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45" r:id="rId1"/>
    <p:sldMasterId id="2147484157" r:id="rId2"/>
    <p:sldMasterId id="2147484169" r:id="rId3"/>
  </p:sldMasterIdLst>
  <p:notesMasterIdLst>
    <p:notesMasterId r:id="rId173"/>
  </p:notesMasterIdLst>
  <p:sldIdLst>
    <p:sldId id="754" r:id="rId4"/>
    <p:sldId id="755" r:id="rId5"/>
    <p:sldId id="633" r:id="rId6"/>
    <p:sldId id="632" r:id="rId7"/>
    <p:sldId id="655" r:id="rId8"/>
    <p:sldId id="891" r:id="rId9"/>
    <p:sldId id="869" r:id="rId10"/>
    <p:sldId id="870" r:id="rId11"/>
    <p:sldId id="871" r:id="rId12"/>
    <p:sldId id="872" r:id="rId13"/>
    <p:sldId id="873" r:id="rId14"/>
    <p:sldId id="874" r:id="rId15"/>
    <p:sldId id="875" r:id="rId16"/>
    <p:sldId id="876" r:id="rId17"/>
    <p:sldId id="877" r:id="rId18"/>
    <p:sldId id="878" r:id="rId19"/>
    <p:sldId id="879" r:id="rId20"/>
    <p:sldId id="880" r:id="rId21"/>
    <p:sldId id="881" r:id="rId22"/>
    <p:sldId id="882" r:id="rId23"/>
    <p:sldId id="883" r:id="rId24"/>
    <p:sldId id="884" r:id="rId25"/>
    <p:sldId id="885" r:id="rId26"/>
    <p:sldId id="886" r:id="rId27"/>
    <p:sldId id="887" r:id="rId28"/>
    <p:sldId id="888" r:id="rId29"/>
    <p:sldId id="889" r:id="rId30"/>
    <p:sldId id="890" r:id="rId31"/>
    <p:sldId id="856" r:id="rId32"/>
    <p:sldId id="857" r:id="rId33"/>
    <p:sldId id="858" r:id="rId34"/>
    <p:sldId id="859" r:id="rId35"/>
    <p:sldId id="860" r:id="rId36"/>
    <p:sldId id="861" r:id="rId37"/>
    <p:sldId id="862" r:id="rId38"/>
    <p:sldId id="863" r:id="rId39"/>
    <p:sldId id="864" r:id="rId40"/>
    <p:sldId id="865" r:id="rId41"/>
    <p:sldId id="866" r:id="rId42"/>
    <p:sldId id="867" r:id="rId43"/>
    <p:sldId id="868" r:id="rId44"/>
    <p:sldId id="763" r:id="rId45"/>
    <p:sldId id="656" r:id="rId46"/>
    <p:sldId id="765" r:id="rId47"/>
    <p:sldId id="761" r:id="rId48"/>
    <p:sldId id="757" r:id="rId49"/>
    <p:sldId id="762" r:id="rId50"/>
    <p:sldId id="758" r:id="rId51"/>
    <p:sldId id="759" r:id="rId52"/>
    <p:sldId id="760" r:id="rId53"/>
    <p:sldId id="657" r:id="rId54"/>
    <p:sldId id="658" r:id="rId55"/>
    <p:sldId id="659" r:id="rId56"/>
    <p:sldId id="660" r:id="rId57"/>
    <p:sldId id="661" r:id="rId58"/>
    <p:sldId id="648" r:id="rId59"/>
    <p:sldId id="649" r:id="rId60"/>
    <p:sldId id="650" r:id="rId61"/>
    <p:sldId id="651" r:id="rId62"/>
    <p:sldId id="719" r:id="rId63"/>
    <p:sldId id="693" r:id="rId64"/>
    <p:sldId id="702" r:id="rId65"/>
    <p:sldId id="770" r:id="rId66"/>
    <p:sldId id="771" r:id="rId67"/>
    <p:sldId id="772" r:id="rId68"/>
    <p:sldId id="703" r:id="rId69"/>
    <p:sldId id="721" r:id="rId70"/>
    <p:sldId id="706" r:id="rId71"/>
    <p:sldId id="767" r:id="rId72"/>
    <p:sldId id="707" r:id="rId73"/>
    <p:sldId id="708" r:id="rId74"/>
    <p:sldId id="744" r:id="rId75"/>
    <p:sldId id="709" r:id="rId76"/>
    <p:sldId id="710" r:id="rId77"/>
    <p:sldId id="711" r:id="rId78"/>
    <p:sldId id="768" r:id="rId79"/>
    <p:sldId id="769" r:id="rId80"/>
    <p:sldId id="712" r:id="rId81"/>
    <p:sldId id="713" r:id="rId82"/>
    <p:sldId id="773" r:id="rId83"/>
    <p:sldId id="714" r:id="rId84"/>
    <p:sldId id="715" r:id="rId85"/>
    <p:sldId id="716" r:id="rId86"/>
    <p:sldId id="717" r:id="rId87"/>
    <p:sldId id="718" r:id="rId88"/>
    <p:sldId id="774" r:id="rId89"/>
    <p:sldId id="652" r:id="rId90"/>
    <p:sldId id="722" r:id="rId91"/>
    <p:sldId id="653" r:id="rId92"/>
    <p:sldId id="654" r:id="rId93"/>
    <p:sldId id="641" r:id="rId94"/>
    <p:sldId id="741" r:id="rId95"/>
    <p:sldId id="742" r:id="rId96"/>
    <p:sldId id="775" r:id="rId97"/>
    <p:sldId id="643" r:id="rId98"/>
    <p:sldId id="644" r:id="rId99"/>
    <p:sldId id="645" r:id="rId100"/>
    <p:sldId id="646" r:id="rId101"/>
    <p:sldId id="647" r:id="rId102"/>
    <p:sldId id="634" r:id="rId103"/>
    <p:sldId id="635" r:id="rId104"/>
    <p:sldId id="636" r:id="rId105"/>
    <p:sldId id="637" r:id="rId106"/>
    <p:sldId id="638" r:id="rId107"/>
    <p:sldId id="639" r:id="rId108"/>
    <p:sldId id="724" r:id="rId109"/>
    <p:sldId id="737" r:id="rId110"/>
    <p:sldId id="738" r:id="rId111"/>
    <p:sldId id="739" r:id="rId112"/>
    <p:sldId id="734" r:id="rId113"/>
    <p:sldId id="735" r:id="rId114"/>
    <p:sldId id="736" r:id="rId115"/>
    <p:sldId id="731" r:id="rId116"/>
    <p:sldId id="732" r:id="rId117"/>
    <p:sldId id="733" r:id="rId118"/>
    <p:sldId id="728" r:id="rId119"/>
    <p:sldId id="729" r:id="rId120"/>
    <p:sldId id="776" r:id="rId121"/>
    <p:sldId id="730" r:id="rId122"/>
    <p:sldId id="725" r:id="rId123"/>
    <p:sldId id="764" r:id="rId124"/>
    <p:sldId id="781" r:id="rId125"/>
    <p:sldId id="726" r:id="rId126"/>
    <p:sldId id="727" r:id="rId127"/>
    <p:sldId id="723" r:id="rId128"/>
    <p:sldId id="751" r:id="rId129"/>
    <p:sldId id="752" r:id="rId130"/>
    <p:sldId id="753" r:id="rId131"/>
    <p:sldId id="748" r:id="rId132"/>
    <p:sldId id="749" r:id="rId133"/>
    <p:sldId id="750" r:id="rId134"/>
    <p:sldId id="801" r:id="rId135"/>
    <p:sldId id="846" r:id="rId136"/>
    <p:sldId id="802" r:id="rId137"/>
    <p:sldId id="803" r:id="rId138"/>
    <p:sldId id="804" r:id="rId139"/>
    <p:sldId id="805" r:id="rId140"/>
    <p:sldId id="806" r:id="rId141"/>
    <p:sldId id="807" r:id="rId142"/>
    <p:sldId id="808" r:id="rId143"/>
    <p:sldId id="839" r:id="rId144"/>
    <p:sldId id="809" r:id="rId145"/>
    <p:sldId id="810" r:id="rId146"/>
    <p:sldId id="838" r:id="rId147"/>
    <p:sldId id="811" r:id="rId148"/>
    <p:sldId id="812" r:id="rId149"/>
    <p:sldId id="813" r:id="rId150"/>
    <p:sldId id="835" r:id="rId151"/>
    <p:sldId id="814" r:id="rId152"/>
    <p:sldId id="815" r:id="rId153"/>
    <p:sldId id="816" r:id="rId154"/>
    <p:sldId id="817" r:id="rId155"/>
    <p:sldId id="818" r:id="rId156"/>
    <p:sldId id="819" r:id="rId157"/>
    <p:sldId id="820" r:id="rId158"/>
    <p:sldId id="821" r:id="rId159"/>
    <p:sldId id="836" r:id="rId160"/>
    <p:sldId id="822" r:id="rId161"/>
    <p:sldId id="837" r:id="rId162"/>
    <p:sldId id="823" r:id="rId163"/>
    <p:sldId id="824" r:id="rId164"/>
    <p:sldId id="825" r:id="rId165"/>
    <p:sldId id="840" r:id="rId166"/>
    <p:sldId id="826" r:id="rId167"/>
    <p:sldId id="841" r:id="rId168"/>
    <p:sldId id="843" r:id="rId169"/>
    <p:sldId id="827" r:id="rId170"/>
    <p:sldId id="603" r:id="rId171"/>
    <p:sldId id="601"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3399"/>
    <a:srgbClr val="FF9900"/>
    <a:srgbClr val="5F1101"/>
    <a:srgbClr val="CC99FF"/>
    <a:srgbClr val="236F9D"/>
    <a:srgbClr val="792207"/>
    <a:srgbClr val="00CC99"/>
    <a:srgbClr val="00284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86" autoAdjust="0"/>
    <p:restoredTop sz="86420" autoAdjust="0"/>
  </p:normalViewPr>
  <p:slideViewPr>
    <p:cSldViewPr>
      <p:cViewPr varScale="1">
        <p:scale>
          <a:sx n="74" d="100"/>
          <a:sy n="74" d="100"/>
        </p:scale>
        <p:origin x="-7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viewProps" Target="viewProps.xml"/><Relationship Id="rId170" Type="http://schemas.openxmlformats.org/officeDocument/2006/relationships/slide" Target="slides/slide167.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theme" Target="theme/theme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slide" Target="slides/slide166.xml"/><Relationship Id="rId177"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s>
</file>

<file path=ppt/diagrams/_rels/data1.xml.rels><?xml version="1.0" encoding="UTF-8" standalone="yes"?>
<Relationships xmlns="http://schemas.openxmlformats.org/package/2006/relationships"><Relationship Id="rId1"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1.jpeg"/></Relationships>
</file>

<file path=ppt/diagrams/_rels/data5.xml.rels><?xml version="1.0" encoding="UTF-8" standalone="yes"?>
<Relationships xmlns="http://schemas.openxmlformats.org/package/2006/relationships"><Relationship Id="rId1" Type="http://schemas.openxmlformats.org/officeDocument/2006/relationships/image" Target="../media/image11.jpeg"/></Relationships>
</file>

<file path=ppt/diagrams/_rels/data6.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428B68-A855-427E-A3A7-4714B867AE5E}"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10343A89-679D-46E8-94D7-D87ECE28E820}">
      <dgm:prSet/>
      <dgm:spPr>
        <a:solidFill>
          <a:srgbClr val="FF9900"/>
        </a:solidFill>
      </dgm:spPr>
      <dgm:t>
        <a:bodyPr/>
        <a:lstStyle/>
        <a:p>
          <a:pPr algn="r" rtl="1"/>
          <a:endParaRPr lang="en-US" dirty="0">
            <a:cs typeface="B Jadid" pitchFamily="2" charset="-78"/>
          </a:endParaRPr>
        </a:p>
      </dgm:t>
    </dgm:pt>
    <dgm:pt modelId="{DA6541CC-DAA9-48C6-A92B-0D07FE8C4418}" type="sibTrans" cxnId="{C5AAD8FD-5F9D-4425-A0FA-2BEF8F8D8236}">
      <dgm:prSet/>
      <dgm:spPr/>
      <dgm:t>
        <a:bodyPr/>
        <a:lstStyle/>
        <a:p>
          <a:endParaRPr lang="en-US"/>
        </a:p>
      </dgm:t>
    </dgm:pt>
    <dgm:pt modelId="{B16F39A4-4542-4EAD-B186-BEF0D4128332}" type="parTrans" cxnId="{C5AAD8FD-5F9D-4425-A0FA-2BEF8F8D8236}">
      <dgm:prSet/>
      <dgm:spPr/>
      <dgm:t>
        <a:bodyPr/>
        <a:lstStyle/>
        <a:p>
          <a:endParaRPr lang="en-US"/>
        </a:p>
      </dgm:t>
    </dgm:pt>
    <dgm:pt modelId="{9C255168-75DC-4A79-B888-BA56FA7CBABE}" type="pres">
      <dgm:prSet presAssocID="{C7428B68-A855-427E-A3A7-4714B867AE5E}" presName="composite" presStyleCnt="0">
        <dgm:presLayoutVars>
          <dgm:chMax val="5"/>
          <dgm:dir/>
          <dgm:resizeHandles val="exact"/>
        </dgm:presLayoutVars>
      </dgm:prSet>
      <dgm:spPr/>
      <dgm:t>
        <a:bodyPr/>
        <a:lstStyle/>
        <a:p>
          <a:endParaRPr lang="en-US"/>
        </a:p>
      </dgm:t>
    </dgm:pt>
    <dgm:pt modelId="{E7EDA89E-72AB-4DD1-8C22-6EE904415F7D}" type="pres">
      <dgm:prSet presAssocID="{10343A89-679D-46E8-94D7-D87ECE28E820}" presName="circle1" presStyleLbl="lnNode1" presStyleIdx="0" presStyleCnt="1" custScaleX="98612" custScaleY="92252" custLinFactNeighborX="-68560" custLinFactNeighborY="3462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3F30CDAD-DB9F-411B-A247-8338DB7D1AB8}" type="pres">
      <dgm:prSet presAssocID="{10343A89-679D-46E8-94D7-D87ECE28E820}" presName="text1" presStyleLbl="revTx" presStyleIdx="0" presStyleCnt="1" custFlipVert="1" custFlipHor="1" custScaleX="20437" custScaleY="28913" custLinFactNeighborX="6396" custLinFactNeighborY="-90855">
        <dgm:presLayoutVars>
          <dgm:bulletEnabled val="1"/>
        </dgm:presLayoutVars>
      </dgm:prSet>
      <dgm:spPr/>
      <dgm:t>
        <a:bodyPr/>
        <a:lstStyle/>
        <a:p>
          <a:endParaRPr lang="en-US"/>
        </a:p>
      </dgm:t>
    </dgm:pt>
    <dgm:pt modelId="{562CE69C-133E-4964-ADBD-FA2C14571516}" type="pres">
      <dgm:prSet presAssocID="{10343A89-679D-46E8-94D7-D87ECE28E820}" presName="line1" presStyleLbl="callout" presStyleIdx="0" presStyleCnt="2"/>
      <dgm:spPr/>
    </dgm:pt>
    <dgm:pt modelId="{A4D30ED0-74EE-4F8A-855E-15F563DA66CA}" type="pres">
      <dgm:prSet presAssocID="{10343A89-679D-46E8-94D7-D87ECE28E820}" presName="d1" presStyleLbl="callout" presStyleIdx="1" presStyleCnt="2"/>
      <dgm:spPr/>
    </dgm:pt>
  </dgm:ptLst>
  <dgm:cxnLst>
    <dgm:cxn modelId="{8BA9634A-4E5A-4BC7-AFBA-3DD247CB8DAD}" type="presOf" srcId="{C7428B68-A855-427E-A3A7-4714B867AE5E}" destId="{9C255168-75DC-4A79-B888-BA56FA7CBABE}" srcOrd="0" destOrd="0" presId="urn:microsoft.com/office/officeart/2005/8/layout/target1"/>
    <dgm:cxn modelId="{C5AAD8FD-5F9D-4425-A0FA-2BEF8F8D8236}" srcId="{C7428B68-A855-427E-A3A7-4714B867AE5E}" destId="{10343A89-679D-46E8-94D7-D87ECE28E820}" srcOrd="0" destOrd="0" parTransId="{B16F39A4-4542-4EAD-B186-BEF0D4128332}" sibTransId="{DA6541CC-DAA9-48C6-A92B-0D07FE8C4418}"/>
    <dgm:cxn modelId="{6EED4529-383F-4F89-8242-FF5A1C321900}" type="presOf" srcId="{10343A89-679D-46E8-94D7-D87ECE28E820}" destId="{3F30CDAD-DB9F-411B-A247-8338DB7D1AB8}" srcOrd="0" destOrd="0" presId="urn:microsoft.com/office/officeart/2005/8/layout/target1"/>
    <dgm:cxn modelId="{5182B1CE-7944-4397-AEE6-EE9E74AE3ED9}" type="presParOf" srcId="{9C255168-75DC-4A79-B888-BA56FA7CBABE}" destId="{E7EDA89E-72AB-4DD1-8C22-6EE904415F7D}" srcOrd="0" destOrd="0" presId="urn:microsoft.com/office/officeart/2005/8/layout/target1"/>
    <dgm:cxn modelId="{5454856E-DC27-48C4-BBFC-147F9C742E71}" type="presParOf" srcId="{9C255168-75DC-4A79-B888-BA56FA7CBABE}" destId="{3F30CDAD-DB9F-411B-A247-8338DB7D1AB8}" srcOrd="1" destOrd="0" presId="urn:microsoft.com/office/officeart/2005/8/layout/target1"/>
    <dgm:cxn modelId="{C410D7D4-5B51-4900-A1B3-06EE7816E353}" type="presParOf" srcId="{9C255168-75DC-4A79-B888-BA56FA7CBABE}" destId="{562CE69C-133E-4964-ADBD-FA2C14571516}" srcOrd="2" destOrd="0" presId="urn:microsoft.com/office/officeart/2005/8/layout/target1"/>
    <dgm:cxn modelId="{59476261-D804-47B6-8BA0-5BF156FE5DF3}" type="presParOf" srcId="{9C255168-75DC-4A79-B888-BA56FA7CBABE}" destId="{A4D30ED0-74EE-4F8A-855E-15F563DA66CA}" srcOrd="3"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28B68-A855-427E-A3A7-4714B867AE5E}"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10343A89-679D-46E8-94D7-D87ECE28E820}">
      <dgm:prSet/>
      <dgm:spPr>
        <a:solidFill>
          <a:srgbClr val="FF9900"/>
        </a:solidFill>
      </dgm:spPr>
      <dgm:t>
        <a:bodyPr/>
        <a:lstStyle/>
        <a:p>
          <a:pPr algn="r" rtl="1"/>
          <a:endParaRPr lang="en-US" dirty="0">
            <a:cs typeface="B Jadid" pitchFamily="2" charset="-78"/>
          </a:endParaRPr>
        </a:p>
      </dgm:t>
    </dgm:pt>
    <dgm:pt modelId="{DA6541CC-DAA9-48C6-A92B-0D07FE8C4418}" type="sibTrans" cxnId="{C5AAD8FD-5F9D-4425-A0FA-2BEF8F8D8236}">
      <dgm:prSet/>
      <dgm:spPr/>
      <dgm:t>
        <a:bodyPr/>
        <a:lstStyle/>
        <a:p>
          <a:endParaRPr lang="en-US"/>
        </a:p>
      </dgm:t>
    </dgm:pt>
    <dgm:pt modelId="{B16F39A4-4542-4EAD-B186-BEF0D4128332}" type="parTrans" cxnId="{C5AAD8FD-5F9D-4425-A0FA-2BEF8F8D8236}">
      <dgm:prSet/>
      <dgm:spPr/>
      <dgm:t>
        <a:bodyPr/>
        <a:lstStyle/>
        <a:p>
          <a:endParaRPr lang="en-US"/>
        </a:p>
      </dgm:t>
    </dgm:pt>
    <dgm:pt modelId="{9C255168-75DC-4A79-B888-BA56FA7CBABE}" type="pres">
      <dgm:prSet presAssocID="{C7428B68-A855-427E-A3A7-4714B867AE5E}" presName="composite" presStyleCnt="0">
        <dgm:presLayoutVars>
          <dgm:chMax val="5"/>
          <dgm:dir/>
          <dgm:resizeHandles val="exact"/>
        </dgm:presLayoutVars>
      </dgm:prSet>
      <dgm:spPr/>
      <dgm:t>
        <a:bodyPr/>
        <a:lstStyle/>
        <a:p>
          <a:endParaRPr lang="en-US"/>
        </a:p>
      </dgm:t>
    </dgm:pt>
    <dgm:pt modelId="{E7EDA89E-72AB-4DD1-8C22-6EE904415F7D}" type="pres">
      <dgm:prSet presAssocID="{10343A89-679D-46E8-94D7-D87ECE28E820}" presName="circle1" presStyleLbl="lnNode1" presStyleIdx="0" presStyleCnt="1" custScaleX="98612" custScaleY="92252" custLinFactNeighborX="-64260" custLinFactNeighborY="2113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3F30CDAD-DB9F-411B-A247-8338DB7D1AB8}" type="pres">
      <dgm:prSet presAssocID="{10343A89-679D-46E8-94D7-D87ECE28E820}" presName="text1" presStyleLbl="revTx" presStyleIdx="0" presStyleCnt="1" custFlipVert="1" custFlipHor="1" custScaleX="20437" custScaleY="28913" custLinFactNeighborX="6396" custLinFactNeighborY="-90855">
        <dgm:presLayoutVars>
          <dgm:bulletEnabled val="1"/>
        </dgm:presLayoutVars>
      </dgm:prSet>
      <dgm:spPr/>
      <dgm:t>
        <a:bodyPr/>
        <a:lstStyle/>
        <a:p>
          <a:endParaRPr lang="en-US"/>
        </a:p>
      </dgm:t>
    </dgm:pt>
    <dgm:pt modelId="{562CE69C-133E-4964-ADBD-FA2C14571516}" type="pres">
      <dgm:prSet presAssocID="{10343A89-679D-46E8-94D7-D87ECE28E820}" presName="line1" presStyleLbl="callout" presStyleIdx="0" presStyleCnt="2"/>
      <dgm:spPr/>
    </dgm:pt>
    <dgm:pt modelId="{A4D30ED0-74EE-4F8A-855E-15F563DA66CA}" type="pres">
      <dgm:prSet presAssocID="{10343A89-679D-46E8-94D7-D87ECE28E820}" presName="d1" presStyleLbl="callout" presStyleIdx="1" presStyleCnt="2"/>
      <dgm:spPr/>
    </dgm:pt>
  </dgm:ptLst>
  <dgm:cxnLst>
    <dgm:cxn modelId="{C5AAD8FD-5F9D-4425-A0FA-2BEF8F8D8236}" srcId="{C7428B68-A855-427E-A3A7-4714B867AE5E}" destId="{10343A89-679D-46E8-94D7-D87ECE28E820}" srcOrd="0" destOrd="0" parTransId="{B16F39A4-4542-4EAD-B186-BEF0D4128332}" sibTransId="{DA6541CC-DAA9-48C6-A92B-0D07FE8C4418}"/>
    <dgm:cxn modelId="{14170378-3CF8-4E79-B135-927953F80FC2}" type="presOf" srcId="{10343A89-679D-46E8-94D7-D87ECE28E820}" destId="{3F30CDAD-DB9F-411B-A247-8338DB7D1AB8}" srcOrd="0" destOrd="0" presId="urn:microsoft.com/office/officeart/2005/8/layout/target1"/>
    <dgm:cxn modelId="{987A1A25-4411-4E16-B2AB-86FA0A16BE09}" type="presOf" srcId="{C7428B68-A855-427E-A3A7-4714B867AE5E}" destId="{9C255168-75DC-4A79-B888-BA56FA7CBABE}" srcOrd="0" destOrd="0" presId="urn:microsoft.com/office/officeart/2005/8/layout/target1"/>
    <dgm:cxn modelId="{2E0D2FD3-A125-4958-A93B-00AAAC10BE9C}" type="presParOf" srcId="{9C255168-75DC-4A79-B888-BA56FA7CBABE}" destId="{E7EDA89E-72AB-4DD1-8C22-6EE904415F7D}" srcOrd="0" destOrd="0" presId="urn:microsoft.com/office/officeart/2005/8/layout/target1"/>
    <dgm:cxn modelId="{3537D8C6-2BE8-4AB8-BEB6-4128C1A1FA37}" type="presParOf" srcId="{9C255168-75DC-4A79-B888-BA56FA7CBABE}" destId="{3F30CDAD-DB9F-411B-A247-8338DB7D1AB8}" srcOrd="1" destOrd="0" presId="urn:microsoft.com/office/officeart/2005/8/layout/target1"/>
    <dgm:cxn modelId="{A57378C5-71EF-4B9F-9BEF-B9F56B04DDA4}" type="presParOf" srcId="{9C255168-75DC-4A79-B888-BA56FA7CBABE}" destId="{562CE69C-133E-4964-ADBD-FA2C14571516}" srcOrd="2" destOrd="0" presId="urn:microsoft.com/office/officeart/2005/8/layout/target1"/>
    <dgm:cxn modelId="{AF2EFBC4-1A17-45EC-BD30-F7DA3EA15CD8}" type="presParOf" srcId="{9C255168-75DC-4A79-B888-BA56FA7CBABE}" destId="{A4D30ED0-74EE-4F8A-855E-15F563DA66CA}" srcOrd="3"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28B68-A855-427E-A3A7-4714B867AE5E}"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n-US"/>
        </a:p>
      </dgm:t>
    </dgm:pt>
    <dgm:pt modelId="{10343A89-679D-46E8-94D7-D87ECE28E820}">
      <dgm:prSet/>
      <dgm:spPr/>
      <dgm:t>
        <a:bodyPr/>
        <a:lstStyle/>
        <a:p>
          <a:pPr algn="r" rtl="1"/>
          <a:endParaRPr lang="en-US" dirty="0">
            <a:cs typeface="B Jadid" pitchFamily="2" charset="-78"/>
          </a:endParaRPr>
        </a:p>
      </dgm:t>
    </dgm:pt>
    <dgm:pt modelId="{DA6541CC-DAA9-48C6-A92B-0D07FE8C4418}" type="sibTrans" cxnId="{C5AAD8FD-5F9D-4425-A0FA-2BEF8F8D8236}">
      <dgm:prSet/>
      <dgm:spPr/>
      <dgm:t>
        <a:bodyPr/>
        <a:lstStyle/>
        <a:p>
          <a:endParaRPr lang="en-US"/>
        </a:p>
      </dgm:t>
    </dgm:pt>
    <dgm:pt modelId="{B16F39A4-4542-4EAD-B186-BEF0D4128332}" type="parTrans" cxnId="{C5AAD8FD-5F9D-4425-A0FA-2BEF8F8D8236}">
      <dgm:prSet/>
      <dgm:spPr/>
      <dgm:t>
        <a:bodyPr/>
        <a:lstStyle/>
        <a:p>
          <a:endParaRPr lang="en-US"/>
        </a:p>
      </dgm:t>
    </dgm:pt>
    <dgm:pt modelId="{2472C333-E52F-4FE1-A509-898E07DDE61F}">
      <dgm:prSet/>
      <dgm:spPr/>
      <dgm:t>
        <a:bodyPr/>
        <a:lstStyle/>
        <a:p>
          <a:endParaRPr lang="en-US"/>
        </a:p>
      </dgm:t>
    </dgm:pt>
    <dgm:pt modelId="{5DDEA7B8-BC8A-4CEC-BF02-96D0637F4362}" type="parTrans" cxnId="{A251AD80-A3B3-48F8-9ECF-8C7F5FDF0F39}">
      <dgm:prSet/>
      <dgm:spPr/>
      <dgm:t>
        <a:bodyPr/>
        <a:lstStyle/>
        <a:p>
          <a:endParaRPr lang="en-US"/>
        </a:p>
      </dgm:t>
    </dgm:pt>
    <dgm:pt modelId="{2E2A24FA-15B5-4C15-ABD2-72CB963AB0FF}" type="sibTrans" cxnId="{A251AD80-A3B3-48F8-9ECF-8C7F5FDF0F39}">
      <dgm:prSet/>
      <dgm:spPr/>
      <dgm:t>
        <a:bodyPr/>
        <a:lstStyle/>
        <a:p>
          <a:endParaRPr lang="en-US"/>
        </a:p>
      </dgm:t>
    </dgm:pt>
    <dgm:pt modelId="{9C255168-75DC-4A79-B888-BA56FA7CBABE}" type="pres">
      <dgm:prSet presAssocID="{C7428B68-A855-427E-A3A7-4714B867AE5E}" presName="composite" presStyleCnt="0">
        <dgm:presLayoutVars>
          <dgm:chMax val="5"/>
          <dgm:dir/>
          <dgm:resizeHandles val="exact"/>
        </dgm:presLayoutVars>
      </dgm:prSet>
      <dgm:spPr/>
      <dgm:t>
        <a:bodyPr/>
        <a:lstStyle/>
        <a:p>
          <a:endParaRPr lang="en-US"/>
        </a:p>
      </dgm:t>
    </dgm:pt>
    <dgm:pt modelId="{E7EDA89E-72AB-4DD1-8C22-6EE904415F7D}" type="pres">
      <dgm:prSet presAssocID="{10343A89-679D-46E8-94D7-D87ECE28E820}" presName="circle1" presStyleLbl="lnNode1" presStyleIdx="0" presStyleCnt="2" custScaleX="98612" custScaleY="92252" custLinFactX="-13280" custLinFactNeighborX="-100000" custLinFactNeighborY="540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3F30CDAD-DB9F-411B-A247-8338DB7D1AB8}" type="pres">
      <dgm:prSet presAssocID="{10343A89-679D-46E8-94D7-D87ECE28E820}" presName="text1" presStyleLbl="revTx" presStyleIdx="0" presStyleCnt="2" custFlipVert="1" custFlipHor="1" custScaleX="20437" custScaleY="28913" custLinFactNeighborX="6396" custLinFactNeighborY="-90855">
        <dgm:presLayoutVars>
          <dgm:bulletEnabled val="1"/>
        </dgm:presLayoutVars>
      </dgm:prSet>
      <dgm:spPr/>
      <dgm:t>
        <a:bodyPr/>
        <a:lstStyle/>
        <a:p>
          <a:endParaRPr lang="en-US"/>
        </a:p>
      </dgm:t>
    </dgm:pt>
    <dgm:pt modelId="{562CE69C-133E-4964-ADBD-FA2C14571516}" type="pres">
      <dgm:prSet presAssocID="{10343A89-679D-46E8-94D7-D87ECE28E820}" presName="line1" presStyleLbl="callout" presStyleIdx="0" presStyleCnt="4"/>
      <dgm:spPr/>
      <dgm:t>
        <a:bodyPr/>
        <a:lstStyle/>
        <a:p>
          <a:endParaRPr lang="en-US"/>
        </a:p>
      </dgm:t>
    </dgm:pt>
    <dgm:pt modelId="{A4D30ED0-74EE-4F8A-855E-15F563DA66CA}" type="pres">
      <dgm:prSet presAssocID="{10343A89-679D-46E8-94D7-D87ECE28E820}" presName="d1" presStyleLbl="callout" presStyleIdx="1" presStyleCnt="4" custLinFactNeighborX="-23679" custLinFactNeighborY="1095"/>
      <dgm:spPr/>
      <dgm:t>
        <a:bodyPr/>
        <a:lstStyle/>
        <a:p>
          <a:endParaRPr lang="en-US"/>
        </a:p>
      </dgm:t>
    </dgm:pt>
    <dgm:pt modelId="{8243F0B9-D5B0-43DF-97A4-C8CD5D56EAE6}" type="pres">
      <dgm:prSet presAssocID="{2472C333-E52F-4FE1-A509-898E07DDE61F}" presName="circle2" presStyleLbl="lnNode1" presStyleIdx="1" presStyleCnt="2" custScaleX="57471" custScaleY="55171" custLinFactNeighborX="-37816" custLinFactNeighborY="3957"/>
      <dgm:spPr/>
      <dgm:t>
        <a:bodyPr/>
        <a:lstStyle/>
        <a:p>
          <a:endParaRPr lang="en-US"/>
        </a:p>
      </dgm:t>
    </dgm:pt>
    <dgm:pt modelId="{30D67F2A-75E4-4FDB-A9F3-B8A48E19122A}" type="pres">
      <dgm:prSet presAssocID="{2472C333-E52F-4FE1-A509-898E07DDE61F}" presName="text2" presStyleLbl="revTx" presStyleIdx="1" presStyleCnt="2">
        <dgm:presLayoutVars>
          <dgm:bulletEnabled val="1"/>
        </dgm:presLayoutVars>
      </dgm:prSet>
      <dgm:spPr/>
      <dgm:t>
        <a:bodyPr/>
        <a:lstStyle/>
        <a:p>
          <a:endParaRPr lang="en-US"/>
        </a:p>
      </dgm:t>
    </dgm:pt>
    <dgm:pt modelId="{345F9AA1-BD79-4FAA-B7E5-52D295D18E09}" type="pres">
      <dgm:prSet presAssocID="{2472C333-E52F-4FE1-A509-898E07DDE61F}" presName="line2" presStyleLbl="callout" presStyleIdx="2" presStyleCnt="4"/>
      <dgm:spPr/>
      <dgm:t>
        <a:bodyPr/>
        <a:lstStyle/>
        <a:p>
          <a:endParaRPr lang="en-US"/>
        </a:p>
      </dgm:t>
    </dgm:pt>
    <dgm:pt modelId="{A423562F-C4C5-4FF6-8FE6-8B5B394CFB3A}" type="pres">
      <dgm:prSet presAssocID="{2472C333-E52F-4FE1-A509-898E07DDE61F}" presName="d2" presStyleLbl="callout" presStyleIdx="3" presStyleCnt="4" custFlipHor="1" custScaleX="327386" custScaleY="14582"/>
      <dgm:spPr/>
      <dgm:t>
        <a:bodyPr/>
        <a:lstStyle/>
        <a:p>
          <a:endParaRPr lang="en-US"/>
        </a:p>
      </dgm:t>
    </dgm:pt>
  </dgm:ptLst>
  <dgm:cxnLst>
    <dgm:cxn modelId="{A251AD80-A3B3-48F8-9ECF-8C7F5FDF0F39}" srcId="{C7428B68-A855-427E-A3A7-4714B867AE5E}" destId="{2472C333-E52F-4FE1-A509-898E07DDE61F}" srcOrd="1" destOrd="0" parTransId="{5DDEA7B8-BC8A-4CEC-BF02-96D0637F4362}" sibTransId="{2E2A24FA-15B5-4C15-ABD2-72CB963AB0FF}"/>
    <dgm:cxn modelId="{D28C9902-A673-455D-8DA7-9B8D490BC087}" type="presOf" srcId="{10343A89-679D-46E8-94D7-D87ECE28E820}" destId="{3F30CDAD-DB9F-411B-A247-8338DB7D1AB8}" srcOrd="0" destOrd="0" presId="urn:microsoft.com/office/officeart/2005/8/layout/target1"/>
    <dgm:cxn modelId="{666B5F93-E11E-4EC0-B186-F56D50FAD573}" type="presOf" srcId="{2472C333-E52F-4FE1-A509-898E07DDE61F}" destId="{30D67F2A-75E4-4FDB-A9F3-B8A48E19122A}" srcOrd="0" destOrd="0" presId="urn:microsoft.com/office/officeart/2005/8/layout/target1"/>
    <dgm:cxn modelId="{66FB54D0-A420-4378-B603-0AF9A4DCF138}" type="presOf" srcId="{C7428B68-A855-427E-A3A7-4714B867AE5E}" destId="{9C255168-75DC-4A79-B888-BA56FA7CBABE}" srcOrd="0" destOrd="0" presId="urn:microsoft.com/office/officeart/2005/8/layout/target1"/>
    <dgm:cxn modelId="{C5AAD8FD-5F9D-4425-A0FA-2BEF8F8D8236}" srcId="{C7428B68-A855-427E-A3A7-4714B867AE5E}" destId="{10343A89-679D-46E8-94D7-D87ECE28E820}" srcOrd="0" destOrd="0" parTransId="{B16F39A4-4542-4EAD-B186-BEF0D4128332}" sibTransId="{DA6541CC-DAA9-48C6-A92B-0D07FE8C4418}"/>
    <dgm:cxn modelId="{4EA6949A-87C5-48B8-A337-F3ABBCC15EB0}" type="presParOf" srcId="{9C255168-75DC-4A79-B888-BA56FA7CBABE}" destId="{E7EDA89E-72AB-4DD1-8C22-6EE904415F7D}" srcOrd="0" destOrd="0" presId="urn:microsoft.com/office/officeart/2005/8/layout/target1"/>
    <dgm:cxn modelId="{5FCD7735-EA84-49A2-86B7-7D65BF185A43}" type="presParOf" srcId="{9C255168-75DC-4A79-B888-BA56FA7CBABE}" destId="{3F30CDAD-DB9F-411B-A247-8338DB7D1AB8}" srcOrd="1" destOrd="0" presId="urn:microsoft.com/office/officeart/2005/8/layout/target1"/>
    <dgm:cxn modelId="{1AE1F105-7245-4F6D-A107-209DB603DEFD}" type="presParOf" srcId="{9C255168-75DC-4A79-B888-BA56FA7CBABE}" destId="{562CE69C-133E-4964-ADBD-FA2C14571516}" srcOrd="2" destOrd="0" presId="urn:microsoft.com/office/officeart/2005/8/layout/target1"/>
    <dgm:cxn modelId="{3F163D58-ADB8-43FB-AD25-3E10E353B8CF}" type="presParOf" srcId="{9C255168-75DC-4A79-B888-BA56FA7CBABE}" destId="{A4D30ED0-74EE-4F8A-855E-15F563DA66CA}" srcOrd="3" destOrd="0" presId="urn:microsoft.com/office/officeart/2005/8/layout/target1"/>
    <dgm:cxn modelId="{BEE28F3E-C3A7-43A0-8817-8857CF07E90C}" type="presParOf" srcId="{9C255168-75DC-4A79-B888-BA56FA7CBABE}" destId="{8243F0B9-D5B0-43DF-97A4-C8CD5D56EAE6}" srcOrd="4" destOrd="0" presId="urn:microsoft.com/office/officeart/2005/8/layout/target1"/>
    <dgm:cxn modelId="{9FCC5E57-A27B-4A38-8A4B-7B2DCAFE8AE1}" type="presParOf" srcId="{9C255168-75DC-4A79-B888-BA56FA7CBABE}" destId="{30D67F2A-75E4-4FDB-A9F3-B8A48E19122A}" srcOrd="5" destOrd="0" presId="urn:microsoft.com/office/officeart/2005/8/layout/target1"/>
    <dgm:cxn modelId="{01DF3A56-934A-4F73-952E-F019BD0649D0}" type="presParOf" srcId="{9C255168-75DC-4A79-B888-BA56FA7CBABE}" destId="{345F9AA1-BD79-4FAA-B7E5-52D295D18E09}" srcOrd="6" destOrd="0" presId="urn:microsoft.com/office/officeart/2005/8/layout/target1"/>
    <dgm:cxn modelId="{816DF054-389F-4C9A-B5F5-5A04575455AD}" type="presParOf" srcId="{9C255168-75DC-4A79-B888-BA56FA7CBABE}" destId="{A423562F-C4C5-4FF6-8FE6-8B5B394CFB3A}"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FC4D0E-2D4E-4A91-9E3B-F6F8782F191F}" type="doc">
      <dgm:prSet loTypeId="urn:microsoft.com/office/officeart/2005/8/layout/hProcess9" loCatId="process" qsTypeId="urn:microsoft.com/office/officeart/2005/8/quickstyle/3d9" qsCatId="3D" csTypeId="urn:microsoft.com/office/officeart/2005/8/colors/accent1_1" csCatId="accent1" phldr="1"/>
      <dgm:spPr/>
      <dgm:t>
        <a:bodyPr/>
        <a:lstStyle/>
        <a:p>
          <a:endParaRPr lang="en-US"/>
        </a:p>
      </dgm:t>
    </dgm:pt>
    <dgm:pt modelId="{555F978C-A67D-4506-AC2F-B1862346D086}">
      <dgm:prSet/>
      <dgm:spPr>
        <a:solidFill>
          <a:schemeClr val="accent4">
            <a:lumMod val="60000"/>
            <a:lumOff val="40000"/>
          </a:schemeClr>
        </a:solidFill>
      </dgm:spPr>
      <dgm:t>
        <a:bodyPr/>
        <a:lstStyle/>
        <a:p>
          <a:pPr rtl="1"/>
          <a:r>
            <a:rPr lang="ar-SA" smtClean="0"/>
            <a:t>واحد درسی</a:t>
          </a:r>
          <a:r>
            <a:rPr lang="en-US" smtClean="0"/>
            <a:t> :</a:t>
          </a:r>
          <a:endParaRPr lang="en-US"/>
        </a:p>
      </dgm:t>
    </dgm:pt>
    <dgm:pt modelId="{5DF6B2C2-8EF2-4A8B-BB5F-F8B729D31433}" type="parTrans" cxnId="{AFB22149-C82E-4C95-98EA-603DF35FC24F}">
      <dgm:prSet/>
      <dgm:spPr/>
      <dgm:t>
        <a:bodyPr/>
        <a:lstStyle/>
        <a:p>
          <a:endParaRPr lang="en-US"/>
        </a:p>
      </dgm:t>
    </dgm:pt>
    <dgm:pt modelId="{5B81380B-91E4-46E0-B9F2-CB40E385B79D}" type="sibTrans" cxnId="{AFB22149-C82E-4C95-98EA-603DF35FC24F}">
      <dgm:prSet/>
      <dgm:spPr/>
      <dgm:t>
        <a:bodyPr/>
        <a:lstStyle/>
        <a:p>
          <a:endParaRPr lang="en-US"/>
        </a:p>
      </dgm:t>
    </dgm:pt>
    <dgm:pt modelId="{CDC2BF43-CBEE-45A9-B746-6897E8018A46}">
      <dgm:prSet/>
      <dgm:spPr>
        <a:solidFill>
          <a:schemeClr val="bg2">
            <a:lumMod val="40000"/>
            <a:lumOff val="60000"/>
          </a:schemeClr>
        </a:solidFill>
      </dgm:spPr>
      <dgm:t>
        <a:bodyPr/>
        <a:lstStyle/>
        <a:p>
          <a:pPr rtl="1"/>
          <a:r>
            <a:rPr lang="en-US" dirty="0" smtClean="0"/>
            <a:t>      </a:t>
          </a:r>
          <a:r>
            <a:rPr lang="ar-SA" dirty="0" smtClean="0"/>
            <a:t>عنوان درسی</a:t>
          </a:r>
          <a:endParaRPr lang="en-US" dirty="0"/>
        </a:p>
      </dgm:t>
    </dgm:pt>
    <dgm:pt modelId="{157632B4-E8B6-48BC-AEA6-1D7FC0315755}" type="parTrans" cxnId="{68F5B6DC-7F58-43B6-9315-32ADFE7E288B}">
      <dgm:prSet/>
      <dgm:spPr/>
      <dgm:t>
        <a:bodyPr/>
        <a:lstStyle/>
        <a:p>
          <a:endParaRPr lang="en-US"/>
        </a:p>
      </dgm:t>
    </dgm:pt>
    <dgm:pt modelId="{723A3F3F-EABD-4746-9B2F-D5744F9BC4F2}" type="sibTrans" cxnId="{68F5B6DC-7F58-43B6-9315-32ADFE7E288B}">
      <dgm:prSet/>
      <dgm:spPr/>
      <dgm:t>
        <a:bodyPr/>
        <a:lstStyle/>
        <a:p>
          <a:endParaRPr lang="en-US"/>
        </a:p>
      </dgm:t>
    </dgm:pt>
    <dgm:pt modelId="{F91E01F8-AA8C-4207-A1D8-B6E38CDF6D04}">
      <dgm:prSet/>
      <dgm:spPr>
        <a:solidFill>
          <a:srgbClr val="00CC99"/>
        </a:solidFill>
      </dgm:spPr>
      <dgm:t>
        <a:bodyPr/>
        <a:lstStyle/>
        <a:p>
          <a:pPr rtl="1"/>
          <a:r>
            <a:rPr lang="en-US" dirty="0" smtClean="0"/>
            <a:t>      </a:t>
          </a:r>
          <a:r>
            <a:rPr lang="ar-SA" dirty="0" smtClean="0"/>
            <a:t>متن درس</a:t>
          </a:r>
          <a:endParaRPr lang="en-US" dirty="0"/>
        </a:p>
      </dgm:t>
    </dgm:pt>
    <dgm:pt modelId="{A146741C-1038-43A0-BA7A-351ADEA464DB}" type="parTrans" cxnId="{C53A1B36-6B96-489B-A947-6A96A08FDA9F}">
      <dgm:prSet/>
      <dgm:spPr/>
      <dgm:t>
        <a:bodyPr/>
        <a:lstStyle/>
        <a:p>
          <a:endParaRPr lang="en-US"/>
        </a:p>
      </dgm:t>
    </dgm:pt>
    <dgm:pt modelId="{4FF8FF0A-AF06-4C7F-A5BB-C053C7AC28C4}" type="sibTrans" cxnId="{C53A1B36-6B96-489B-A947-6A96A08FDA9F}">
      <dgm:prSet/>
      <dgm:spPr/>
      <dgm:t>
        <a:bodyPr/>
        <a:lstStyle/>
        <a:p>
          <a:endParaRPr lang="en-US"/>
        </a:p>
      </dgm:t>
    </dgm:pt>
    <dgm:pt modelId="{C3CFABEA-B6DA-4E96-BCF3-8F666E5E7C40}">
      <dgm:prSet/>
      <dgm:spPr>
        <a:solidFill>
          <a:schemeClr val="accent6">
            <a:lumMod val="75000"/>
          </a:schemeClr>
        </a:solidFill>
      </dgm:spPr>
      <dgm:t>
        <a:bodyPr/>
        <a:lstStyle/>
        <a:p>
          <a:pPr rtl="1"/>
          <a:r>
            <a:rPr lang="fa-IR" dirty="0" smtClean="0"/>
            <a:t>تصویر</a:t>
          </a:r>
          <a:endParaRPr lang="en-US" dirty="0"/>
        </a:p>
      </dgm:t>
    </dgm:pt>
    <dgm:pt modelId="{5BB4C633-418F-41A3-B99B-AE5784DE7E48}" type="parTrans" cxnId="{65441814-2DD8-45BD-8418-0D659EED93C2}">
      <dgm:prSet/>
      <dgm:spPr/>
      <dgm:t>
        <a:bodyPr/>
        <a:lstStyle/>
        <a:p>
          <a:endParaRPr lang="en-US"/>
        </a:p>
      </dgm:t>
    </dgm:pt>
    <dgm:pt modelId="{E71AF62F-FF71-4D65-AB38-8AC013F64CC9}" type="sibTrans" cxnId="{65441814-2DD8-45BD-8418-0D659EED93C2}">
      <dgm:prSet/>
      <dgm:spPr/>
      <dgm:t>
        <a:bodyPr/>
        <a:lstStyle/>
        <a:p>
          <a:endParaRPr lang="en-US"/>
        </a:p>
      </dgm:t>
    </dgm:pt>
    <dgm:pt modelId="{2615C145-82B4-43BE-B5B6-921695333427}">
      <dgm:prSet/>
      <dgm:spPr>
        <a:solidFill>
          <a:schemeClr val="accent6">
            <a:lumMod val="40000"/>
            <a:lumOff val="60000"/>
          </a:schemeClr>
        </a:solidFill>
      </dgm:spPr>
      <dgm:t>
        <a:bodyPr/>
        <a:lstStyle/>
        <a:p>
          <a:pPr rtl="1"/>
          <a:r>
            <a:rPr lang="ar-SA" dirty="0" smtClean="0"/>
            <a:t>تمرین ها</a:t>
          </a:r>
          <a:endParaRPr lang="en-US" dirty="0"/>
        </a:p>
      </dgm:t>
    </dgm:pt>
    <dgm:pt modelId="{B01BA333-8A0D-4DE5-8257-5010DE39468D}" type="parTrans" cxnId="{9557D378-6D5B-4720-B787-DCDF81D673F2}">
      <dgm:prSet/>
      <dgm:spPr/>
      <dgm:t>
        <a:bodyPr/>
        <a:lstStyle/>
        <a:p>
          <a:endParaRPr lang="en-US"/>
        </a:p>
      </dgm:t>
    </dgm:pt>
    <dgm:pt modelId="{2DA08451-F5F1-4F77-A7B6-CFA1E2FAD41A}" type="sibTrans" cxnId="{9557D378-6D5B-4720-B787-DCDF81D673F2}">
      <dgm:prSet/>
      <dgm:spPr/>
      <dgm:t>
        <a:bodyPr/>
        <a:lstStyle/>
        <a:p>
          <a:endParaRPr lang="en-US"/>
        </a:p>
      </dgm:t>
    </dgm:pt>
    <dgm:pt modelId="{90BC5033-BDF2-4CFE-8F4B-D7713E3028A1}">
      <dgm:prSet/>
      <dgm:spPr>
        <a:solidFill>
          <a:schemeClr val="accent6"/>
        </a:solidFill>
      </dgm:spPr>
      <dgm:t>
        <a:bodyPr/>
        <a:lstStyle/>
        <a:p>
          <a:r>
            <a:rPr lang="ar-SA" smtClean="0"/>
            <a:t>تمرینات کتاب کار</a:t>
          </a:r>
          <a:endParaRPr lang="en-US"/>
        </a:p>
      </dgm:t>
    </dgm:pt>
    <dgm:pt modelId="{177A7315-8017-441D-8050-4265D547D05C}" type="parTrans" cxnId="{D701FA90-5F09-46A2-AFF7-BDED1BEFD908}">
      <dgm:prSet/>
      <dgm:spPr/>
      <dgm:t>
        <a:bodyPr/>
        <a:lstStyle/>
        <a:p>
          <a:endParaRPr lang="en-US"/>
        </a:p>
      </dgm:t>
    </dgm:pt>
    <dgm:pt modelId="{390DD4CA-13EB-42D6-81F4-5ED16AC10106}" type="sibTrans" cxnId="{D701FA90-5F09-46A2-AFF7-BDED1BEFD908}">
      <dgm:prSet/>
      <dgm:spPr/>
      <dgm:t>
        <a:bodyPr/>
        <a:lstStyle/>
        <a:p>
          <a:endParaRPr lang="en-US"/>
        </a:p>
      </dgm:t>
    </dgm:pt>
    <dgm:pt modelId="{6A461DAD-58E4-4E1E-B2FF-D08266F8C766}" type="pres">
      <dgm:prSet presAssocID="{D8FC4D0E-2D4E-4A91-9E3B-F6F8782F191F}" presName="CompostProcess" presStyleCnt="0">
        <dgm:presLayoutVars>
          <dgm:dir/>
          <dgm:resizeHandles val="exact"/>
        </dgm:presLayoutVars>
      </dgm:prSet>
      <dgm:spPr/>
      <dgm:t>
        <a:bodyPr/>
        <a:lstStyle/>
        <a:p>
          <a:endParaRPr lang="en-US"/>
        </a:p>
      </dgm:t>
    </dgm:pt>
    <dgm:pt modelId="{FB0FFCEB-7DA0-480D-A1D3-C82AB86F1AFE}" type="pres">
      <dgm:prSet presAssocID="{D8FC4D0E-2D4E-4A91-9E3B-F6F8782F191F}" presName="arrow" presStyleLbl="bgShp" presStyleIdx="0" presStyleCnt="1"/>
      <dgm:spPr>
        <a:ln>
          <a:solidFill>
            <a:srgbClr val="FF0000"/>
          </a:solidFill>
        </a:ln>
      </dgm:spPr>
      <dgm:t>
        <a:bodyPr/>
        <a:lstStyle/>
        <a:p>
          <a:endParaRPr lang="en-US"/>
        </a:p>
      </dgm:t>
    </dgm:pt>
    <dgm:pt modelId="{DE1DCA7F-9733-4CD1-91B7-C4B418C429A8}" type="pres">
      <dgm:prSet presAssocID="{D8FC4D0E-2D4E-4A91-9E3B-F6F8782F191F}" presName="linearProcess" presStyleCnt="0"/>
      <dgm:spPr/>
    </dgm:pt>
    <dgm:pt modelId="{B2548E53-9A75-4EBF-B398-978AF3B98C9C}" type="pres">
      <dgm:prSet presAssocID="{555F978C-A67D-4506-AC2F-B1862346D086}" presName="textNode" presStyleLbl="node1" presStyleIdx="0" presStyleCnt="6">
        <dgm:presLayoutVars>
          <dgm:bulletEnabled val="1"/>
        </dgm:presLayoutVars>
      </dgm:prSet>
      <dgm:spPr/>
      <dgm:t>
        <a:bodyPr/>
        <a:lstStyle/>
        <a:p>
          <a:endParaRPr lang="en-US"/>
        </a:p>
      </dgm:t>
    </dgm:pt>
    <dgm:pt modelId="{B86115B3-CDC4-47EE-9B56-E0D1A9111814}" type="pres">
      <dgm:prSet presAssocID="{5B81380B-91E4-46E0-B9F2-CB40E385B79D}" presName="sibTrans" presStyleCnt="0"/>
      <dgm:spPr/>
    </dgm:pt>
    <dgm:pt modelId="{3CA387D3-6C59-42F7-814C-0B946DBE1697}" type="pres">
      <dgm:prSet presAssocID="{CDC2BF43-CBEE-45A9-B746-6897E8018A46}" presName="textNode" presStyleLbl="node1" presStyleIdx="1" presStyleCnt="6">
        <dgm:presLayoutVars>
          <dgm:bulletEnabled val="1"/>
        </dgm:presLayoutVars>
      </dgm:prSet>
      <dgm:spPr/>
      <dgm:t>
        <a:bodyPr/>
        <a:lstStyle/>
        <a:p>
          <a:endParaRPr lang="en-US"/>
        </a:p>
      </dgm:t>
    </dgm:pt>
    <dgm:pt modelId="{D33806DC-FDE9-4D4A-883E-8B1CA04F2114}" type="pres">
      <dgm:prSet presAssocID="{723A3F3F-EABD-4746-9B2F-D5744F9BC4F2}" presName="sibTrans" presStyleCnt="0"/>
      <dgm:spPr/>
    </dgm:pt>
    <dgm:pt modelId="{46B30066-D809-480E-AC77-FC71FACE7EDD}" type="pres">
      <dgm:prSet presAssocID="{F91E01F8-AA8C-4207-A1D8-B6E38CDF6D04}" presName="textNode" presStyleLbl="node1" presStyleIdx="2" presStyleCnt="6" custLinFactNeighborX="6796" custLinFactNeighborY="-2885">
        <dgm:presLayoutVars>
          <dgm:bulletEnabled val="1"/>
        </dgm:presLayoutVars>
      </dgm:prSet>
      <dgm:spPr/>
      <dgm:t>
        <a:bodyPr/>
        <a:lstStyle/>
        <a:p>
          <a:endParaRPr lang="en-US"/>
        </a:p>
      </dgm:t>
    </dgm:pt>
    <dgm:pt modelId="{F4A1C081-7CB8-4597-8420-75574169B723}" type="pres">
      <dgm:prSet presAssocID="{4FF8FF0A-AF06-4C7F-A5BB-C053C7AC28C4}" presName="sibTrans" presStyleCnt="0"/>
      <dgm:spPr/>
    </dgm:pt>
    <dgm:pt modelId="{98E340B5-F858-4836-8E65-F533F51D907B}" type="pres">
      <dgm:prSet presAssocID="{C3CFABEA-B6DA-4E96-BCF3-8F666E5E7C40}" presName="textNode" presStyleLbl="node1" presStyleIdx="3" presStyleCnt="6">
        <dgm:presLayoutVars>
          <dgm:bulletEnabled val="1"/>
        </dgm:presLayoutVars>
      </dgm:prSet>
      <dgm:spPr/>
      <dgm:t>
        <a:bodyPr/>
        <a:lstStyle/>
        <a:p>
          <a:endParaRPr lang="en-US"/>
        </a:p>
      </dgm:t>
    </dgm:pt>
    <dgm:pt modelId="{0BF074D7-570D-4734-A7F2-B510E1453A75}" type="pres">
      <dgm:prSet presAssocID="{E71AF62F-FF71-4D65-AB38-8AC013F64CC9}" presName="sibTrans" presStyleCnt="0"/>
      <dgm:spPr/>
    </dgm:pt>
    <dgm:pt modelId="{EAB1D072-AF90-4EC7-AFC0-5A9A8EDA0E70}" type="pres">
      <dgm:prSet presAssocID="{2615C145-82B4-43BE-B5B6-921695333427}" presName="textNode" presStyleLbl="node1" presStyleIdx="4" presStyleCnt="6" custLinFactNeighborX="-14686" custLinFactNeighborY="1923">
        <dgm:presLayoutVars>
          <dgm:bulletEnabled val="1"/>
        </dgm:presLayoutVars>
      </dgm:prSet>
      <dgm:spPr/>
      <dgm:t>
        <a:bodyPr/>
        <a:lstStyle/>
        <a:p>
          <a:endParaRPr lang="en-US"/>
        </a:p>
      </dgm:t>
    </dgm:pt>
    <dgm:pt modelId="{0EFCE981-B749-4B94-B222-43C9727B9A2A}" type="pres">
      <dgm:prSet presAssocID="{2DA08451-F5F1-4F77-A7B6-CFA1E2FAD41A}" presName="sibTrans" presStyleCnt="0"/>
      <dgm:spPr/>
    </dgm:pt>
    <dgm:pt modelId="{AA647214-934B-4F57-9673-FE770C9F8163}" type="pres">
      <dgm:prSet presAssocID="{90BC5033-BDF2-4CFE-8F4B-D7713E3028A1}" presName="textNode" presStyleLbl="node1" presStyleIdx="5" presStyleCnt="6">
        <dgm:presLayoutVars>
          <dgm:bulletEnabled val="1"/>
        </dgm:presLayoutVars>
      </dgm:prSet>
      <dgm:spPr/>
      <dgm:t>
        <a:bodyPr/>
        <a:lstStyle/>
        <a:p>
          <a:endParaRPr lang="en-US"/>
        </a:p>
      </dgm:t>
    </dgm:pt>
  </dgm:ptLst>
  <dgm:cxnLst>
    <dgm:cxn modelId="{00AE6B7B-8B01-4583-A2D9-590CF2C06F72}" type="presOf" srcId="{F91E01F8-AA8C-4207-A1D8-B6E38CDF6D04}" destId="{46B30066-D809-480E-AC77-FC71FACE7EDD}" srcOrd="0" destOrd="0" presId="urn:microsoft.com/office/officeart/2005/8/layout/hProcess9"/>
    <dgm:cxn modelId="{68F5B6DC-7F58-43B6-9315-32ADFE7E288B}" srcId="{D8FC4D0E-2D4E-4A91-9E3B-F6F8782F191F}" destId="{CDC2BF43-CBEE-45A9-B746-6897E8018A46}" srcOrd="1" destOrd="0" parTransId="{157632B4-E8B6-48BC-AEA6-1D7FC0315755}" sibTransId="{723A3F3F-EABD-4746-9B2F-D5744F9BC4F2}"/>
    <dgm:cxn modelId="{AF64B9D7-C624-4198-A826-94AE71C334B9}" type="presOf" srcId="{C3CFABEA-B6DA-4E96-BCF3-8F666E5E7C40}" destId="{98E340B5-F858-4836-8E65-F533F51D907B}" srcOrd="0" destOrd="0" presId="urn:microsoft.com/office/officeart/2005/8/layout/hProcess9"/>
    <dgm:cxn modelId="{AFB22149-C82E-4C95-98EA-603DF35FC24F}" srcId="{D8FC4D0E-2D4E-4A91-9E3B-F6F8782F191F}" destId="{555F978C-A67D-4506-AC2F-B1862346D086}" srcOrd="0" destOrd="0" parTransId="{5DF6B2C2-8EF2-4A8B-BB5F-F8B729D31433}" sibTransId="{5B81380B-91E4-46E0-B9F2-CB40E385B79D}"/>
    <dgm:cxn modelId="{D6B9EAF7-F0E2-44D8-B6C8-3D7A913FD17D}" type="presOf" srcId="{2615C145-82B4-43BE-B5B6-921695333427}" destId="{EAB1D072-AF90-4EC7-AFC0-5A9A8EDA0E70}" srcOrd="0" destOrd="0" presId="urn:microsoft.com/office/officeart/2005/8/layout/hProcess9"/>
    <dgm:cxn modelId="{9557D378-6D5B-4720-B787-DCDF81D673F2}" srcId="{D8FC4D0E-2D4E-4A91-9E3B-F6F8782F191F}" destId="{2615C145-82B4-43BE-B5B6-921695333427}" srcOrd="4" destOrd="0" parTransId="{B01BA333-8A0D-4DE5-8257-5010DE39468D}" sibTransId="{2DA08451-F5F1-4F77-A7B6-CFA1E2FAD41A}"/>
    <dgm:cxn modelId="{C53A1B36-6B96-489B-A947-6A96A08FDA9F}" srcId="{D8FC4D0E-2D4E-4A91-9E3B-F6F8782F191F}" destId="{F91E01F8-AA8C-4207-A1D8-B6E38CDF6D04}" srcOrd="2" destOrd="0" parTransId="{A146741C-1038-43A0-BA7A-351ADEA464DB}" sibTransId="{4FF8FF0A-AF06-4C7F-A5BB-C053C7AC28C4}"/>
    <dgm:cxn modelId="{D701FA90-5F09-46A2-AFF7-BDED1BEFD908}" srcId="{D8FC4D0E-2D4E-4A91-9E3B-F6F8782F191F}" destId="{90BC5033-BDF2-4CFE-8F4B-D7713E3028A1}" srcOrd="5" destOrd="0" parTransId="{177A7315-8017-441D-8050-4265D547D05C}" sibTransId="{390DD4CA-13EB-42D6-81F4-5ED16AC10106}"/>
    <dgm:cxn modelId="{14A9A0B9-4296-46A3-A2A8-BF10FF18C289}" type="presOf" srcId="{D8FC4D0E-2D4E-4A91-9E3B-F6F8782F191F}" destId="{6A461DAD-58E4-4E1E-B2FF-D08266F8C766}" srcOrd="0" destOrd="0" presId="urn:microsoft.com/office/officeart/2005/8/layout/hProcess9"/>
    <dgm:cxn modelId="{65441814-2DD8-45BD-8418-0D659EED93C2}" srcId="{D8FC4D0E-2D4E-4A91-9E3B-F6F8782F191F}" destId="{C3CFABEA-B6DA-4E96-BCF3-8F666E5E7C40}" srcOrd="3" destOrd="0" parTransId="{5BB4C633-418F-41A3-B99B-AE5784DE7E48}" sibTransId="{E71AF62F-FF71-4D65-AB38-8AC013F64CC9}"/>
    <dgm:cxn modelId="{B6CF2EC7-7E7F-4ED0-BF9F-85B4FE966C8C}" type="presOf" srcId="{555F978C-A67D-4506-AC2F-B1862346D086}" destId="{B2548E53-9A75-4EBF-B398-978AF3B98C9C}" srcOrd="0" destOrd="0" presId="urn:microsoft.com/office/officeart/2005/8/layout/hProcess9"/>
    <dgm:cxn modelId="{A4119E5E-B24E-430E-8FE3-68775E3709B7}" type="presOf" srcId="{90BC5033-BDF2-4CFE-8F4B-D7713E3028A1}" destId="{AA647214-934B-4F57-9673-FE770C9F8163}" srcOrd="0" destOrd="0" presId="urn:microsoft.com/office/officeart/2005/8/layout/hProcess9"/>
    <dgm:cxn modelId="{A8BB50EE-66F1-4F3D-B312-B66034B99F93}" type="presOf" srcId="{CDC2BF43-CBEE-45A9-B746-6897E8018A46}" destId="{3CA387D3-6C59-42F7-814C-0B946DBE1697}" srcOrd="0" destOrd="0" presId="urn:microsoft.com/office/officeart/2005/8/layout/hProcess9"/>
    <dgm:cxn modelId="{A5AEE397-62B8-468A-93AE-51F4E6026784}" type="presParOf" srcId="{6A461DAD-58E4-4E1E-B2FF-D08266F8C766}" destId="{FB0FFCEB-7DA0-480D-A1D3-C82AB86F1AFE}" srcOrd="0" destOrd="0" presId="urn:microsoft.com/office/officeart/2005/8/layout/hProcess9"/>
    <dgm:cxn modelId="{590D0E14-04FC-4ECB-8A80-0BBAF0ED8DBD}" type="presParOf" srcId="{6A461DAD-58E4-4E1E-B2FF-D08266F8C766}" destId="{DE1DCA7F-9733-4CD1-91B7-C4B418C429A8}" srcOrd="1" destOrd="0" presId="urn:microsoft.com/office/officeart/2005/8/layout/hProcess9"/>
    <dgm:cxn modelId="{9C97D4C2-3085-43EC-A599-F656C5034DB0}" type="presParOf" srcId="{DE1DCA7F-9733-4CD1-91B7-C4B418C429A8}" destId="{B2548E53-9A75-4EBF-B398-978AF3B98C9C}" srcOrd="0" destOrd="0" presId="urn:microsoft.com/office/officeart/2005/8/layout/hProcess9"/>
    <dgm:cxn modelId="{0703B6C9-3E56-45CD-9ECF-9580844C8CF9}" type="presParOf" srcId="{DE1DCA7F-9733-4CD1-91B7-C4B418C429A8}" destId="{B86115B3-CDC4-47EE-9B56-E0D1A9111814}" srcOrd="1" destOrd="0" presId="urn:microsoft.com/office/officeart/2005/8/layout/hProcess9"/>
    <dgm:cxn modelId="{3C3E2E8A-BA4F-4593-AF04-4AE9D0A1E322}" type="presParOf" srcId="{DE1DCA7F-9733-4CD1-91B7-C4B418C429A8}" destId="{3CA387D3-6C59-42F7-814C-0B946DBE1697}" srcOrd="2" destOrd="0" presId="urn:microsoft.com/office/officeart/2005/8/layout/hProcess9"/>
    <dgm:cxn modelId="{56FE6F8C-5805-4FB0-9AF4-D3C8126D716A}" type="presParOf" srcId="{DE1DCA7F-9733-4CD1-91B7-C4B418C429A8}" destId="{D33806DC-FDE9-4D4A-883E-8B1CA04F2114}" srcOrd="3" destOrd="0" presId="urn:microsoft.com/office/officeart/2005/8/layout/hProcess9"/>
    <dgm:cxn modelId="{D19950CC-B1C6-46DA-A7E2-0A40D0688F73}" type="presParOf" srcId="{DE1DCA7F-9733-4CD1-91B7-C4B418C429A8}" destId="{46B30066-D809-480E-AC77-FC71FACE7EDD}" srcOrd="4" destOrd="0" presId="urn:microsoft.com/office/officeart/2005/8/layout/hProcess9"/>
    <dgm:cxn modelId="{9CE9EA5B-C1B5-49E9-B56F-5A41C90AE1ED}" type="presParOf" srcId="{DE1DCA7F-9733-4CD1-91B7-C4B418C429A8}" destId="{F4A1C081-7CB8-4597-8420-75574169B723}" srcOrd="5" destOrd="0" presId="urn:microsoft.com/office/officeart/2005/8/layout/hProcess9"/>
    <dgm:cxn modelId="{297FE808-C306-4E2D-B744-65A0A60B42CF}" type="presParOf" srcId="{DE1DCA7F-9733-4CD1-91B7-C4B418C429A8}" destId="{98E340B5-F858-4836-8E65-F533F51D907B}" srcOrd="6" destOrd="0" presId="urn:microsoft.com/office/officeart/2005/8/layout/hProcess9"/>
    <dgm:cxn modelId="{ABFAA109-A3ED-47C2-ADCE-34C82F387234}" type="presParOf" srcId="{DE1DCA7F-9733-4CD1-91B7-C4B418C429A8}" destId="{0BF074D7-570D-4734-A7F2-B510E1453A75}" srcOrd="7" destOrd="0" presId="urn:microsoft.com/office/officeart/2005/8/layout/hProcess9"/>
    <dgm:cxn modelId="{BC8DF5C6-1D51-4453-A14F-505D87EEA9B5}" type="presParOf" srcId="{DE1DCA7F-9733-4CD1-91B7-C4B418C429A8}" destId="{EAB1D072-AF90-4EC7-AFC0-5A9A8EDA0E70}" srcOrd="8" destOrd="0" presId="urn:microsoft.com/office/officeart/2005/8/layout/hProcess9"/>
    <dgm:cxn modelId="{C144B2D9-5F9C-4CA3-93EE-7C57F2986F85}" type="presParOf" srcId="{DE1DCA7F-9733-4CD1-91B7-C4B418C429A8}" destId="{0EFCE981-B749-4B94-B222-43C9727B9A2A}" srcOrd="9" destOrd="0" presId="urn:microsoft.com/office/officeart/2005/8/layout/hProcess9"/>
    <dgm:cxn modelId="{5C4A46BF-B96A-44BE-8886-A78CCBA2BBB7}" type="presParOf" srcId="{DE1DCA7F-9733-4CD1-91B7-C4B418C429A8}" destId="{AA647214-934B-4F57-9673-FE770C9F8163}" srcOrd="10" destOrd="0" presId="urn:microsoft.com/office/officeart/2005/8/layout/hProcess9"/>
  </dgm:cxnLst>
  <dgm:bg>
    <a:solidFill>
      <a:schemeClr val="accent2">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28B68-A855-427E-A3A7-4714B867AE5E}"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en-US"/>
        </a:p>
      </dgm:t>
    </dgm:pt>
    <dgm:pt modelId="{10343A89-679D-46E8-94D7-D87ECE28E820}">
      <dgm:prSet/>
      <dgm:spPr/>
      <dgm:t>
        <a:bodyPr/>
        <a:lstStyle/>
        <a:p>
          <a:pPr algn="r" rtl="1"/>
          <a:endParaRPr lang="en-US" dirty="0">
            <a:cs typeface="B Jadid" pitchFamily="2" charset="-78"/>
          </a:endParaRPr>
        </a:p>
      </dgm:t>
    </dgm:pt>
    <dgm:pt modelId="{DA6541CC-DAA9-48C6-A92B-0D07FE8C4418}" type="sibTrans" cxnId="{C5AAD8FD-5F9D-4425-A0FA-2BEF8F8D8236}">
      <dgm:prSet/>
      <dgm:spPr/>
      <dgm:t>
        <a:bodyPr/>
        <a:lstStyle/>
        <a:p>
          <a:endParaRPr lang="en-US"/>
        </a:p>
      </dgm:t>
    </dgm:pt>
    <dgm:pt modelId="{B16F39A4-4542-4EAD-B186-BEF0D4128332}" type="parTrans" cxnId="{C5AAD8FD-5F9D-4425-A0FA-2BEF8F8D8236}">
      <dgm:prSet/>
      <dgm:spPr/>
      <dgm:t>
        <a:bodyPr/>
        <a:lstStyle/>
        <a:p>
          <a:endParaRPr lang="en-US"/>
        </a:p>
      </dgm:t>
    </dgm:pt>
    <dgm:pt modelId="{2472C333-E52F-4FE1-A509-898E07DDE61F}">
      <dgm:prSet/>
      <dgm:spPr/>
      <dgm:t>
        <a:bodyPr/>
        <a:lstStyle/>
        <a:p>
          <a:endParaRPr lang="en-US" dirty="0"/>
        </a:p>
      </dgm:t>
    </dgm:pt>
    <dgm:pt modelId="{5DDEA7B8-BC8A-4CEC-BF02-96D0637F4362}" type="parTrans" cxnId="{A251AD80-A3B3-48F8-9ECF-8C7F5FDF0F39}">
      <dgm:prSet/>
      <dgm:spPr/>
      <dgm:t>
        <a:bodyPr/>
        <a:lstStyle/>
        <a:p>
          <a:endParaRPr lang="en-US"/>
        </a:p>
      </dgm:t>
    </dgm:pt>
    <dgm:pt modelId="{2E2A24FA-15B5-4C15-ABD2-72CB963AB0FF}" type="sibTrans" cxnId="{A251AD80-A3B3-48F8-9ECF-8C7F5FDF0F39}">
      <dgm:prSet/>
      <dgm:spPr/>
      <dgm:t>
        <a:bodyPr/>
        <a:lstStyle/>
        <a:p>
          <a:endParaRPr lang="en-US"/>
        </a:p>
      </dgm:t>
    </dgm:pt>
    <dgm:pt modelId="{9C255168-75DC-4A79-B888-BA56FA7CBABE}" type="pres">
      <dgm:prSet presAssocID="{C7428B68-A855-427E-A3A7-4714B867AE5E}" presName="composite" presStyleCnt="0">
        <dgm:presLayoutVars>
          <dgm:chMax val="5"/>
          <dgm:dir/>
          <dgm:resizeHandles val="exact"/>
        </dgm:presLayoutVars>
      </dgm:prSet>
      <dgm:spPr/>
      <dgm:t>
        <a:bodyPr/>
        <a:lstStyle/>
        <a:p>
          <a:endParaRPr lang="en-US"/>
        </a:p>
      </dgm:t>
    </dgm:pt>
    <dgm:pt modelId="{E7EDA89E-72AB-4DD1-8C22-6EE904415F7D}" type="pres">
      <dgm:prSet presAssocID="{10343A89-679D-46E8-94D7-D87ECE28E820}" presName="circle1" presStyleLbl="lnNode1" presStyleIdx="0" presStyleCnt="2" custScaleX="98612" custScaleY="92252" custLinFactX="-13280" custLinFactNeighborX="-100000" custLinFactNeighborY="5409"/>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3F30CDAD-DB9F-411B-A247-8338DB7D1AB8}" type="pres">
      <dgm:prSet presAssocID="{10343A89-679D-46E8-94D7-D87ECE28E820}" presName="text1" presStyleLbl="revTx" presStyleIdx="0" presStyleCnt="2" custFlipVert="1" custFlipHor="1" custScaleX="20437" custScaleY="28913" custLinFactNeighborX="6396" custLinFactNeighborY="-90855">
        <dgm:presLayoutVars>
          <dgm:bulletEnabled val="1"/>
        </dgm:presLayoutVars>
      </dgm:prSet>
      <dgm:spPr/>
      <dgm:t>
        <a:bodyPr/>
        <a:lstStyle/>
        <a:p>
          <a:endParaRPr lang="en-US"/>
        </a:p>
      </dgm:t>
    </dgm:pt>
    <dgm:pt modelId="{562CE69C-133E-4964-ADBD-FA2C14571516}" type="pres">
      <dgm:prSet presAssocID="{10343A89-679D-46E8-94D7-D87ECE28E820}" presName="line1" presStyleLbl="callout" presStyleIdx="0" presStyleCnt="4"/>
      <dgm:spPr/>
      <dgm:t>
        <a:bodyPr/>
        <a:lstStyle/>
        <a:p>
          <a:endParaRPr lang="en-US"/>
        </a:p>
      </dgm:t>
    </dgm:pt>
    <dgm:pt modelId="{A4D30ED0-74EE-4F8A-855E-15F563DA66CA}" type="pres">
      <dgm:prSet presAssocID="{10343A89-679D-46E8-94D7-D87ECE28E820}" presName="d1" presStyleLbl="callout" presStyleIdx="1" presStyleCnt="4" custLinFactNeighborX="-23679" custLinFactNeighborY="1095"/>
      <dgm:spPr/>
      <dgm:t>
        <a:bodyPr/>
        <a:lstStyle/>
        <a:p>
          <a:endParaRPr lang="en-US"/>
        </a:p>
      </dgm:t>
    </dgm:pt>
    <dgm:pt modelId="{8243F0B9-D5B0-43DF-97A4-C8CD5D56EAE6}" type="pres">
      <dgm:prSet presAssocID="{2472C333-E52F-4FE1-A509-898E07DDE61F}" presName="circle2" presStyleLbl="lnNode1" presStyleIdx="1" presStyleCnt="2" custScaleX="57471" custScaleY="55171" custLinFactNeighborX="-37816" custLinFactNeighborY="3957"/>
      <dgm:spPr/>
      <dgm:t>
        <a:bodyPr/>
        <a:lstStyle/>
        <a:p>
          <a:endParaRPr lang="en-US"/>
        </a:p>
      </dgm:t>
    </dgm:pt>
    <dgm:pt modelId="{30D67F2A-75E4-4FDB-A9F3-B8A48E19122A}" type="pres">
      <dgm:prSet presAssocID="{2472C333-E52F-4FE1-A509-898E07DDE61F}" presName="text2" presStyleLbl="revTx" presStyleIdx="1" presStyleCnt="2">
        <dgm:presLayoutVars>
          <dgm:bulletEnabled val="1"/>
        </dgm:presLayoutVars>
      </dgm:prSet>
      <dgm:spPr/>
      <dgm:t>
        <a:bodyPr/>
        <a:lstStyle/>
        <a:p>
          <a:endParaRPr lang="en-US"/>
        </a:p>
      </dgm:t>
    </dgm:pt>
    <dgm:pt modelId="{345F9AA1-BD79-4FAA-B7E5-52D295D18E09}" type="pres">
      <dgm:prSet presAssocID="{2472C333-E52F-4FE1-A509-898E07DDE61F}" presName="line2" presStyleLbl="callout" presStyleIdx="2" presStyleCnt="4"/>
      <dgm:spPr/>
      <dgm:t>
        <a:bodyPr/>
        <a:lstStyle/>
        <a:p>
          <a:endParaRPr lang="en-US"/>
        </a:p>
      </dgm:t>
    </dgm:pt>
    <dgm:pt modelId="{A423562F-C4C5-4FF6-8FE6-8B5B394CFB3A}" type="pres">
      <dgm:prSet presAssocID="{2472C333-E52F-4FE1-A509-898E07DDE61F}" presName="d2" presStyleLbl="callout" presStyleIdx="3" presStyleCnt="4" custFlipHor="1" custScaleX="327386" custScaleY="14582"/>
      <dgm:spPr/>
      <dgm:t>
        <a:bodyPr/>
        <a:lstStyle/>
        <a:p>
          <a:endParaRPr lang="en-US"/>
        </a:p>
      </dgm:t>
    </dgm:pt>
  </dgm:ptLst>
  <dgm:cxnLst>
    <dgm:cxn modelId="{C5AAD8FD-5F9D-4425-A0FA-2BEF8F8D8236}" srcId="{C7428B68-A855-427E-A3A7-4714B867AE5E}" destId="{10343A89-679D-46E8-94D7-D87ECE28E820}" srcOrd="0" destOrd="0" parTransId="{B16F39A4-4542-4EAD-B186-BEF0D4128332}" sibTransId="{DA6541CC-DAA9-48C6-A92B-0D07FE8C4418}"/>
    <dgm:cxn modelId="{A5D73A3F-D845-432A-9AB4-43D2BC70819F}" type="presOf" srcId="{C7428B68-A855-427E-A3A7-4714B867AE5E}" destId="{9C255168-75DC-4A79-B888-BA56FA7CBABE}" srcOrd="0" destOrd="0" presId="urn:microsoft.com/office/officeart/2005/8/layout/target1"/>
    <dgm:cxn modelId="{A251AD80-A3B3-48F8-9ECF-8C7F5FDF0F39}" srcId="{C7428B68-A855-427E-A3A7-4714B867AE5E}" destId="{2472C333-E52F-4FE1-A509-898E07DDE61F}" srcOrd="1" destOrd="0" parTransId="{5DDEA7B8-BC8A-4CEC-BF02-96D0637F4362}" sibTransId="{2E2A24FA-15B5-4C15-ABD2-72CB963AB0FF}"/>
    <dgm:cxn modelId="{D60A881C-9593-4828-8759-64EEF45D70B8}" type="presOf" srcId="{10343A89-679D-46E8-94D7-D87ECE28E820}" destId="{3F30CDAD-DB9F-411B-A247-8338DB7D1AB8}" srcOrd="0" destOrd="0" presId="urn:microsoft.com/office/officeart/2005/8/layout/target1"/>
    <dgm:cxn modelId="{C0F33509-0346-4B4E-A7E8-AD52C1DC10C7}" type="presOf" srcId="{2472C333-E52F-4FE1-A509-898E07DDE61F}" destId="{30D67F2A-75E4-4FDB-A9F3-B8A48E19122A}" srcOrd="0" destOrd="0" presId="urn:microsoft.com/office/officeart/2005/8/layout/target1"/>
    <dgm:cxn modelId="{47853CC9-5403-47AA-899D-7F5B78A52B86}" type="presParOf" srcId="{9C255168-75DC-4A79-B888-BA56FA7CBABE}" destId="{E7EDA89E-72AB-4DD1-8C22-6EE904415F7D}" srcOrd="0" destOrd="0" presId="urn:microsoft.com/office/officeart/2005/8/layout/target1"/>
    <dgm:cxn modelId="{7F5535B7-8B5B-4178-BBB2-6C59F1A96B80}" type="presParOf" srcId="{9C255168-75DC-4A79-B888-BA56FA7CBABE}" destId="{3F30CDAD-DB9F-411B-A247-8338DB7D1AB8}" srcOrd="1" destOrd="0" presId="urn:microsoft.com/office/officeart/2005/8/layout/target1"/>
    <dgm:cxn modelId="{41978D83-339E-4DBB-9756-116EED13A283}" type="presParOf" srcId="{9C255168-75DC-4A79-B888-BA56FA7CBABE}" destId="{562CE69C-133E-4964-ADBD-FA2C14571516}" srcOrd="2" destOrd="0" presId="urn:microsoft.com/office/officeart/2005/8/layout/target1"/>
    <dgm:cxn modelId="{8D6E1BB7-83E4-4D6C-A777-12F184ED4F6C}" type="presParOf" srcId="{9C255168-75DC-4A79-B888-BA56FA7CBABE}" destId="{A4D30ED0-74EE-4F8A-855E-15F563DA66CA}" srcOrd="3" destOrd="0" presId="urn:microsoft.com/office/officeart/2005/8/layout/target1"/>
    <dgm:cxn modelId="{427C8FEA-6D38-4B83-A777-A518FA61387F}" type="presParOf" srcId="{9C255168-75DC-4A79-B888-BA56FA7CBABE}" destId="{8243F0B9-D5B0-43DF-97A4-C8CD5D56EAE6}" srcOrd="4" destOrd="0" presId="urn:microsoft.com/office/officeart/2005/8/layout/target1"/>
    <dgm:cxn modelId="{5AF99375-62C9-4854-9B93-B43D1912D556}" type="presParOf" srcId="{9C255168-75DC-4A79-B888-BA56FA7CBABE}" destId="{30D67F2A-75E4-4FDB-A9F3-B8A48E19122A}" srcOrd="5" destOrd="0" presId="urn:microsoft.com/office/officeart/2005/8/layout/target1"/>
    <dgm:cxn modelId="{A3B4D89F-A789-44FA-8CDB-8D3ED8CAABC8}" type="presParOf" srcId="{9C255168-75DC-4A79-B888-BA56FA7CBABE}" destId="{345F9AA1-BD79-4FAA-B7E5-52D295D18E09}" srcOrd="6" destOrd="0" presId="urn:microsoft.com/office/officeart/2005/8/layout/target1"/>
    <dgm:cxn modelId="{17C42303-D8AF-4424-9164-65410CB4930D}" type="presParOf" srcId="{9C255168-75DC-4A79-B888-BA56FA7CBABE}" destId="{A423562F-C4C5-4FF6-8FE6-8B5B394CFB3A}" srcOrd="7" destOrd="0" presId="urn:microsoft.com/office/officeart/2005/8/layout/target1"/>
  </dgm:cxnLst>
  <dgm:bg>
    <a:solidFill>
      <a:schemeClr val="bg1"/>
    </a:solidFill>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9E8047-03B3-4D61-9D5D-1F95925A7EDB}" type="doc">
      <dgm:prSet loTypeId="urn:microsoft.com/office/officeart/2005/8/layout/bList2#1" loCatId="list" qsTypeId="urn:microsoft.com/office/officeart/2005/8/quickstyle/3d5" qsCatId="3D" csTypeId="urn:microsoft.com/office/officeart/2005/8/colors/accent1_2" csCatId="accent1" phldr="1"/>
      <dgm:spPr/>
    </dgm:pt>
    <dgm:pt modelId="{83CB90EC-4301-4E6F-9511-286125210C1E}">
      <dgm:prSet phldrT="[Text]"/>
      <dgm:spPr>
        <a:solidFill>
          <a:srgbClr val="CCFF99"/>
        </a:solidFill>
      </dgm:spPr>
      <dgm:t>
        <a:bodyPr/>
        <a:lstStyle/>
        <a:p>
          <a:r>
            <a:rPr lang="fa-IR" dirty="0" smtClean="0">
              <a:solidFill>
                <a:srgbClr val="FF0000"/>
              </a:solidFill>
            </a:rPr>
            <a:t>حکمت :10</a:t>
          </a:r>
          <a:endParaRPr lang="en-US" dirty="0">
            <a:solidFill>
              <a:srgbClr val="FF0000"/>
            </a:solidFill>
          </a:endParaRPr>
        </a:p>
      </dgm:t>
    </dgm:pt>
    <dgm:pt modelId="{41FE9F65-C75B-4923-8BD1-5B4E64A9A060}" type="parTrans" cxnId="{27D830B4-820C-4AF2-B2FC-8920A470465C}">
      <dgm:prSet/>
      <dgm:spPr/>
      <dgm:t>
        <a:bodyPr/>
        <a:lstStyle/>
        <a:p>
          <a:endParaRPr lang="en-US"/>
        </a:p>
      </dgm:t>
    </dgm:pt>
    <dgm:pt modelId="{292F2462-6D81-47D1-BA51-D44F3EB81A47}" type="sibTrans" cxnId="{27D830B4-820C-4AF2-B2FC-8920A470465C}">
      <dgm:prSet/>
      <dgm:spPr/>
      <dgm:t>
        <a:bodyPr/>
        <a:lstStyle/>
        <a:p>
          <a:endParaRPr lang="en-US"/>
        </a:p>
      </dgm:t>
    </dgm:pt>
    <dgm:pt modelId="{85FD6AE9-0EFE-40FB-ADB9-59E80A66A96C}">
      <dgm:prSet>
        <dgm:style>
          <a:lnRef idx="3">
            <a:schemeClr val="lt1"/>
          </a:lnRef>
          <a:fillRef idx="1">
            <a:schemeClr val="accent4"/>
          </a:fillRef>
          <a:effectRef idx="1">
            <a:schemeClr val="accent4"/>
          </a:effectRef>
          <a:fontRef idx="minor">
            <a:schemeClr val="lt1"/>
          </a:fontRef>
        </dgm:style>
      </dgm:prSet>
      <dgm:spPr>
        <a:ln>
          <a:solidFill>
            <a:srgbClr val="FF3399"/>
          </a:solidFill>
        </a:ln>
      </dgm:spPr>
      <dgm:t>
        <a:bodyPr/>
        <a:lstStyle/>
        <a:p>
          <a:pPr rtl="1"/>
          <a:r>
            <a:rPr lang="ar-SA" dirty="0" smtClean="0"/>
            <a:t>با مردم آن گونه معاشرت كنيد ، كه اگر مْرديد بر شما اشك ريزند، و اگر زنده مانديد ، با اشتياق سوى شما آيند.</a:t>
          </a:r>
          <a:endParaRPr lang="en-US" dirty="0"/>
        </a:p>
      </dgm:t>
    </dgm:pt>
    <dgm:pt modelId="{BEE473D2-2C1A-4E98-9FBF-D1F40B526195}" type="parTrans" cxnId="{591F9E3A-7146-4A25-AEF7-938F737E4628}">
      <dgm:prSet/>
      <dgm:spPr/>
      <dgm:t>
        <a:bodyPr/>
        <a:lstStyle/>
        <a:p>
          <a:endParaRPr lang="en-US"/>
        </a:p>
      </dgm:t>
    </dgm:pt>
    <dgm:pt modelId="{9CAC7977-E499-46AC-AE61-A192765C18B2}" type="sibTrans" cxnId="{591F9E3A-7146-4A25-AEF7-938F737E4628}">
      <dgm:prSet/>
      <dgm:spPr/>
      <dgm:t>
        <a:bodyPr/>
        <a:lstStyle/>
        <a:p>
          <a:endParaRPr lang="en-US"/>
        </a:p>
      </dgm:t>
    </dgm:pt>
    <dgm:pt modelId="{56FA6FD9-4D55-44FC-B1A7-8A24A5DA13A4}" type="pres">
      <dgm:prSet presAssocID="{FF9E8047-03B3-4D61-9D5D-1F95925A7EDB}" presName="diagram" presStyleCnt="0">
        <dgm:presLayoutVars>
          <dgm:dir/>
          <dgm:animLvl val="lvl"/>
          <dgm:resizeHandles val="exact"/>
        </dgm:presLayoutVars>
      </dgm:prSet>
      <dgm:spPr/>
    </dgm:pt>
    <dgm:pt modelId="{4685FCA8-D2D9-49BB-B334-06AA1195B167}" type="pres">
      <dgm:prSet presAssocID="{83CB90EC-4301-4E6F-9511-286125210C1E}" presName="compNode" presStyleCnt="0"/>
      <dgm:spPr/>
    </dgm:pt>
    <dgm:pt modelId="{48B60AAF-B230-4120-BC74-4AB4ECC626DF}" type="pres">
      <dgm:prSet presAssocID="{83CB90EC-4301-4E6F-9511-286125210C1E}" presName="childRect" presStyleLbl="bgAcc1" presStyleIdx="0" presStyleCnt="1" custScaleX="229874">
        <dgm:presLayoutVars>
          <dgm:bulletEnabled val="1"/>
        </dgm:presLayoutVars>
      </dgm:prSet>
      <dgm:spPr/>
      <dgm:t>
        <a:bodyPr/>
        <a:lstStyle/>
        <a:p>
          <a:endParaRPr lang="en-US"/>
        </a:p>
      </dgm:t>
    </dgm:pt>
    <dgm:pt modelId="{7886FAA6-5724-4AE2-B881-BAB6F206D911}" type="pres">
      <dgm:prSet presAssocID="{83CB90EC-4301-4E6F-9511-286125210C1E}" presName="parentText" presStyleLbl="node1" presStyleIdx="0" presStyleCnt="0">
        <dgm:presLayoutVars>
          <dgm:chMax val="0"/>
          <dgm:bulletEnabled val="1"/>
        </dgm:presLayoutVars>
      </dgm:prSet>
      <dgm:spPr/>
      <dgm:t>
        <a:bodyPr/>
        <a:lstStyle/>
        <a:p>
          <a:endParaRPr lang="en-US"/>
        </a:p>
      </dgm:t>
    </dgm:pt>
    <dgm:pt modelId="{F4D2B92A-7FD6-4907-83DE-E5D95358A197}" type="pres">
      <dgm:prSet presAssocID="{83CB90EC-4301-4E6F-9511-286125210C1E}" presName="parentRect" presStyleLbl="alignNode1" presStyleIdx="0" presStyleCnt="1"/>
      <dgm:spPr/>
      <dgm:t>
        <a:bodyPr/>
        <a:lstStyle/>
        <a:p>
          <a:endParaRPr lang="en-US"/>
        </a:p>
      </dgm:t>
    </dgm:pt>
    <dgm:pt modelId="{82BD847E-90D6-4089-A3A6-B79817C73FC0}" type="pres">
      <dgm:prSet presAssocID="{83CB90EC-4301-4E6F-9511-286125210C1E}" presName="adorn" presStyleLbl="fgAccFollowNode1" presStyleIdx="0" presStyleCnt="1"/>
      <dgm:spPr>
        <a:blipFill rotWithShape="0">
          <a:blip xmlns:r="http://schemas.openxmlformats.org/officeDocument/2006/relationships" r:embed="rId1"/>
          <a:stretch>
            <a:fillRect/>
          </a:stretch>
        </a:blipFill>
      </dgm:spPr>
    </dgm:pt>
  </dgm:ptLst>
  <dgm:cxnLst>
    <dgm:cxn modelId="{539AC1C4-293F-4EE9-9E60-B4208187816F}" type="presOf" srcId="{83CB90EC-4301-4E6F-9511-286125210C1E}" destId="{7886FAA6-5724-4AE2-B881-BAB6F206D911}" srcOrd="0" destOrd="0" presId="urn:microsoft.com/office/officeart/2005/8/layout/bList2#1"/>
    <dgm:cxn modelId="{591F9E3A-7146-4A25-AEF7-938F737E4628}" srcId="{83CB90EC-4301-4E6F-9511-286125210C1E}" destId="{85FD6AE9-0EFE-40FB-ADB9-59E80A66A96C}" srcOrd="0" destOrd="0" parTransId="{BEE473D2-2C1A-4E98-9FBF-D1F40B526195}" sibTransId="{9CAC7977-E499-46AC-AE61-A192765C18B2}"/>
    <dgm:cxn modelId="{27D830B4-820C-4AF2-B2FC-8920A470465C}" srcId="{FF9E8047-03B3-4D61-9D5D-1F95925A7EDB}" destId="{83CB90EC-4301-4E6F-9511-286125210C1E}" srcOrd="0" destOrd="0" parTransId="{41FE9F65-C75B-4923-8BD1-5B4E64A9A060}" sibTransId="{292F2462-6D81-47D1-BA51-D44F3EB81A47}"/>
    <dgm:cxn modelId="{75B5BCD0-659C-43C6-A654-87624C199F48}" type="presOf" srcId="{FF9E8047-03B3-4D61-9D5D-1F95925A7EDB}" destId="{56FA6FD9-4D55-44FC-B1A7-8A24A5DA13A4}" srcOrd="0" destOrd="0" presId="urn:microsoft.com/office/officeart/2005/8/layout/bList2#1"/>
    <dgm:cxn modelId="{7BF0E3CA-C166-496B-9056-36CEACE11A6E}" type="presOf" srcId="{85FD6AE9-0EFE-40FB-ADB9-59E80A66A96C}" destId="{48B60AAF-B230-4120-BC74-4AB4ECC626DF}" srcOrd="0" destOrd="0" presId="urn:microsoft.com/office/officeart/2005/8/layout/bList2#1"/>
    <dgm:cxn modelId="{396BA728-A8C9-44F6-9D13-E959476E438B}" type="presOf" srcId="{83CB90EC-4301-4E6F-9511-286125210C1E}" destId="{F4D2B92A-7FD6-4907-83DE-E5D95358A197}" srcOrd="1" destOrd="0" presId="urn:microsoft.com/office/officeart/2005/8/layout/bList2#1"/>
    <dgm:cxn modelId="{618BABE8-76E3-49EE-B85A-BF80A846D2BF}" type="presParOf" srcId="{56FA6FD9-4D55-44FC-B1A7-8A24A5DA13A4}" destId="{4685FCA8-D2D9-49BB-B334-06AA1195B167}" srcOrd="0" destOrd="0" presId="urn:microsoft.com/office/officeart/2005/8/layout/bList2#1"/>
    <dgm:cxn modelId="{09471AAE-0F45-42FB-AAC6-E2DF7A74E52B}" type="presParOf" srcId="{4685FCA8-D2D9-49BB-B334-06AA1195B167}" destId="{48B60AAF-B230-4120-BC74-4AB4ECC626DF}" srcOrd="0" destOrd="0" presId="urn:microsoft.com/office/officeart/2005/8/layout/bList2#1"/>
    <dgm:cxn modelId="{EDBDEF9E-2291-46BC-8144-4F2ED4FDCB4A}" type="presParOf" srcId="{4685FCA8-D2D9-49BB-B334-06AA1195B167}" destId="{7886FAA6-5724-4AE2-B881-BAB6F206D911}" srcOrd="1" destOrd="0" presId="urn:microsoft.com/office/officeart/2005/8/layout/bList2#1"/>
    <dgm:cxn modelId="{640F666B-9972-415C-B3E6-ED587583FE7A}" type="presParOf" srcId="{4685FCA8-D2D9-49BB-B334-06AA1195B167}" destId="{F4D2B92A-7FD6-4907-83DE-E5D95358A197}" srcOrd="2" destOrd="0" presId="urn:microsoft.com/office/officeart/2005/8/layout/bList2#1"/>
    <dgm:cxn modelId="{9D952460-C723-49C5-80F9-AF84BCFDEC32}" type="presParOf" srcId="{4685FCA8-D2D9-49BB-B334-06AA1195B167}" destId="{82BD847E-90D6-4089-A3A6-B79817C73FC0}"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89E-72AB-4DD1-8C22-6EE904415F7D}">
      <dsp:nvSpPr>
        <dsp:cNvPr id="0" name=""/>
        <dsp:cNvSpPr/>
      </dsp:nvSpPr>
      <dsp:spPr>
        <a:xfrm>
          <a:off x="0" y="1361722"/>
          <a:ext cx="3268691" cy="3057877"/>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0CDAD-DB9F-411B-A247-8338DB7D1AB8}">
      <dsp:nvSpPr>
        <dsp:cNvPr id="0" name=""/>
        <dsp:cNvSpPr/>
      </dsp:nvSpPr>
      <dsp:spPr>
        <a:xfrm flipH="1" flipV="1">
          <a:off x="6280320" y="0"/>
          <a:ext cx="338712" cy="399324"/>
        </a:xfrm>
        <a:prstGeom prst="rect">
          <a:avLst/>
        </a:prstGeom>
        <a:solidFill>
          <a:srgbClr val="FF990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r" defTabSz="1066800" rtl="1">
            <a:lnSpc>
              <a:spcPct val="90000"/>
            </a:lnSpc>
            <a:spcBef>
              <a:spcPct val="0"/>
            </a:spcBef>
            <a:spcAft>
              <a:spcPct val="35000"/>
            </a:spcAft>
          </a:pPr>
          <a:endParaRPr lang="en-US" sz="2400" kern="1200" dirty="0">
            <a:cs typeface="B Jadid" pitchFamily="2" charset="-78"/>
          </a:endParaRPr>
        </a:p>
      </dsp:txBody>
      <dsp:txXfrm rot="10800000">
        <a:off x="6280320" y="0"/>
        <a:ext cx="338712" cy="399324"/>
      </dsp:txXfrm>
    </dsp:sp>
    <dsp:sp modelId="{562CE69C-133E-4964-ADBD-FA2C14571516}">
      <dsp:nvSpPr>
        <dsp:cNvPr id="0" name=""/>
        <dsp:cNvSpPr/>
      </dsp:nvSpPr>
      <dsp:spPr>
        <a:xfrm>
          <a:off x="5100659" y="509318"/>
          <a:ext cx="41433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30ED0-74EE-4F8A-855E-15F563DA66CA}">
      <dsp:nvSpPr>
        <dsp:cNvPr id="0" name=""/>
        <dsp:cNvSpPr/>
      </dsp:nvSpPr>
      <dsp:spPr>
        <a:xfrm rot="5400000">
          <a:off x="3165841" y="647568"/>
          <a:ext cx="2072792" cy="179408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89E-72AB-4DD1-8C22-6EE904415F7D}">
      <dsp:nvSpPr>
        <dsp:cNvPr id="0" name=""/>
        <dsp:cNvSpPr/>
      </dsp:nvSpPr>
      <dsp:spPr>
        <a:xfrm>
          <a:off x="0" y="1361722"/>
          <a:ext cx="3268691" cy="3057877"/>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30CDAD-DB9F-411B-A247-8338DB7D1AB8}">
      <dsp:nvSpPr>
        <dsp:cNvPr id="0" name=""/>
        <dsp:cNvSpPr/>
      </dsp:nvSpPr>
      <dsp:spPr>
        <a:xfrm flipH="1" flipV="1">
          <a:off x="6280320" y="0"/>
          <a:ext cx="338712" cy="399324"/>
        </a:xfrm>
        <a:prstGeom prst="rect">
          <a:avLst/>
        </a:prstGeom>
        <a:solidFill>
          <a:srgbClr val="FF990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r" defTabSz="1066800" rtl="1">
            <a:lnSpc>
              <a:spcPct val="90000"/>
            </a:lnSpc>
            <a:spcBef>
              <a:spcPct val="0"/>
            </a:spcBef>
            <a:spcAft>
              <a:spcPct val="35000"/>
            </a:spcAft>
          </a:pPr>
          <a:endParaRPr lang="en-US" sz="2400" kern="1200" dirty="0">
            <a:cs typeface="B Jadid" pitchFamily="2" charset="-78"/>
          </a:endParaRPr>
        </a:p>
      </dsp:txBody>
      <dsp:txXfrm rot="10800000">
        <a:off x="6280320" y="0"/>
        <a:ext cx="338712" cy="399324"/>
      </dsp:txXfrm>
    </dsp:sp>
    <dsp:sp modelId="{562CE69C-133E-4964-ADBD-FA2C14571516}">
      <dsp:nvSpPr>
        <dsp:cNvPr id="0" name=""/>
        <dsp:cNvSpPr/>
      </dsp:nvSpPr>
      <dsp:spPr>
        <a:xfrm>
          <a:off x="5100659" y="509318"/>
          <a:ext cx="41433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D30ED0-74EE-4F8A-855E-15F563DA66CA}">
      <dsp:nvSpPr>
        <dsp:cNvPr id="0" name=""/>
        <dsp:cNvSpPr/>
      </dsp:nvSpPr>
      <dsp:spPr>
        <a:xfrm rot="5400000">
          <a:off x="3165841" y="647568"/>
          <a:ext cx="2072792" cy="179408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A8C77-2FAD-470F-AE02-71061D0847D3}" type="datetimeFigureOut">
              <a:rPr lang="en-US" smtClean="0"/>
              <a:pPr/>
              <a:t>4/28/2020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23C851-4368-4FBF-87CD-9E7228EF7F5C}" type="slidenum">
              <a:rPr lang="en-US" smtClean="0"/>
              <a:pPr/>
              <a:t>‹#›</a:t>
            </a:fld>
            <a:endParaRPr lang="en-US"/>
          </a:p>
        </p:txBody>
      </p:sp>
    </p:spTree>
    <p:extLst>
      <p:ext uri="{BB962C8B-B14F-4D97-AF65-F5344CB8AC3E}">
        <p14:creationId xmlns:p14="http://schemas.microsoft.com/office/powerpoint/2010/main" val="353446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DDF7353-15FB-4378-9810-3B4F4A93F4B6}" type="slidenum">
              <a:rPr lang="ar-SA" sz="1200">
                <a:solidFill>
                  <a:srgbClr val="000000"/>
                </a:solidFill>
              </a:rPr>
              <a:pPr eaLnBrk="1" hangingPunct="1"/>
              <a:t>1</a:t>
            </a:fld>
            <a:endParaRPr lang="en-US" sz="1200">
              <a:solidFill>
                <a:srgbClr val="000000"/>
              </a:solidFill>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09532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FC336-180F-4C2B-BE91-D23001870A2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903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3FC336-180F-4C2B-BE91-D23001870A2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9035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5F0D2-ECF5-4D7A-B8CC-E419AA6DC979}"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66201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dirty="0">
              <a:solidFill>
                <a:prstClr val="black">
                  <a:tint val="75000"/>
                </a:prstClr>
              </a:solidFill>
            </a:endParaRPr>
          </a:p>
        </p:txBody>
      </p:sp>
      <p:sp>
        <p:nvSpPr>
          <p:cNvPr id="27" name="Slide Number Placeholder 26"/>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4/28/2020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D9196D-9B60-44C1-BA41-0C4C0D894A90}" type="slidenum">
              <a:rPr lang="ar-SA"/>
              <a:pPr>
                <a:defRPr/>
              </a:pPr>
              <a:t>‹#›</a:t>
            </a:fld>
            <a:endParaRPr lang="en-US"/>
          </a:p>
        </p:txBody>
      </p:sp>
    </p:spTree>
    <p:extLst>
      <p:ext uri="{BB962C8B-B14F-4D97-AF65-F5344CB8AC3E}">
        <p14:creationId xmlns:p14="http://schemas.microsoft.com/office/powerpoint/2010/main" val="319462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27A2C88-EBBF-4F76-8FC7-AA116D88C169}" type="slidenum">
              <a:rPr lang="ar-SA"/>
              <a:pPr>
                <a:defRPr/>
              </a:pPr>
              <a:t>‹#›</a:t>
            </a:fld>
            <a:endParaRPr lang="en-US"/>
          </a:p>
        </p:txBody>
      </p:sp>
    </p:spTree>
    <p:extLst>
      <p:ext uri="{BB962C8B-B14F-4D97-AF65-F5344CB8AC3E}">
        <p14:creationId xmlns:p14="http://schemas.microsoft.com/office/powerpoint/2010/main" val="277965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41A8AF-3DE0-402F-904A-EE72EC701A02}" type="slidenum">
              <a:rPr lang="ar-SA"/>
              <a:pPr>
                <a:defRPr/>
              </a:pPr>
              <a:t>‹#›</a:t>
            </a:fld>
            <a:endParaRPr lang="en-US"/>
          </a:p>
        </p:txBody>
      </p:sp>
    </p:spTree>
    <p:extLst>
      <p:ext uri="{BB962C8B-B14F-4D97-AF65-F5344CB8AC3E}">
        <p14:creationId xmlns:p14="http://schemas.microsoft.com/office/powerpoint/2010/main" val="1894310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E6E51D1-A95B-4852-ADF4-8A38D6D2D392}" type="slidenum">
              <a:rPr lang="ar-SA"/>
              <a:pPr>
                <a:defRPr/>
              </a:pPr>
              <a:t>‹#›</a:t>
            </a:fld>
            <a:endParaRPr lang="en-US"/>
          </a:p>
        </p:txBody>
      </p:sp>
    </p:spTree>
    <p:extLst>
      <p:ext uri="{BB962C8B-B14F-4D97-AF65-F5344CB8AC3E}">
        <p14:creationId xmlns:p14="http://schemas.microsoft.com/office/powerpoint/2010/main" val="745037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1"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1"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9E87D30-31CC-489C-BCE8-85AB97BD7907}" type="slidenum">
              <a:rPr lang="ar-SA"/>
              <a:pPr>
                <a:defRPr/>
              </a:pPr>
              <a:t>‹#›</a:t>
            </a:fld>
            <a:endParaRPr lang="en-US"/>
          </a:p>
        </p:txBody>
      </p:sp>
    </p:spTree>
    <p:extLst>
      <p:ext uri="{BB962C8B-B14F-4D97-AF65-F5344CB8AC3E}">
        <p14:creationId xmlns:p14="http://schemas.microsoft.com/office/powerpoint/2010/main" val="1930171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F083C91-0330-46C5-8584-0E664D11E049}" type="slidenum">
              <a:rPr lang="ar-SA"/>
              <a:pPr>
                <a:defRPr/>
              </a:pPr>
              <a:t>‹#›</a:t>
            </a:fld>
            <a:endParaRPr lang="en-US"/>
          </a:p>
        </p:txBody>
      </p:sp>
    </p:spTree>
    <p:extLst>
      <p:ext uri="{BB962C8B-B14F-4D97-AF65-F5344CB8AC3E}">
        <p14:creationId xmlns:p14="http://schemas.microsoft.com/office/powerpoint/2010/main" val="1543938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2EBACDF-517C-4E2B-BEB7-93ED6B14466F}" type="slidenum">
              <a:rPr lang="ar-SA"/>
              <a:pPr>
                <a:defRPr/>
              </a:pPr>
              <a:t>‹#›</a:t>
            </a:fld>
            <a:endParaRPr lang="en-US"/>
          </a:p>
        </p:txBody>
      </p:sp>
    </p:spTree>
    <p:extLst>
      <p:ext uri="{BB962C8B-B14F-4D97-AF65-F5344CB8AC3E}">
        <p14:creationId xmlns:p14="http://schemas.microsoft.com/office/powerpoint/2010/main" val="1694388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A8A9E4B-CEF2-4DBE-B4DF-824DD2F88AD7}" type="slidenum">
              <a:rPr lang="ar-SA"/>
              <a:pPr>
                <a:defRPr/>
              </a:pPr>
              <a:t>‹#›</a:t>
            </a:fld>
            <a:endParaRPr lang="en-US"/>
          </a:p>
        </p:txBody>
      </p:sp>
    </p:spTree>
    <p:extLst>
      <p:ext uri="{BB962C8B-B14F-4D97-AF65-F5344CB8AC3E}">
        <p14:creationId xmlns:p14="http://schemas.microsoft.com/office/powerpoint/2010/main" val="19610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DBF5F9"/>
              </a:solidFill>
            </a:endParaRPr>
          </a:p>
        </p:txBody>
      </p:sp>
      <p:sp>
        <p:nvSpPr>
          <p:cNvPr id="6" name="Right Triangle 5"/>
          <p:cNvSpPr/>
          <p:nvPr/>
        </p:nvSpPr>
        <p:spPr>
          <a:xfrm rot="420000" flipV="1">
            <a:off x="8004181" y="535941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DBF5F9"/>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8" name="Freeform 7"/>
          <p:cNvSpPr>
            <a:spLocks/>
          </p:cNvSpPr>
          <p:nvPr/>
        </p:nvSpPr>
        <p:spPr bwMode="auto">
          <a:xfrm flipV="1">
            <a:off x="4381500" y="62198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62"/>
            <a:ext cx="609600" cy="365125"/>
          </a:xfrm>
        </p:spPr>
        <p:txBody>
          <a:bodyPr/>
          <a:lstStyle>
            <a:lvl1pPr>
              <a:defRPr/>
            </a:lvl1pPr>
          </a:lstStyle>
          <a:p>
            <a:pPr>
              <a:defRPr/>
            </a:pPr>
            <a:fld id="{E9C79DA5-BAE2-4963-87DB-CEEBE193127E}" type="slidenum">
              <a:rPr lang="ar-SA"/>
              <a:pPr>
                <a:defRPr/>
              </a:pPr>
              <a:t>‹#›</a:t>
            </a:fld>
            <a:endParaRPr lang="en-US"/>
          </a:p>
        </p:txBody>
      </p:sp>
    </p:spTree>
    <p:extLst>
      <p:ext uri="{BB962C8B-B14F-4D97-AF65-F5344CB8AC3E}">
        <p14:creationId xmlns:p14="http://schemas.microsoft.com/office/powerpoint/2010/main" val="336194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8BFE00-2781-457C-9E63-2648B0CC23BB}" type="slidenum">
              <a:rPr lang="ar-SA"/>
              <a:pPr>
                <a:defRPr/>
              </a:pPr>
              <a:t>‹#›</a:t>
            </a:fld>
            <a:endParaRPr lang="en-US"/>
          </a:p>
        </p:txBody>
      </p:sp>
    </p:spTree>
    <p:extLst>
      <p:ext uri="{BB962C8B-B14F-4D97-AF65-F5344CB8AC3E}">
        <p14:creationId xmlns:p14="http://schemas.microsoft.com/office/powerpoint/2010/main" val="384896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1C2C775-8562-4687-9298-B1B5BEF74694}" type="slidenum">
              <a:rPr lang="ar-SA"/>
              <a:pPr>
                <a:defRPr/>
              </a:pPr>
              <a:t>‹#›</a:t>
            </a:fld>
            <a:endParaRPr lang="en-US"/>
          </a:p>
        </p:txBody>
      </p:sp>
    </p:spTree>
    <p:extLst>
      <p:ext uri="{BB962C8B-B14F-4D97-AF65-F5344CB8AC3E}">
        <p14:creationId xmlns:p14="http://schemas.microsoft.com/office/powerpoint/2010/main" val="4030453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BC2AEB8E-19BF-4FD2-A022-25032C433A58}"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7583321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C36346A-A594-4489-989C-90DCAFB28AB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40911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B4BE8FA-9633-4E21-AD96-F0409C0E1B53}"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06842930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96407143-BD5A-414F-9FB4-6BA8BEDE31D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3936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30"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30"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B3250856-9E03-4EEC-AB08-D1117A01A1C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02195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FE28E64E-91EA-423B-B0BA-7910CF23230F}"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24863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607964C4-DD0E-43CB-81DB-D2F85C887B52}"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0771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BAD769F8-C2B4-4B36-B312-A104ECF4B426}"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35315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a:solidFill>
                <a:prstClr val="white"/>
              </a:solidFill>
            </a:endParaRPr>
          </a:p>
        </p:txBody>
      </p:sp>
      <p:sp>
        <p:nvSpPr>
          <p:cNvPr id="6" name="Right Triangle 5"/>
          <p:cNvSpPr/>
          <p:nvPr/>
        </p:nvSpPr>
        <p:spPr>
          <a:xfrm rot="420000" flipV="1">
            <a:off x="8004180" y="535941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b="1">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cs typeface="Arial" charset="0"/>
            </a:endParaRPr>
          </a:p>
        </p:txBody>
      </p:sp>
      <p:sp>
        <p:nvSpPr>
          <p:cNvPr id="8" name="Freeform 7"/>
          <p:cNvSpPr>
            <a:spLocks/>
          </p:cNvSpPr>
          <p:nvPr/>
        </p:nvSpPr>
        <p:spPr bwMode="auto">
          <a:xfrm flipV="1">
            <a:off x="4381500" y="621983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cs typeface="Arial" charset="0"/>
            </a:endParaRPr>
          </a:p>
        </p:txBody>
      </p:sp>
      <p:sp>
        <p:nvSpPr>
          <p:cNvPr id="2" name="Title 1"/>
          <p:cNvSpPr>
            <a:spLocks noGrp="1"/>
          </p:cNvSpPr>
          <p:nvPr>
            <p:ph type="title"/>
          </p:nvPr>
        </p:nvSpPr>
        <p:spPr>
          <a:xfrm>
            <a:off x="609600" y="1176999"/>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60"/>
            <a:ext cx="609600" cy="365125"/>
          </a:xfrm>
        </p:spPr>
        <p:txBody>
          <a:bodyPr/>
          <a:lstStyle>
            <a:lvl1pPr>
              <a:defRPr/>
            </a:lvl1pPr>
          </a:lstStyle>
          <a:p>
            <a:pPr>
              <a:defRPr/>
            </a:pPr>
            <a:fld id="{319514C8-DA47-4474-A27B-9349D469223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143408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AC533D5-95B8-43F4-8C29-E735904A2BF4}"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10709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2E95153B-5529-43CE-BA6D-6E32CBC525B3}"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428382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73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08BABF34-5BB2-4665-B19D-8DFD104BB428}"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543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4/28/2020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859761"/>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4/28/2020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F496CB">
                    <a:lumMod val="75000"/>
                  </a:srgbClr>
                </a:solidFill>
              </a:rPr>
              <a:pPr/>
              <a:t>‹#›</a:t>
            </a:fld>
            <a:endParaRPr lang="en-US" dirty="0">
              <a:solidFill>
                <a:srgbClr val="F496CB">
                  <a:lumMod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4/28/2020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077200" y="6356356"/>
            <a:ext cx="609600" cy="365125"/>
          </a:xfrm>
        </p:spPr>
        <p:txBody>
          <a:bodyPr/>
          <a:lstStyle/>
          <a:p>
            <a:fld id="{D57F1E4F-1CFF-5643-939E-217C01CDF565}" type="slidenum">
              <a:rPr lang="en-US" smtClean="0">
                <a:solidFill>
                  <a:srgbClr val="F496CB">
                    <a:lumMod val="75000"/>
                  </a:srgbClr>
                </a:solidFill>
              </a:rPr>
              <a:pPr/>
              <a:t>‹#›</a:t>
            </a:fld>
            <a:endParaRPr lang="en-US" dirty="0">
              <a:solidFill>
                <a:srgbClr val="F496CB">
                  <a:lumMod val="75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6"/>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4/28/2020</a:t>
            </a:fld>
            <a:endParaRPr lang="en-US"/>
          </a:p>
        </p:txBody>
      </p:sp>
      <p:sp>
        <p:nvSpPr>
          <p:cNvPr id="22" name="Footer Placeholder 21"/>
          <p:cNvSpPr>
            <a:spLocks noGrp="1"/>
          </p:cNvSpPr>
          <p:nvPr>
            <p:ph type="ftr" sz="quarter" idx="3"/>
          </p:nvPr>
        </p:nvSpPr>
        <p:spPr>
          <a:xfrm>
            <a:off x="2667000" y="6356356"/>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6"/>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9BBB59">
                    <a:shade val="75000"/>
                  </a:srgbClr>
                </a:solidFill>
              </a:rPr>
              <a:pPr/>
              <a:t>‹#›</a:t>
            </a:fld>
            <a:endParaRPr lang="en-US">
              <a:solidFill>
                <a:srgbClr val="9BBB59">
                  <a:shade val="75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62"/>
            <a:ext cx="2133600" cy="365125"/>
          </a:xfrm>
          <a:prstGeom prst="rect">
            <a:avLst/>
          </a:prstGeom>
        </p:spPr>
        <p:txBody>
          <a:bodyPr vert="horz" lIns="0" tIns="0" rIns="0" bIns="0" anchor="b"/>
          <a:lstStyle>
            <a:lvl1pPr algn="l" eaLnBrk="1" latinLnBrk="0" hangingPunct="1">
              <a:defRPr kumimoji="0" sz="1200">
                <a:solidFill>
                  <a:srgbClr val="FFFFFF">
                    <a:shade val="90000"/>
                  </a:srgbClr>
                </a:solidFill>
              </a:defRPr>
            </a:lvl1pPr>
          </a:lstStyle>
          <a:p>
            <a:pPr fontAlgn="base">
              <a:spcBef>
                <a:spcPct val="0"/>
              </a:spcBef>
              <a:spcAft>
                <a:spcPct val="0"/>
              </a:spcAft>
              <a:defRPr/>
            </a:pPr>
            <a:endParaRPr lang="en-US">
              <a:latin typeface="Arial" pitchFamily="34" charset="0"/>
              <a:cs typeface="Arial" pitchFamily="34" charset="0"/>
            </a:endParaRPr>
          </a:p>
        </p:txBody>
      </p:sp>
      <p:sp>
        <p:nvSpPr>
          <p:cNvPr id="22" name="Footer Placeholder 21"/>
          <p:cNvSpPr>
            <a:spLocks noGrp="1"/>
          </p:cNvSpPr>
          <p:nvPr>
            <p:ph type="ftr" sz="quarter" idx="3"/>
          </p:nvPr>
        </p:nvSpPr>
        <p:spPr>
          <a:xfrm>
            <a:off x="2667000" y="6356362"/>
            <a:ext cx="3352800" cy="365125"/>
          </a:xfrm>
          <a:prstGeom prst="rect">
            <a:avLst/>
          </a:prstGeom>
        </p:spPr>
        <p:txBody>
          <a:bodyPr vert="horz" lIns="0" tIns="0" rIns="0" bIns="0" anchor="b"/>
          <a:lstStyle>
            <a:lvl1pPr algn="l" eaLnBrk="1" latinLnBrk="0" hangingPunct="1">
              <a:defRPr kumimoji="0" sz="1200">
                <a:solidFill>
                  <a:srgbClr val="FFFFFF">
                    <a:shade val="90000"/>
                  </a:srgbClr>
                </a:solidFill>
              </a:defRPr>
            </a:lvl1pPr>
          </a:lstStyle>
          <a:p>
            <a:pPr fontAlgn="base">
              <a:spcBef>
                <a:spcPct val="0"/>
              </a:spcBef>
              <a:spcAft>
                <a:spcPct val="0"/>
              </a:spcAft>
              <a:defRPr/>
            </a:pPr>
            <a:endParaRPr lang="en-US">
              <a:latin typeface="Arial" pitchFamily="34" charset="0"/>
              <a:cs typeface="Arial" pitchFamily="34" charset="0"/>
            </a:endParaRPr>
          </a:p>
        </p:txBody>
      </p:sp>
      <p:sp>
        <p:nvSpPr>
          <p:cNvPr id="18" name="Slide Number Placeholder 17"/>
          <p:cNvSpPr>
            <a:spLocks noGrp="1"/>
          </p:cNvSpPr>
          <p:nvPr>
            <p:ph type="sldNum" sz="quarter" idx="4"/>
          </p:nvPr>
        </p:nvSpPr>
        <p:spPr>
          <a:xfrm>
            <a:off x="7924800" y="6356362"/>
            <a:ext cx="762000" cy="365125"/>
          </a:xfrm>
          <a:prstGeom prst="rect">
            <a:avLst/>
          </a:prstGeom>
        </p:spPr>
        <p:txBody>
          <a:bodyPr vert="horz" lIns="0" tIns="0" rIns="0" bIns="0" anchor="b"/>
          <a:lstStyle>
            <a:lvl1pPr algn="r" eaLnBrk="1" latinLnBrk="0" hangingPunct="1">
              <a:defRPr kumimoji="0" sz="1200">
                <a:solidFill>
                  <a:srgbClr val="FFFFFF">
                    <a:shade val="90000"/>
                  </a:srgbClr>
                </a:solidFill>
              </a:defRPr>
            </a:lvl1pPr>
          </a:lstStyle>
          <a:p>
            <a:pPr fontAlgn="base">
              <a:spcBef>
                <a:spcPct val="0"/>
              </a:spcBef>
              <a:spcAft>
                <a:spcPct val="0"/>
              </a:spcAft>
              <a:defRPr/>
            </a:pPr>
            <a:fld id="{3F51BD05-A8E0-4942-9658-FCFA86C7DA67}" type="slidenum">
              <a:rPr lang="ar-SA">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grpSp>
        <p:nvGrpSpPr>
          <p:cNvPr id="2057"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latin typeface="Arial"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sz="2800">
                <a:solidFill>
                  <a:srgbClr val="DBF5F9"/>
                </a:solidFill>
                <a:latin typeface="Arial" pitchFamily="34" charset="0"/>
                <a:cs typeface="Arial" pitchFamily="34" charset="0"/>
              </a:endParaRPr>
            </a:p>
          </p:txBody>
        </p:sp>
      </p:grpSp>
    </p:spTree>
    <p:extLst>
      <p:ext uri="{BB962C8B-B14F-4D97-AF65-F5344CB8AC3E}">
        <p14:creationId xmlns:p14="http://schemas.microsoft.com/office/powerpoint/2010/main" val="584503054"/>
      </p:ext>
    </p:extLst>
  </p:cSld>
  <p:clrMap bg1="dk1" tx1="lt1" bg2="dk2" tx2="lt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2"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2"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2"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2" charset="-78"/>
        </a:defRPr>
      </a:lvl5pPr>
      <a:lvl6pPr marL="457200" algn="l" rtl="1" fontAlgn="base">
        <a:spcBef>
          <a:spcPct val="0"/>
        </a:spcBef>
        <a:spcAft>
          <a:spcPct val="0"/>
        </a:spcAft>
        <a:defRPr sz="5000">
          <a:solidFill>
            <a:schemeClr val="tx2"/>
          </a:solidFill>
          <a:latin typeface="Calibri" pitchFamily="34" charset="0"/>
          <a:cs typeface="Traditional Arabic" pitchFamily="2" charset="-78"/>
        </a:defRPr>
      </a:lvl6pPr>
      <a:lvl7pPr marL="914400" algn="l" rtl="1" fontAlgn="base">
        <a:spcBef>
          <a:spcPct val="0"/>
        </a:spcBef>
        <a:spcAft>
          <a:spcPct val="0"/>
        </a:spcAft>
        <a:defRPr sz="5000">
          <a:solidFill>
            <a:schemeClr val="tx2"/>
          </a:solidFill>
          <a:latin typeface="Calibri" pitchFamily="34" charset="0"/>
          <a:cs typeface="Traditional Arabic" pitchFamily="2" charset="-78"/>
        </a:defRPr>
      </a:lvl7pPr>
      <a:lvl8pPr marL="1371600" algn="l" rtl="1" fontAlgn="base">
        <a:spcBef>
          <a:spcPct val="0"/>
        </a:spcBef>
        <a:spcAft>
          <a:spcPct val="0"/>
        </a:spcAft>
        <a:defRPr sz="5000">
          <a:solidFill>
            <a:schemeClr val="tx2"/>
          </a:solidFill>
          <a:latin typeface="Calibri" pitchFamily="34" charset="0"/>
          <a:cs typeface="Traditional Arabic" pitchFamily="2" charset="-78"/>
        </a:defRPr>
      </a:lvl8pPr>
      <a:lvl9pPr marL="1828800" algn="l" rtl="1" fontAlgn="base">
        <a:spcBef>
          <a:spcPct val="0"/>
        </a:spcBef>
        <a:spcAft>
          <a:spcPct val="0"/>
        </a:spcAft>
        <a:defRPr sz="5000">
          <a:solidFill>
            <a:schemeClr val="tx2"/>
          </a:solidFill>
          <a:latin typeface="Calibri" pitchFamily="34" charset="0"/>
          <a:cs typeface="Traditional Arabic" pitchFamily="2"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5"/>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6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b="1">
              <a:solidFill>
                <a:srgbClr val="04617B">
                  <a:shade val="90000"/>
                </a:srgbClr>
              </a:solidFill>
              <a:latin typeface="Garamond" pitchFamily="18" charset="0"/>
              <a:cs typeface="Arial" charset="0"/>
            </a:endParaRPr>
          </a:p>
        </p:txBody>
      </p:sp>
      <p:sp>
        <p:nvSpPr>
          <p:cNvPr id="22" name="Footer Placeholder 21"/>
          <p:cNvSpPr>
            <a:spLocks noGrp="1"/>
          </p:cNvSpPr>
          <p:nvPr>
            <p:ph type="ftr" sz="quarter" idx="3"/>
          </p:nvPr>
        </p:nvSpPr>
        <p:spPr>
          <a:xfrm>
            <a:off x="2667000" y="635636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b="1">
              <a:solidFill>
                <a:srgbClr val="04617B">
                  <a:shade val="90000"/>
                </a:srgbClr>
              </a:solidFill>
              <a:latin typeface="Garamond" pitchFamily="18" charset="0"/>
              <a:cs typeface="Arial" charset="0"/>
            </a:endParaRPr>
          </a:p>
        </p:txBody>
      </p:sp>
      <p:sp>
        <p:nvSpPr>
          <p:cNvPr id="18" name="Slide Number Placeholder 17"/>
          <p:cNvSpPr>
            <a:spLocks noGrp="1"/>
          </p:cNvSpPr>
          <p:nvPr>
            <p:ph type="sldNum" sz="quarter" idx="4"/>
          </p:nvPr>
        </p:nvSpPr>
        <p:spPr>
          <a:xfrm>
            <a:off x="7924800" y="635636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6145971-0809-4E0E-BD76-B6BEB07DBEDA}" type="slidenum">
              <a:rPr lang="en-US" b="1">
                <a:solidFill>
                  <a:srgbClr val="04617B">
                    <a:shade val="90000"/>
                  </a:srgbClr>
                </a:solidFill>
                <a:latin typeface="Garamond" pitchFamily="18" charset="0"/>
                <a:cs typeface="Arial" charset="0"/>
              </a:rPr>
              <a:pPr fontAlgn="base">
                <a:spcBef>
                  <a:spcPct val="0"/>
                </a:spcBef>
                <a:spcAft>
                  <a:spcPct val="0"/>
                </a:spcAft>
                <a:defRPr/>
              </a:pPr>
              <a:t>‹#›</a:t>
            </a:fld>
            <a:endParaRPr lang="en-US" b="1">
              <a:solidFill>
                <a:srgbClr val="04617B">
                  <a:shade val="90000"/>
                </a:srgbClr>
              </a:solidFill>
              <a:latin typeface="Garamond" pitchFamily="18" charset="0"/>
              <a:cs typeface="Arial" charset="0"/>
            </a:endParaRPr>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latin typeface="Garamond" pitchFamily="18"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b="1">
                <a:solidFill>
                  <a:prstClr val="black"/>
                </a:solidFill>
                <a:latin typeface="Garamond" pitchFamily="18" charset="0"/>
                <a:cs typeface="Arial" charset="0"/>
              </a:endParaRPr>
            </a:p>
          </p:txBody>
        </p:sp>
      </p:grpSp>
    </p:spTree>
    <p:extLst>
      <p:ext uri="{BB962C8B-B14F-4D97-AF65-F5344CB8AC3E}">
        <p14:creationId xmlns:p14="http://schemas.microsoft.com/office/powerpoint/2010/main" val="3411201181"/>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4"/>
          <p:cNvSpPr>
            <a:spLocks noGrp="1" noChangeArrowheads="1"/>
          </p:cNvSpPr>
          <p:nvPr>
            <p:ph idx="1"/>
          </p:nvPr>
        </p:nvSpPr>
        <p:spPr>
          <a:xfrm>
            <a:off x="1049338" y="5516563"/>
            <a:ext cx="6983412" cy="792162"/>
          </a:xfrm>
        </p:spPr>
        <p:txBody>
          <a:bodyPr/>
          <a:lstStyle/>
          <a:p>
            <a:pPr algn="ctr" eaLnBrk="1" hangingPunct="1">
              <a:lnSpc>
                <a:spcPct val="80000"/>
              </a:lnSpc>
              <a:buFontTx/>
              <a:buNone/>
            </a:pPr>
            <a:endParaRPr lang="fa-IR" sz="1800" smtClean="0">
              <a:cs typeface="B Titr" pitchFamily="2" charset="-78"/>
            </a:endParaRPr>
          </a:p>
          <a:p>
            <a:pPr eaLnBrk="1" hangingPunct="1">
              <a:lnSpc>
                <a:spcPct val="80000"/>
              </a:lnSpc>
              <a:buFontTx/>
              <a:buNone/>
            </a:pPr>
            <a:endParaRPr lang="en-US" sz="2800" b="1" smtClean="0">
              <a:solidFill>
                <a:srgbClr val="800000"/>
              </a:solidFill>
              <a:cs typeface="B Homa" pitchFamily="2" charset="-78"/>
            </a:endParaRPr>
          </a:p>
        </p:txBody>
      </p:sp>
      <p:sp>
        <p:nvSpPr>
          <p:cNvPr id="5123"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503DDBE9-CF65-432A-8C69-23ED5C01C278}" type="slidenum">
              <a:rPr lang="ar-SA" sz="1200" smtClean="0">
                <a:solidFill>
                  <a:srgbClr val="F3F3F3"/>
                </a:solidFill>
                <a:ea typeface="0 Bardiya"/>
                <a:cs typeface="0 Bardiya"/>
              </a:rPr>
              <a:pPr eaLnBrk="1" hangingPunct="1"/>
              <a:t>1</a:t>
            </a:fld>
            <a:endParaRPr lang="en-US" sz="1200" smtClean="0">
              <a:solidFill>
                <a:srgbClr val="F3F3F3"/>
              </a:solidFill>
              <a:ea typeface="0 Bardiya"/>
              <a:cs typeface="0 Bardiya"/>
            </a:endParaRPr>
          </a:p>
        </p:txBody>
      </p:sp>
      <p:pic>
        <p:nvPicPr>
          <p:cNvPr id="21" name="Picture 20" descr="Iranfl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537177" y="1803400"/>
            <a:ext cx="1295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12"/>
          <p:cNvSpPr>
            <a:spLocks noChangeArrowheads="1"/>
          </p:cNvSpPr>
          <p:nvPr/>
        </p:nvSpPr>
        <p:spPr bwMode="auto">
          <a:xfrm>
            <a:off x="-110215" y="76200"/>
            <a:ext cx="9220200" cy="65976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57150" cmpd="thickThin">
            <a:solidFill>
              <a:schemeClr val="bg1"/>
            </a:solidFill>
            <a:miter lim="800000"/>
            <a:headEnd/>
            <a:tailEnd/>
          </a:ln>
          <a:extLst/>
        </p:spPr>
        <p:txBody>
          <a:bodyPr wrap="none" anchor="ctr"/>
          <a:lstStyle/>
          <a:p>
            <a:pPr fontAlgn="base">
              <a:spcBef>
                <a:spcPct val="0"/>
              </a:spcBef>
              <a:spcAft>
                <a:spcPct val="0"/>
              </a:spcAft>
            </a:pPr>
            <a:endParaRPr lang="fa-IR" sz="2800" smtClean="0">
              <a:solidFill>
                <a:srgbClr val="DBF5F9"/>
              </a:solidFill>
              <a:latin typeface="Arial" pitchFamily="34" charset="0"/>
              <a:cs typeface="Arial" pitchFamily="34" charset="0"/>
            </a:endParaRPr>
          </a:p>
        </p:txBody>
      </p:sp>
      <p:sp>
        <p:nvSpPr>
          <p:cNvPr id="12" name="Bevel 11"/>
          <p:cNvSpPr/>
          <p:nvPr/>
        </p:nvSpPr>
        <p:spPr>
          <a:xfrm>
            <a:off x="-69056" y="2798341"/>
            <a:ext cx="9220200" cy="4084975"/>
          </a:xfrm>
          <a:prstGeom prst="bevel">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000" dirty="0">
                <a:solidFill>
                  <a:srgbClr val="002060"/>
                </a:solidFill>
                <a:cs typeface="B Titr" pitchFamily="2" charset="-78"/>
              </a:rPr>
              <a:t>هدیه های </a:t>
            </a:r>
            <a:r>
              <a:rPr lang="fa-IR" sz="8000" dirty="0" smtClean="0">
                <a:solidFill>
                  <a:srgbClr val="002060"/>
                </a:solidFill>
                <a:cs typeface="B Titr" pitchFamily="2" charset="-78"/>
              </a:rPr>
              <a:t>آسمان</a:t>
            </a:r>
            <a:endParaRPr lang="fa-IR" sz="7500" b="1" spc="50" dirty="0" smtClean="0">
              <a:ln w="13500">
                <a:solidFill>
                  <a:srgbClr val="0F6FC6">
                    <a:shade val="2500"/>
                    <a:alpha val="6500"/>
                  </a:srgbClr>
                </a:solidFill>
                <a:prstDash val="solid"/>
              </a:ln>
              <a:solidFill>
                <a:srgbClr val="FF0000">
                  <a:alpha val="95000"/>
                </a:srgbClr>
              </a:solidFill>
              <a:effectLst>
                <a:innerShdw blurRad="50900" dist="38500" dir="13500000">
                  <a:srgbClr val="000000">
                    <a:alpha val="60000"/>
                  </a:srgbClr>
                </a:innerShdw>
              </a:effectLst>
              <a:cs typeface="B Jadid" panose="00000700000000000000" pitchFamily="2" charset="-78"/>
            </a:endParaRPr>
          </a:p>
        </p:txBody>
      </p:sp>
      <p:pic>
        <p:nvPicPr>
          <p:cNvPr id="13" name="Picture 3" descr="الله"/>
          <p:cNvPicPr>
            <a:picLocks noChangeAspect="1" noChangeArrowheads="1"/>
          </p:cNvPicPr>
          <p:nvPr/>
        </p:nvPicPr>
        <p:blipFill>
          <a:blip r:embed="rId6">
            <a:lum bright="-72000" contrast="82000"/>
            <a:grayscl/>
            <a:biLevel thresh="50000"/>
            <a:extLst>
              <a:ext uri="{28A0092B-C50C-407E-A947-70E740481C1C}">
                <a14:useLocalDpi xmlns:a14="http://schemas.microsoft.com/office/drawing/2010/main" val="0"/>
              </a:ext>
            </a:extLst>
          </a:blip>
          <a:srcRect l="35315" t="17915" r="25040" b="7117"/>
          <a:stretch>
            <a:fillRect/>
          </a:stretch>
        </p:blipFill>
        <p:spPr bwMode="auto">
          <a:xfrm>
            <a:off x="3886200" y="76200"/>
            <a:ext cx="685800" cy="4572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59784" y="521645"/>
            <a:ext cx="1850186" cy="338554"/>
          </a:xfrm>
          <a:prstGeom prst="rect">
            <a:avLst/>
          </a:prstGeom>
          <a:solidFill>
            <a:schemeClr val="tx2"/>
          </a:solidFill>
          <a:ln>
            <a:solidFill>
              <a:schemeClr val="tx2"/>
            </a:solidFill>
          </a:ln>
        </p:spPr>
        <p:txBody>
          <a:bodyPr wrap="none">
            <a:spAutoFit/>
          </a:bodyPr>
          <a:lstStyle/>
          <a:p>
            <a:pPr algn="ctr" rtl="1" fontAlgn="base">
              <a:spcBef>
                <a:spcPct val="0"/>
              </a:spcBef>
              <a:spcAft>
                <a:spcPct val="0"/>
              </a:spcAft>
              <a:defRPr/>
            </a:pPr>
            <a:r>
              <a:rPr lang="fa-IR" sz="1600" b="1" kern="10" dirty="0">
                <a:ln w="9525">
                  <a:noFill/>
                  <a:round/>
                  <a:headEnd/>
                  <a:tailEnd/>
                </a:ln>
                <a:solidFill>
                  <a:srgbClr val="FF0000"/>
                </a:solidFill>
                <a:latin typeface="Armin_Zar" pitchFamily="2" charset="0"/>
                <a:cs typeface="Arial"/>
              </a:rPr>
              <a:t>وزارت آمورش وپرورش</a:t>
            </a:r>
          </a:p>
        </p:txBody>
      </p:sp>
      <p:sp>
        <p:nvSpPr>
          <p:cNvPr id="5130" name="Rectangle 14"/>
          <p:cNvSpPr>
            <a:spLocks noChangeArrowheads="1"/>
          </p:cNvSpPr>
          <p:nvPr/>
        </p:nvSpPr>
        <p:spPr bwMode="auto">
          <a:xfrm>
            <a:off x="3200399" y="939573"/>
            <a:ext cx="2057401" cy="46166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fontAlgn="base">
              <a:spcBef>
                <a:spcPct val="0"/>
              </a:spcBef>
              <a:spcAft>
                <a:spcPct val="0"/>
              </a:spcAft>
            </a:pPr>
            <a:r>
              <a:rPr lang="fa-IR" sz="1200" b="1" dirty="0" smtClean="0">
                <a:solidFill>
                  <a:srgbClr val="660033"/>
                </a:solidFill>
                <a:latin typeface="Arial" panose="020B0604020202020204" pitchFamily="34" charset="0"/>
                <a:cs typeface="Arial" panose="020B0604020202020204" pitchFamily="34" charset="0"/>
              </a:rPr>
              <a:t>دانشگاه فرهنگیان</a:t>
            </a:r>
          </a:p>
          <a:p>
            <a:pPr algn="ctr" rtl="1" fontAlgn="base">
              <a:spcBef>
                <a:spcPct val="0"/>
              </a:spcBef>
              <a:spcAft>
                <a:spcPct val="0"/>
              </a:spcAft>
            </a:pPr>
            <a:r>
              <a:rPr lang="fa-IR" sz="1200" b="1" dirty="0" smtClean="0">
                <a:solidFill>
                  <a:srgbClr val="660033"/>
                </a:solidFill>
                <a:latin typeface="Arial" panose="020B0604020202020204" pitchFamily="34" charset="0"/>
                <a:cs typeface="Arial" panose="020B0604020202020204" pitchFamily="34" charset="0"/>
              </a:rPr>
              <a:t>دانشگاه فرهنگیان خراسان رضوی </a:t>
            </a:r>
          </a:p>
        </p:txBody>
      </p:sp>
      <p:sp>
        <p:nvSpPr>
          <p:cNvPr id="5131" name="Rectangle 14"/>
          <p:cNvSpPr>
            <a:spLocks noChangeArrowheads="1"/>
          </p:cNvSpPr>
          <p:nvPr/>
        </p:nvSpPr>
        <p:spPr bwMode="auto">
          <a:xfrm>
            <a:off x="533401" y="2673857"/>
            <a:ext cx="79329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5400" b="1" dirty="0" smtClean="0">
                <a:ln w="10541" cmpd="sng">
                  <a:solidFill>
                    <a:schemeClr val="accent1">
                      <a:shade val="88000"/>
                      <a:satMod val="110000"/>
                    </a:schemeClr>
                  </a:solidFill>
                  <a:prstDash val="solid"/>
                </a:ln>
                <a:solidFill>
                  <a:srgbClr val="FF0000"/>
                </a:solidFill>
                <a:latin typeface="Arial" pitchFamily="34" charset="0"/>
                <a:cs typeface="B Traffic" pitchFamily="2" charset="-78"/>
              </a:rPr>
              <a:t>رونق تولید</a:t>
            </a:r>
            <a:endParaRPr lang="fa-IR" sz="5400" b="1" spc="50" dirty="0">
              <a:ln w="11430"/>
              <a:solidFill>
                <a:srgbClr val="FF0000"/>
              </a:solidFill>
              <a:effectLst>
                <a:outerShdw blurRad="76200" dist="50800" dir="5400000" algn="tl" rotWithShape="0">
                  <a:srgbClr val="000000">
                    <a:alpha val="65000"/>
                  </a:srgbClr>
                </a:outerShdw>
              </a:effectLst>
              <a:latin typeface="Arial" pitchFamily="34" charset="0"/>
              <a:cs typeface="B Traffic" pitchFamily="2" charset="-78"/>
            </a:endParaRPr>
          </a:p>
        </p:txBody>
      </p:sp>
      <p:pic>
        <p:nvPicPr>
          <p:cNvPr id="15" name="Picture 5" descr="66"/>
          <p:cNvPicPr>
            <a:picLocks noChangeAspect="1" noChangeArrowheads="1"/>
          </p:cNvPicPr>
          <p:nvPr/>
        </p:nvPicPr>
        <p:blipFill>
          <a:blip r:embed="rId7" cstate="print"/>
          <a:srcRect/>
          <a:stretch>
            <a:fillRect/>
          </a:stretch>
        </p:blipFill>
        <p:spPr bwMode="auto">
          <a:xfrm>
            <a:off x="1" y="180247"/>
            <a:ext cx="1143000" cy="1249968"/>
          </a:xfrm>
          <a:prstGeom prst="roundRect">
            <a:avLst>
              <a:gd name="adj" fmla="val 11111"/>
            </a:avLst>
          </a:prstGeom>
          <a:ln w="190500" cap="rnd">
            <a:solidFill>
              <a:srgbClr val="792207"/>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Rectangle 1"/>
          <p:cNvSpPr/>
          <p:nvPr/>
        </p:nvSpPr>
        <p:spPr>
          <a:xfrm>
            <a:off x="106098" y="6334780"/>
            <a:ext cx="8428302" cy="523220"/>
          </a:xfrm>
          <a:prstGeom prst="rect">
            <a:avLst/>
          </a:prstGeom>
        </p:spPr>
        <p:txBody>
          <a:bodyPr wrap="square">
            <a:spAutoFit/>
          </a:bodyPr>
          <a:lstStyle/>
          <a:p>
            <a:pPr algn="r">
              <a:defRPr/>
            </a:pPr>
            <a:r>
              <a:rPr lang="fa-IR" sz="2800" b="1" kern="0" dirty="0" smtClean="0">
                <a:solidFill>
                  <a:srgbClr val="FF0000"/>
                </a:solidFill>
                <a:latin typeface="Arial" pitchFamily="34" charset="0"/>
                <a:cs typeface="Arial" pitchFamily="34" charset="0"/>
              </a:rPr>
              <a:t>                                       </a:t>
            </a:r>
            <a:r>
              <a:rPr lang="fa-IR" sz="2800" b="1" kern="0" dirty="0" smtClean="0">
                <a:solidFill>
                  <a:srgbClr val="FF9900"/>
                </a:solidFill>
                <a:latin typeface="Arial" pitchFamily="34" charset="0"/>
                <a:cs typeface="Arial" pitchFamily="34" charset="0"/>
              </a:rPr>
              <a:t>مدرس : محمد رضا حاجی زاده </a:t>
            </a:r>
            <a:endParaRPr lang="en-US" sz="2800" kern="0" dirty="0">
              <a:solidFill>
                <a:srgbClr val="FF9900"/>
              </a:solidFill>
              <a:latin typeface="Arial" pitchFamily="34" charset="0"/>
              <a:cs typeface="B Jadid" pitchFamily="2" charset="-78"/>
            </a:endParaRPr>
          </a:p>
        </p:txBody>
      </p:sp>
      <p:pic>
        <p:nvPicPr>
          <p:cNvPr id="16" name="Picture 3" descr="55"/>
          <p:cNvPicPr>
            <a:picLocks noChangeAspect="1" noChangeArrowheads="1"/>
          </p:cNvPicPr>
          <p:nvPr/>
        </p:nvPicPr>
        <p:blipFill>
          <a:blip r:embed="rId8" cstate="print"/>
          <a:srcRect/>
          <a:stretch>
            <a:fillRect/>
          </a:stretch>
        </p:blipFill>
        <p:spPr bwMode="auto">
          <a:xfrm>
            <a:off x="7848600" y="145078"/>
            <a:ext cx="1143000" cy="1249968"/>
          </a:xfrm>
          <a:prstGeom prst="roundRect">
            <a:avLst>
              <a:gd name="adj" fmla="val 11111"/>
            </a:avLst>
          </a:prstGeom>
          <a:solidFill>
            <a:srgbClr val="FFC000"/>
          </a:solidFill>
          <a:ln w="190500" cap="rnd">
            <a:solidFill>
              <a:srgbClr val="792207"/>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515744424"/>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stCondLst>
                                            <p:cond delay="0"/>
                                          </p:stCondLst>
                                        </p:cTn>
                                        <p:tgtEl>
                                          <p:spTgt spid="2051">
                                            <p:txEl>
                                              <p:pRg st="0" end="0"/>
                                            </p:txEl>
                                          </p:spTgt>
                                        </p:tgtEl>
                                      </p:cBhvr>
                                    </p:animEffect>
                                  </p:childTnLst>
                                </p:cTn>
                              </p:par>
                            </p:childTnLst>
                          </p:cTn>
                        </p:par>
                        <p:par>
                          <p:cTn id="8" fill="hold" nodeType="afterGroup">
                            <p:stCondLst>
                              <p:cond delay="1000"/>
                            </p:stCondLst>
                            <p:childTnLst>
                              <p:par>
                                <p:cTn id="9" presetID="10" presetClass="entr" presetSubtype="0" repeatCount="indefinite"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0"/>
                                        <p:tgtEl>
                                          <p:spTgt spid="21"/>
                                        </p:tgtEl>
                                      </p:cBhvr>
                                    </p:animEffect>
                                  </p:childTnLst>
                                </p:cTn>
                              </p:par>
                              <p:par>
                                <p:cTn id="12" presetID="3"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2000"/>
                                        <p:tgtEl>
                                          <p:spTgt spid="13"/>
                                        </p:tgtEl>
                                      </p:cBhvr>
                                    </p:animEffect>
                                  </p:childTnLst>
                                </p:cTn>
                              </p:par>
                            </p:childTnLst>
                          </p:cTn>
                        </p:par>
                        <p:par>
                          <p:cTn id="15" fill="hold" nodeType="afterGroup">
                            <p:stCondLst>
                              <p:cond delay="40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450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523641"/>
            <a:ext cx="8610600" cy="3740510"/>
          </a:xfrm>
        </p:spPr>
        <p:txBody>
          <a:bodyPr/>
          <a:lstStyle/>
          <a:p>
            <a:pPr algn="r" rtl="1"/>
            <a:r>
              <a:rPr lang="fa-IR" sz="2000" b="1" dirty="0" smtClean="0">
                <a:latin typeface="Arial" panose="020B0604020202020204" pitchFamily="34" charset="0"/>
                <a:cs typeface="Arial" panose="020B0604020202020204" pitchFamily="34" charset="0"/>
              </a:rPr>
              <a:t>برخی از ویژگی های حرفه ی معلمی</a:t>
            </a:r>
          </a:p>
          <a:p>
            <a:pPr algn="r" rtl="1"/>
            <a:r>
              <a:rPr lang="fa-IR" sz="2000" b="1" dirty="0">
                <a:latin typeface="Arial" panose="020B0604020202020204" pitchFamily="34" charset="0"/>
                <a:cs typeface="Arial" panose="020B0604020202020204" pitchFamily="34" charset="0"/>
              </a:rPr>
              <a:t>1-</a:t>
            </a:r>
            <a:r>
              <a:rPr lang="fa-IR" sz="2000" dirty="0">
                <a:latin typeface="Arial" panose="020B0604020202020204" pitchFamily="34" charset="0"/>
                <a:cs typeface="Arial" panose="020B0604020202020204" pitchFamily="34" charset="0"/>
              </a:rPr>
              <a:t> </a:t>
            </a:r>
            <a:r>
              <a:rPr lang="fa-IR" sz="2000" b="1" dirty="0">
                <a:latin typeface="Arial" panose="020B0604020202020204" pitchFamily="34" charset="0"/>
                <a:cs typeface="Arial" panose="020B0604020202020204" pitchFamily="34" charset="0"/>
              </a:rPr>
              <a:t>علاقه مند بودن به شغل و دانش آموزان خود: </a:t>
            </a:r>
            <a:r>
              <a:rPr lang="fa-IR" sz="2000" dirty="0">
                <a:latin typeface="Arial" panose="020B0604020202020204" pitchFamily="34" charset="0"/>
                <a:cs typeface="Arial" panose="020B0604020202020204" pitchFamily="34" charset="0"/>
              </a:rPr>
              <a:t>در غیر این صورت کلاس درس برای معلم و دانش آموزان او چه حالتی خواهد داشت؟ به طور حتم چنین کلاسی خسته کننده و ملال آور خواهد بود و چنین معلمی در کار خود موفق نخواهد شد.</a:t>
            </a:r>
          </a:p>
          <a:p>
            <a:pPr algn="r" rtl="1"/>
            <a:r>
              <a:rPr lang="fa-IR" sz="2000" b="1" dirty="0">
                <a:latin typeface="Arial" panose="020B0604020202020204" pitchFamily="34" charset="0"/>
                <a:cs typeface="Arial" panose="020B0604020202020204" pitchFamily="34" charset="0"/>
              </a:rPr>
              <a:t>2- شناختن تفاوت های فردی دانش آموزان:</a:t>
            </a:r>
          </a:p>
          <a:p>
            <a:pPr algn="r" rtl="1"/>
            <a:r>
              <a:rPr lang="fa-IR" sz="2000" dirty="0">
                <a:latin typeface="Arial" panose="020B0604020202020204" pitchFamily="34" charset="0"/>
                <a:cs typeface="Arial" panose="020B0604020202020204" pitchFamily="34" charset="0"/>
              </a:rPr>
              <a:t>شعر از مولوی:</a:t>
            </a:r>
          </a:p>
          <a:p>
            <a:pPr algn="r" rtl="1"/>
            <a:r>
              <a:rPr lang="fa-IR" sz="2000" b="1" dirty="0" smtClean="0">
                <a:latin typeface="Arial" panose="020B0604020202020204" pitchFamily="34" charset="0"/>
                <a:cs typeface="Arial" panose="020B0604020202020204" pitchFamily="34" charset="0"/>
              </a:rPr>
              <a:t>                هر دو گر یک نام دارند در سخن        لیک فرق است این حَسن با آن حَسن</a:t>
            </a:r>
          </a:p>
          <a:p>
            <a:pPr algn="r" rtl="1"/>
            <a:r>
              <a:rPr lang="fa-IR" sz="2000" dirty="0">
                <a:latin typeface="Arial" panose="020B0604020202020204" pitchFamily="34" charset="0"/>
                <a:cs typeface="Arial" panose="020B0604020202020204" pitchFamily="34" charset="0"/>
              </a:rPr>
              <a:t>بر اساس اصول جدید روان شناسی اختلافی دانش آموزان به دلیل آن که از ژن های مختلفی تشکیل و در خانواده ها و محیط های گوناگونی پرورش یافته اند با یکدیگر تفاوت های زیادی دارند و معلم می بایست ویژگی ها، توانایی ها و محدودیت های آن ها را به خوبی بشناسد و محتوا و روش را با توجه به این ویژگی ها تعدیل کند.</a:t>
            </a:r>
          </a:p>
        </p:txBody>
      </p:sp>
    </p:spTree>
    <p:extLst>
      <p:ext uri="{BB962C8B-B14F-4D97-AF65-F5344CB8AC3E}">
        <p14:creationId xmlns:p14="http://schemas.microsoft.com/office/powerpoint/2010/main" val="30858963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marL="0" marR="0" algn="r" rtl="1">
              <a:lnSpc>
                <a:spcPct val="115000"/>
              </a:lnSpc>
              <a:spcBef>
                <a:spcPts val="0"/>
              </a:spcBef>
              <a:spcAft>
                <a:spcPts val="1000"/>
              </a:spcAft>
            </a:pPr>
            <a:r>
              <a:rPr lang="en-US" sz="2000" dirty="0">
                <a:ea typeface="Calibri"/>
                <a:cs typeface="Arial"/>
              </a:rPr>
              <a:t/>
            </a:r>
            <a:br>
              <a:rPr lang="en-US" sz="2000" dirty="0">
                <a:ea typeface="Calibri"/>
                <a:cs typeface="Arial"/>
              </a:rPr>
            </a:br>
            <a:r>
              <a:rPr lang="fa-IR" sz="2400" b="1" dirty="0">
                <a:solidFill>
                  <a:srgbClr val="0000FF"/>
                </a:solidFill>
                <a:ea typeface="Times New Roman"/>
                <a:cs typeface="Times New Roman"/>
              </a:rPr>
              <a:t>۱</a:t>
            </a:r>
            <a:r>
              <a:rPr lang="en-US" sz="2400" b="1" dirty="0">
                <a:solidFill>
                  <a:srgbClr val="0000FF"/>
                </a:solidFill>
                <a:latin typeface="Times New Roman"/>
                <a:ea typeface="Times New Roman"/>
                <a:cs typeface="Arial"/>
              </a:rPr>
              <a:t>-      </a:t>
            </a:r>
            <a:r>
              <a:rPr lang="ar-SA" sz="2400" b="1" dirty="0">
                <a:solidFill>
                  <a:srgbClr val="0000FF"/>
                </a:solidFill>
                <a:ea typeface="Times New Roman"/>
                <a:cs typeface="Times New Roman"/>
              </a:rPr>
              <a:t>ارزشیابی با چه روشی صورت می گیرد؟</a:t>
            </a:r>
            <a:r>
              <a:rPr lang="en-US" sz="2000" dirty="0">
                <a:ea typeface="Calibri"/>
                <a:cs typeface="Arial"/>
              </a:rPr>
              <a:t/>
            </a:r>
            <a:br>
              <a:rPr lang="en-US" sz="2000" dirty="0">
                <a:ea typeface="Calibri"/>
                <a:cs typeface="Arial"/>
              </a:rPr>
            </a:br>
            <a:r>
              <a:rPr lang="ar-SA" sz="2400" dirty="0">
                <a:ea typeface="Times New Roman"/>
                <a:cs typeface="Times New Roman"/>
              </a:rPr>
              <a:t>ا</a:t>
            </a:r>
            <a:r>
              <a:rPr lang="ar-SA" sz="2400" b="1" dirty="0">
                <a:solidFill>
                  <a:srgbClr val="FF0000"/>
                </a:solidFill>
                <a:ea typeface="Times New Roman"/>
                <a:cs typeface="Times New Roman"/>
              </a:rPr>
              <a:t>رزشیابی از طریق مشاهده: </a:t>
            </a:r>
            <a:r>
              <a:rPr lang="ar-SA" sz="2400" dirty="0">
                <a:ea typeface="Times New Roman"/>
                <a:cs typeface="Times New Roman"/>
              </a:rPr>
              <a:t>در هدیه های آسمان ارزشیابی با استفاده از روش مشاهده صورت می گیرد. مشاهده روشی مبتنی بر واقعیت های زندگی و فعالیت های مستمر روزانه در مدرسه وقتی خارج از آن است که طی آن از طریق مداخله حواس و به خصوص چشم درباره رفتار و عمل معین فردی به بررسی و داوری می پردازیم. وقتی به مشاهده رفتار فرد در موقعیت های طبیعی بپردازیم دو امکان وجود دارد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یا می توان از طریق مشاهده رفتار فردی در حین عمل خصایص او را ثبت کرد و بعد به داوری پرداخت</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a:ea typeface="Times New Roman"/>
                <a:cs typeface="Times New Roman"/>
              </a:rPr>
              <a:t>یا از خود فرد خواست درباره مشخصات و خصوصیات خود آن چنان که درک می کند گزارش بدهد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8784460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183880" cy="3505200"/>
          </a:xfrm>
        </p:spPr>
        <p:txBody>
          <a:bodyPr>
            <a:noAutofit/>
          </a:bodyPr>
          <a:lstStyle/>
          <a:p>
            <a:pPr marL="0" marR="0" algn="r" rtl="1">
              <a:lnSpc>
                <a:spcPct val="115000"/>
              </a:lnSpc>
              <a:spcBef>
                <a:spcPts val="0"/>
              </a:spcBef>
              <a:spcAft>
                <a:spcPts val="1000"/>
              </a:spcAft>
            </a:pPr>
            <a:r>
              <a:rPr lang="en-US" sz="2000" dirty="0">
                <a:ea typeface="Calibri"/>
                <a:cs typeface="Arial"/>
              </a:rPr>
              <a:t/>
            </a:r>
            <a:br>
              <a:rPr lang="en-US" sz="2000" dirty="0">
                <a:ea typeface="Calibri"/>
                <a:cs typeface="Arial"/>
              </a:rPr>
            </a:br>
            <a:r>
              <a:rPr lang="ar-SA" sz="2400" dirty="0">
                <a:ea typeface="Times New Roman"/>
                <a:cs typeface="Times New Roman"/>
              </a:rPr>
              <a:t>از آن جا که ارزشیابی بخش جدایی ناپذیر تدریس و یادگیری است، باید در شرایط واقعی آموزش و حین انجام فعالیت های آموزشی صورت گیرد. بنابراین ارزشیابی در هدیه های آسمان به صورت </a:t>
            </a:r>
            <a:r>
              <a:rPr lang="ar-SA" sz="2400" b="1" dirty="0">
                <a:solidFill>
                  <a:srgbClr val="FF0000"/>
                </a:solidFill>
                <a:ea typeface="Times New Roman"/>
                <a:cs typeface="Times New Roman"/>
              </a:rPr>
              <a:t>مستمر یا تکوینی </a:t>
            </a:r>
            <a:r>
              <a:rPr lang="ar-SA" sz="2400" dirty="0">
                <a:ea typeface="Times New Roman"/>
                <a:cs typeface="Times New Roman"/>
              </a:rPr>
              <a:t>انجام می شود و دیگر نیازی به </a:t>
            </a:r>
            <a:r>
              <a:rPr lang="ar-SA" sz="2400" b="1" dirty="0">
                <a:solidFill>
                  <a:srgbClr val="FF0000"/>
                </a:solidFill>
                <a:ea typeface="Times New Roman"/>
                <a:cs typeface="Times New Roman"/>
              </a:rPr>
              <a:t>آزمون های پایان سال تحصیلی و ایجاد شرایط خاصی برای امتحان وجود ندارد </a:t>
            </a:r>
            <a:r>
              <a:rPr lang="ar-SA" sz="2400" dirty="0">
                <a:ea typeface="Times New Roman"/>
                <a:cs typeface="Times New Roman"/>
              </a:rPr>
              <a:t>بلکه تمامی لحظات و فعالیت ها در کلاس مجالی مناسب برای ارزشیابی خواهد بود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dirty="0">
                <a:ea typeface="Times New Roman"/>
                <a:cs typeface="Times New Roman"/>
              </a:rPr>
              <a:t>نکته: ارزشیابی مستمر صحیح به معنای ارزشیابی تدریجی است نه تکرار دفعات امتحان در کلاس</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
        <p:nvSpPr>
          <p:cNvPr id="3" name="Flowchart: Stored Data 2"/>
          <p:cNvSpPr/>
          <p:nvPr/>
        </p:nvSpPr>
        <p:spPr>
          <a:xfrm>
            <a:off x="3200400" y="1066800"/>
            <a:ext cx="5791200" cy="495300"/>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ial" panose="020B0604020202020204" pitchFamily="34" charset="0"/>
                <a:ea typeface="+mj-ea"/>
                <a:cs typeface="B Jadid" panose="00000700000000000000" pitchFamily="2" charset="-78"/>
              </a:rPr>
              <a:t> </a:t>
            </a:r>
            <a:r>
              <a:rPr lang="ar-SA" sz="2400" b="1" dirty="0">
                <a:solidFill>
                  <a:srgbClr val="0000FF"/>
                </a:solidFill>
                <a:ea typeface="Times New Roman"/>
                <a:cs typeface="Times New Roman"/>
              </a:rPr>
              <a:t>ارزشیابی چه موقع انجام می شود؟</a:t>
            </a:r>
            <a:endParaRPr lang="en-US" sz="2400" dirty="0"/>
          </a:p>
        </p:txBody>
      </p:sp>
    </p:spTree>
    <p:extLst>
      <p:ext uri="{BB962C8B-B14F-4D97-AF65-F5344CB8AC3E}">
        <p14:creationId xmlns:p14="http://schemas.microsoft.com/office/powerpoint/2010/main" val="82951770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ارزشیابی در چه موقعیتی صورت می گیرد؟</a:t>
            </a: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ar-SA" sz="2400" dirty="0">
                <a:ea typeface="Times New Roman"/>
                <a:cs typeface="Times New Roman"/>
              </a:rPr>
              <a:t>ارزشیابی مستمر به این معناست که ایجاد شرایط مصنوعی برای امتحان معنا ندارد و معلم می تواند در هر فرصتی میزان یادگیری دانش آموزان را مورد توجه قرار دهد</a:t>
            </a:r>
            <a:r>
              <a:rPr lang="en-US" sz="2400" dirty="0">
                <a:latin typeface="Times New Roman"/>
                <a:ea typeface="Times New Roman"/>
                <a:cs typeface="Arial"/>
              </a:rPr>
              <a:t>. </a:t>
            </a:r>
            <a:r>
              <a:rPr lang="ar-SA" sz="2400" dirty="0">
                <a:ea typeface="Times New Roman"/>
                <a:cs typeface="Times New Roman"/>
              </a:rPr>
              <a:t>ارزشیابی باید در موقعیت های مناسب و شرایطی صورت بگیرد که از نظر </a:t>
            </a:r>
            <a:r>
              <a:rPr lang="ar-SA" sz="2400" b="1" dirty="0">
                <a:solidFill>
                  <a:srgbClr val="FF0000"/>
                </a:solidFill>
                <a:ea typeface="Times New Roman"/>
                <a:cs typeface="Times New Roman"/>
              </a:rPr>
              <a:t>آموزشی واقعی و طبیعی است </a:t>
            </a:r>
            <a:r>
              <a:rPr lang="ar-SA" sz="2400" dirty="0">
                <a:ea typeface="Times New Roman"/>
                <a:cs typeface="Times New Roman"/>
              </a:rPr>
              <a:t>و جا و موقعیت خاصی نمی خواهد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456315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ارزشیابی توسط چه کسی انجام می شود؟</a:t>
            </a:r>
            <a:r>
              <a:rPr lang="en-US" sz="2000" dirty="0">
                <a:ea typeface="Calibri"/>
                <a:cs typeface="Arial"/>
              </a:rPr>
              <a:t/>
            </a:r>
            <a:br>
              <a:rPr lang="en-US" sz="2000" dirty="0">
                <a:ea typeface="Calibri"/>
                <a:cs typeface="Arial"/>
              </a:rPr>
            </a:br>
            <a:r>
              <a:rPr lang="ar-SA" sz="2400" dirty="0">
                <a:ea typeface="Times New Roman"/>
                <a:cs typeface="Times New Roman"/>
              </a:rPr>
              <a:t>ارزشیابی توسط معلم صورت می گیرد. معلم از ابتدا تا انتهای فرایند یاددهی-یادگیری در کنار دانش آموز خود قرار دارد از او مراقبت و مسیر یادگیری را کنترل می کند. ارزشیابی هم چنین می تواند توسط خود دانش آموز، دوستان و هم کلاس های او، اولیا دانش آموز و نیز معلمان دیگر صورت گیرد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132127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درباره خود ارزشیابی چه می دانید؟</a:t>
            </a:r>
            <a:r>
              <a:rPr lang="en-US" sz="2000" dirty="0">
                <a:ea typeface="Calibri"/>
                <a:cs typeface="Arial"/>
              </a:rPr>
              <a:t/>
            </a:r>
            <a:br>
              <a:rPr lang="en-US" sz="2000" dirty="0">
                <a:ea typeface="Calibri"/>
                <a:cs typeface="Arial"/>
              </a:rPr>
            </a:br>
            <a:r>
              <a:rPr lang="ar-SA" sz="2400" dirty="0">
                <a:ea typeface="Times New Roman"/>
                <a:cs typeface="Times New Roman"/>
              </a:rPr>
              <a:t>خود ارزشیابی مهم ترین اقدام انسان جهت اصلاح مسیر و تقویت خویش در جهت اهداف تربیت است. معلم زمینه ی رشد و تلاش را در دانش آموز به وجود می آورد. لذا ارزیابی نهایی می تواند تلفیقی از ارزشیابی شاگرد (خود ارزیابی) و معلم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119021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چه چیزی مورد ارزشیابی قرار می گیرد؟</a:t>
            </a:r>
            <a:r>
              <a:rPr lang="en-US" sz="2000" dirty="0">
                <a:ea typeface="Calibri"/>
                <a:cs typeface="Arial"/>
              </a:rPr>
              <a:t/>
            </a:r>
            <a:br>
              <a:rPr lang="en-US" sz="2000" dirty="0">
                <a:ea typeface="Calibri"/>
                <a:cs typeface="Arial"/>
              </a:rPr>
            </a:br>
            <a:r>
              <a:rPr lang="ar-SA" sz="2400" dirty="0">
                <a:solidFill>
                  <a:srgbClr val="FF0000"/>
                </a:solidFill>
                <a:ea typeface="Times New Roman"/>
                <a:cs typeface="Times New Roman"/>
              </a:rPr>
              <a:t>رفتارهای حاکی از یادگیری که نشان دهنده میزان یادگیری دانش آموز </a:t>
            </a:r>
            <a:r>
              <a:rPr lang="ar-SA" sz="2400" dirty="0">
                <a:ea typeface="Times New Roman"/>
                <a:cs typeface="Times New Roman"/>
              </a:rPr>
              <a:t>باشد مورد ارزشیابی قرار می گیرد و نه</a:t>
            </a:r>
            <a:r>
              <a:rPr lang="en-US" sz="2400" dirty="0">
                <a:latin typeface="Times New Roman"/>
                <a:ea typeface="Times New Roman"/>
                <a:cs typeface="Arial"/>
              </a:rPr>
              <a:t> </a:t>
            </a:r>
            <a:r>
              <a:rPr lang="ar-SA" sz="2400" u="sng" dirty="0">
                <a:ea typeface="Times New Roman"/>
                <a:cs typeface="Times New Roman"/>
              </a:rPr>
              <a:t>رفتار</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b="1" dirty="0">
                <a:solidFill>
                  <a:srgbClr val="0000FF"/>
                </a:solidFill>
                <a:ea typeface="Times New Roman"/>
                <a:cs typeface="Times New Roman"/>
              </a:rPr>
              <a:t>چه نوع رفتارهایی را حاکی از یادگیری می دانیم؟</a:t>
            </a:r>
            <a:r>
              <a:rPr lang="en-US" sz="2000" dirty="0">
                <a:ea typeface="Calibri"/>
                <a:cs typeface="Arial"/>
              </a:rPr>
              <a:t/>
            </a:r>
            <a:br>
              <a:rPr lang="en-US" sz="2000" dirty="0">
                <a:ea typeface="Calibri"/>
                <a:cs typeface="Arial"/>
              </a:rPr>
            </a:br>
            <a:r>
              <a:rPr lang="ar-SA" sz="2400" dirty="0">
                <a:ea typeface="Times New Roman"/>
                <a:cs typeface="Times New Roman"/>
              </a:rPr>
              <a:t>مثال: اگر هدف آموزش یادگیری مهارت خواندن یک نماز دو رکعتی است معلم باید انتظار داشته باشد که دانش آموز او یک یا چند نمونه از فعالیت های زیر را انجام می دهد؛</a:t>
            </a:r>
            <a:r>
              <a:rPr lang="en-US" sz="2000" dirty="0">
                <a:ea typeface="Calibri"/>
                <a:cs typeface="Arial"/>
              </a:rPr>
              <a:t/>
            </a:r>
            <a:br>
              <a:rPr lang="en-US" sz="2000" dirty="0">
                <a:ea typeface="Calibri"/>
                <a:cs typeface="Arial"/>
              </a:rPr>
            </a:br>
            <a:r>
              <a:rPr lang="ar-SA" sz="2400" dirty="0">
                <a:ea typeface="Times New Roman"/>
                <a:cs typeface="Times New Roman"/>
              </a:rPr>
              <a:t>ذکرهای نماز دو </a:t>
            </a:r>
            <a:r>
              <a:rPr lang="ar-SA" sz="2400" dirty="0" smtClean="0">
                <a:ea typeface="Times New Roman"/>
                <a:cs typeface="Times New Roman"/>
              </a:rPr>
              <a:t>ر</a:t>
            </a:r>
            <a:r>
              <a:rPr lang="fa-IR" sz="2400" dirty="0" smtClean="0">
                <a:ea typeface="Times New Roman"/>
                <a:cs typeface="Times New Roman"/>
              </a:rPr>
              <a:t>ک</a:t>
            </a:r>
            <a:r>
              <a:rPr lang="ar-SA" sz="2400" dirty="0" smtClean="0">
                <a:ea typeface="Times New Roman"/>
                <a:cs typeface="Times New Roman"/>
              </a:rPr>
              <a:t>عتی </a:t>
            </a:r>
            <a:r>
              <a:rPr lang="ar-SA" sz="2400" dirty="0">
                <a:ea typeface="Times New Roman"/>
                <a:cs typeface="Times New Roman"/>
              </a:rPr>
              <a:t>را بداند. ذکرهای نماز دو رکعتی را بخواند. اعمال نماز دو رکعتی را انجام دهد. توالی اعمال نماز دو رکعتی را بداند. یک نماز دو رکعتی کامل را بخواند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628408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ارزشیابی در کدام موقعیت ها صورت می گیرد؟</a:t>
            </a:r>
            <a:r>
              <a:rPr lang="en-US" sz="2000" dirty="0">
                <a:ea typeface="Calibri"/>
                <a:cs typeface="Arial"/>
              </a:rPr>
              <a:t/>
            </a:r>
            <a:br>
              <a:rPr lang="en-US" sz="2000" dirty="0">
                <a:ea typeface="Calibri"/>
                <a:cs typeface="Arial"/>
              </a:rPr>
            </a:br>
            <a:r>
              <a:rPr lang="ar-SA" sz="2400" dirty="0">
                <a:ea typeface="Times New Roman"/>
                <a:cs typeface="Times New Roman"/>
              </a:rPr>
              <a:t>در هدیه های آسمان کلیه فعالیت های مورد توصیه ی راهنمای معلم و کتاب کار و نیز فعالیت های ابتکاری معلمان می توانند به جمع آوری و تحلیل اطلاعات مناسب و میزان آموخته های دانش آموزان کمک کنند. </a:t>
            </a:r>
            <a:r>
              <a:rPr lang="ar-SA" sz="2400" dirty="0">
                <a:solidFill>
                  <a:srgbClr val="FF0000"/>
                </a:solidFill>
                <a:ea typeface="Times New Roman"/>
                <a:cs typeface="Times New Roman"/>
              </a:rPr>
              <a:t>فعالیت های مختلفی که می توانند فرصتی برای یادگیری ایجاد کنند بهترین موقعیت برای ارزشیابی نیز هستند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6830757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ارزشیابی با چه معیاری صورت می گیرد؟</a:t>
            </a:r>
            <a:r>
              <a:rPr lang="en-US" sz="2000" dirty="0">
                <a:ea typeface="Calibri"/>
                <a:cs typeface="Arial"/>
              </a:rPr>
              <a:t/>
            </a:r>
            <a:br>
              <a:rPr lang="en-US" sz="2000" dirty="0">
                <a:ea typeface="Calibri"/>
                <a:cs typeface="Arial"/>
              </a:rPr>
            </a:br>
            <a:r>
              <a:rPr lang="ar-SA" sz="2400" b="1" dirty="0">
                <a:solidFill>
                  <a:srgbClr val="FF0000"/>
                </a:solidFill>
                <a:ea typeface="Times New Roman"/>
                <a:cs typeface="Times New Roman"/>
              </a:rPr>
              <a:t>پیوند میان اهداف و ارزشیابی: </a:t>
            </a:r>
            <a:r>
              <a:rPr lang="fa-IR" sz="2400" b="1" dirty="0" smtClean="0">
                <a:solidFill>
                  <a:srgbClr val="FF0000"/>
                </a:solidFill>
                <a:ea typeface="Times New Roman"/>
                <a:cs typeface="Times New Roman"/>
              </a:rPr>
              <a:t> </a:t>
            </a:r>
            <a:br>
              <a:rPr lang="fa-IR" sz="2400" b="1" dirty="0" smtClean="0">
                <a:solidFill>
                  <a:srgbClr val="FF0000"/>
                </a:solidFill>
                <a:ea typeface="Times New Roman"/>
                <a:cs typeface="Times New Roman"/>
              </a:rPr>
            </a:br>
            <a:r>
              <a:rPr lang="ar-SA" sz="2400" b="1" dirty="0" smtClean="0">
                <a:solidFill>
                  <a:srgbClr val="7030A0"/>
                </a:solidFill>
                <a:ea typeface="Times New Roman"/>
                <a:cs typeface="Times New Roman"/>
              </a:rPr>
              <a:t>معیار </a:t>
            </a:r>
            <a:r>
              <a:rPr lang="ar-SA" sz="2400" b="1" dirty="0">
                <a:solidFill>
                  <a:srgbClr val="7030A0"/>
                </a:solidFill>
                <a:ea typeface="Times New Roman"/>
                <a:cs typeface="Times New Roman"/>
              </a:rPr>
              <a:t>ارزشیابی همان اهداف و انتظارات یادگیری </a:t>
            </a:r>
            <a:r>
              <a:rPr lang="ar-SA" sz="2400" dirty="0">
                <a:ea typeface="Times New Roman"/>
                <a:cs typeface="Times New Roman"/>
              </a:rPr>
              <a:t>هستند و ارزشیابی پیشرفت تحصیلی زمانی مؤثر است که پیوند محکمی با اهداف آموزش برقرار کند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b="1" dirty="0">
                <a:solidFill>
                  <a:srgbClr val="0000FF"/>
                </a:solidFill>
                <a:ea typeface="Times New Roman"/>
                <a:cs typeface="Times New Roman"/>
              </a:rPr>
              <a:t>ثبت نتایج ارزشیابی چگونه: </a:t>
            </a:r>
            <a:r>
              <a:rPr lang="fa-IR" sz="2400" b="1" dirty="0" smtClean="0">
                <a:solidFill>
                  <a:srgbClr val="0000FF"/>
                </a:solidFill>
                <a:ea typeface="Times New Roman"/>
                <a:cs typeface="Times New Roman"/>
              </a:rPr>
              <a:t/>
            </a:r>
            <a:br>
              <a:rPr lang="fa-IR" sz="2400" b="1" dirty="0" smtClean="0">
                <a:solidFill>
                  <a:srgbClr val="0000FF"/>
                </a:solidFill>
                <a:ea typeface="Times New Roman"/>
                <a:cs typeface="Times New Roman"/>
              </a:rPr>
            </a:br>
            <a:r>
              <a:rPr lang="ar-SA" sz="2400" dirty="0" smtClean="0">
                <a:ea typeface="Times New Roman"/>
                <a:cs typeface="Times New Roman"/>
              </a:rPr>
              <a:t>چرا </a:t>
            </a:r>
            <a:r>
              <a:rPr lang="ar-SA" sz="2400" dirty="0">
                <a:ea typeface="Times New Roman"/>
                <a:cs typeface="Times New Roman"/>
              </a:rPr>
              <a:t>مشاهدات خود را ثبت کنیم؟ مسلماً اعتماد ما به حافظه آن قدر نیست که بتواند مبنای قضاوت درباره ی یادگیری یک دانش آموز در یک دوره یک ساله باشد. بنابراین معلم ضروری است نتایج مشاهدات خود را درباره ی دانش آموزان به گونه ای ثبت کند. اما چگونه؟</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745585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مشاهدات خود را چگونه ثبت کنیم؟</a:t>
            </a:r>
            <a:r>
              <a:rPr lang="en-US" sz="2000" dirty="0">
                <a:ea typeface="Calibri"/>
                <a:cs typeface="Arial"/>
              </a:rPr>
              <a:t/>
            </a:r>
            <a:br>
              <a:rPr lang="en-US" sz="2000" dirty="0">
                <a:ea typeface="Calibri"/>
                <a:cs typeface="Arial"/>
              </a:rPr>
            </a:br>
            <a:r>
              <a:rPr lang="ar-SA" sz="2400" b="1" dirty="0">
                <a:ea typeface="Times New Roman"/>
                <a:cs typeface="Times New Roman"/>
              </a:rPr>
              <a:t>روش های ثبت مشاهدات</a:t>
            </a:r>
            <a:r>
              <a:rPr lang="en-US" sz="2400" b="1" dirty="0">
                <a:latin typeface="Times New Roman"/>
                <a:ea typeface="Times New Roman"/>
                <a:cs typeface="Arial"/>
              </a:rPr>
              <a:t>:</a:t>
            </a:r>
            <a:r>
              <a:rPr lang="en-US" sz="2400" dirty="0">
                <a:latin typeface="Times New Roman"/>
                <a:ea typeface="Times New Roman"/>
                <a:cs typeface="Arial"/>
              </a:rPr>
              <a:t> </a:t>
            </a:r>
            <a:r>
              <a:rPr lang="ar-SA" sz="2400" dirty="0">
                <a:ea typeface="Times New Roman"/>
                <a:cs typeface="Times New Roman"/>
              </a:rPr>
              <a:t>حقیقت این است که بهترین شیوه برای ثبت مشاهدات روش توصیفی (کیفی) است. زیرا ارزشیابی در هدیه های آسمان کیفیت نگر است</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dirty="0">
                <a:ea typeface="Times New Roman"/>
                <a:cs typeface="Times New Roman"/>
              </a:rPr>
              <a:t>نکته: بهترین راه ثبت مشاهدات به صورت توصیفی است. اما می توان از علان=مت ها و نمادها نیز بهره برد. (استفاده از جدول ثبت نتایج مشاهدات</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8372866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جدول ثبت نتایج ارزشیابی چیست؟ و چه کمکی به ما می کند؟</a:t>
            </a:r>
            <a:r>
              <a:rPr lang="en-US" sz="2000" dirty="0">
                <a:ea typeface="Calibri"/>
                <a:cs typeface="Arial"/>
              </a:rPr>
              <a:t/>
            </a:r>
            <a:br>
              <a:rPr lang="en-US" sz="2000" dirty="0">
                <a:ea typeface="Calibri"/>
                <a:cs typeface="Arial"/>
              </a:rPr>
            </a:br>
            <a:r>
              <a:rPr lang="ar-SA" sz="2400" dirty="0">
                <a:ea typeface="Times New Roman"/>
                <a:cs typeface="Times New Roman"/>
              </a:rPr>
              <a:t>جدول ثبت نتایج ارزسیابی حاوی عناصر زیر است</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بخشی برای ثبت مشخصات دانش آموز (نام و</a:t>
            </a: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a:ea typeface="Times New Roman"/>
                <a:cs typeface="Times New Roman"/>
              </a:rPr>
              <a:t>بخشی برای درج مشاهدات تدریجی و مستمر معلم</a:t>
            </a:r>
            <a:r>
              <a:rPr lang="en-US" sz="2000" dirty="0">
                <a:ea typeface="Calibri"/>
                <a:cs typeface="Arial"/>
              </a:rPr>
              <a:t/>
            </a:r>
            <a:br>
              <a:rPr lang="en-US" sz="2000" dirty="0">
                <a:ea typeface="Calibri"/>
                <a:cs typeface="Arial"/>
              </a:rPr>
            </a:br>
            <a:r>
              <a:rPr lang="fa-IR" sz="2400" dirty="0">
                <a:ea typeface="Times New Roman"/>
                <a:cs typeface="Times New Roman"/>
              </a:rPr>
              <a:t>۳</a:t>
            </a:r>
            <a:r>
              <a:rPr lang="en-US" sz="2400" dirty="0">
                <a:latin typeface="Times New Roman"/>
                <a:ea typeface="Times New Roman"/>
                <a:cs typeface="Arial"/>
              </a:rPr>
              <a:t>-      </a:t>
            </a:r>
            <a:r>
              <a:rPr lang="ar-SA" sz="2400" dirty="0">
                <a:ea typeface="Times New Roman"/>
                <a:cs typeface="Times New Roman"/>
              </a:rPr>
              <a:t>بخشی برای جمع بندی و قضاوت درباره پیشرفت تحصیلی</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0"/>
            <a:ext cx="8534400" cy="5410200"/>
          </a:xfrm>
        </p:spPr>
        <p:txBody>
          <a:bodyPr>
            <a:noAutofit/>
          </a:bodyPr>
          <a:lstStyle/>
          <a:p>
            <a:pPr algn="r" rtl="1"/>
            <a:r>
              <a:rPr lang="fa-IR" sz="2400" b="1" dirty="0">
                <a:cs typeface="B Nazanin" panose="00000400000000000000" pitchFamily="2" charset="-78"/>
              </a:rPr>
              <a:t>3- تسلط بر موضوع درس: </a:t>
            </a:r>
            <a:r>
              <a:rPr lang="fa-IR" sz="2400" dirty="0">
                <a:cs typeface="B Nazanin" panose="00000400000000000000" pitchFamily="2" charset="-78"/>
              </a:rPr>
              <a:t>رمز </a:t>
            </a:r>
            <a:r>
              <a:rPr lang="fa-IR" sz="2400" dirty="0" smtClean="0">
                <a:cs typeface="B Nazanin" panose="00000400000000000000" pitchFamily="2" charset="-78"/>
              </a:rPr>
              <a:t>مقبولیت </a:t>
            </a:r>
            <a:r>
              <a:rPr lang="fa-IR" sz="2400" dirty="0">
                <a:cs typeface="B Nazanin" panose="00000400000000000000" pitchFamily="2" charset="-78"/>
              </a:rPr>
              <a:t>معلم مسلط بودن بر موضوع درس است. با این که در عصر انفجار دانش به سر میبریم و جهان به یک دهکده کوچک الکترونیکی شبیه شده است تمامی یا بخشی از علوم روز دنیا برای هیچ معلمی ممکن نمی باشد اما معلم حداقل به موضوعات و محتوایی که تدریس میکند باید مسلط باشد و اطلاعات جدید مربوط به رشته خود را بداند در غیر این صورت مورد قبول دانش آموزان خود واقع نمی شود.</a:t>
            </a:r>
          </a:p>
          <a:p>
            <a:pPr algn="r" rtl="1"/>
            <a:r>
              <a:rPr lang="fa-IR" sz="2400" b="1" dirty="0">
                <a:cs typeface="B Nazanin" panose="00000400000000000000" pitchFamily="2" charset="-78"/>
              </a:rPr>
              <a:t>4- مطالعه مداوم و مستمر: </a:t>
            </a:r>
            <a:r>
              <a:rPr lang="fa-IR" sz="2400" dirty="0">
                <a:cs typeface="B Nazanin" panose="00000400000000000000" pitchFamily="2" charset="-78"/>
              </a:rPr>
              <a:t>آغاز آموزش آغاز یادگیری است از آن جا که علوم و فنون در رشته های مختلف در دنیای امروز به سرعت در حال تغییر می باشد معلم می بایست برای حفظ اثرگذاری خود در کلاس درس به مطالعه مداوم روی آورد. اگر معلمی از مطالعه گریزان باشد در کلاس درس مجبور به تکرار مکررات خواهد بود. مثلاً یک حوض را در نظر بگیریم و آن را ذهن یک دانشجو در نظر بگیریم که با مدرم فوق دیپلم فارغ التحصیل می شود و وارد مدرسه می شود تا تدریس کند.</a:t>
            </a:r>
          </a:p>
          <a:p>
            <a:pPr algn="r" rtl="1">
              <a:buNone/>
            </a:pPr>
            <a:endParaRPr lang="fa-IR" sz="2400" dirty="0" smtClean="0">
              <a:cs typeface="B Nazanin" panose="00000400000000000000" pitchFamily="2" charset="-78"/>
            </a:endParaRPr>
          </a:p>
          <a:p>
            <a:pPr algn="r" rtl="1">
              <a:buNone/>
            </a:pPr>
            <a:endParaRPr lang="fa-IR" sz="2400" dirty="0" smtClean="0">
              <a:cs typeface="B Nazanin" panose="00000400000000000000" pitchFamily="2" charset="-78"/>
            </a:endParaRPr>
          </a:p>
          <a:p>
            <a:pPr algn="r" rtl="1">
              <a:buNone/>
            </a:pPr>
            <a:endParaRPr lang="fa-IR" sz="2400" dirty="0">
              <a:cs typeface="B Nazanin" panose="00000400000000000000" pitchFamily="2" charset="-78"/>
            </a:endParaRPr>
          </a:p>
        </p:txBody>
      </p:sp>
    </p:spTree>
    <p:extLst>
      <p:ext uri="{BB962C8B-B14F-4D97-AF65-F5344CB8AC3E}">
        <p14:creationId xmlns:p14="http://schemas.microsoft.com/office/powerpoint/2010/main" val="18306904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آیا هدیه های آسمان جدول یا فرم خاصی برای این منظور طراحی نموده است؟</a:t>
            </a:r>
            <a:r>
              <a:rPr lang="en-US" sz="2000" dirty="0">
                <a:ea typeface="Calibri"/>
                <a:cs typeface="Arial"/>
              </a:rPr>
              <a:t/>
            </a:r>
            <a:br>
              <a:rPr lang="en-US" sz="2000" dirty="0">
                <a:ea typeface="Calibri"/>
                <a:cs typeface="Arial"/>
              </a:rPr>
            </a:br>
            <a:r>
              <a:rPr lang="ar-SA" sz="2400" dirty="0">
                <a:ea typeface="Times New Roman"/>
                <a:cs typeface="Times New Roman"/>
              </a:rPr>
              <a:t>جدول ثبت مشاهدات که می تواند الگوی تهیه برگه و یا دفتری بریا ثبت مشاهدات توسط معلم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b="1" dirty="0">
                <a:solidFill>
                  <a:srgbClr val="0000FF"/>
                </a:solidFill>
                <a:ea typeface="Times New Roman"/>
                <a:cs typeface="Times New Roman"/>
              </a:rPr>
              <a:t>از دفتر کلاس چگونه می توان استفاده کرد؟</a:t>
            </a:r>
            <a:r>
              <a:rPr lang="en-US" sz="2000" dirty="0">
                <a:ea typeface="Calibri"/>
                <a:cs typeface="Arial"/>
              </a:rPr>
              <a:t/>
            </a:r>
            <a:br>
              <a:rPr lang="en-US" sz="2000" dirty="0">
                <a:ea typeface="Calibri"/>
                <a:cs typeface="Arial"/>
              </a:rPr>
            </a:br>
            <a:r>
              <a:rPr lang="ar-SA" sz="2400" dirty="0">
                <a:ea typeface="Times New Roman"/>
                <a:cs typeface="Times New Roman"/>
              </a:rPr>
              <a:t>از دفتر کلاس می توان برای ثبت مشاهدات و قضاوت نهایی به صورت کیفی استفاده کرد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ar-SA" sz="2400" dirty="0">
                <a:ea typeface="Times New Roman"/>
                <a:cs typeface="Times New Roman"/>
              </a:rPr>
              <a:t>نکته: فراموش نکنید که هیچ یک از ابزارها نباید مانع فعالیت های خلاقانه معلم بشود</a:t>
            </a:r>
            <a:r>
              <a:rPr lang="en-US" sz="2400" dirty="0">
                <a:latin typeface="Times New Roman"/>
                <a:ea typeface="Times New Roman"/>
                <a:cs typeface="Arial"/>
              </a:rPr>
              <a:t>. </a:t>
            </a:r>
            <a:r>
              <a:rPr lang="ar-SA" sz="2400" dirty="0">
                <a:ea typeface="Times New Roman"/>
                <a:cs typeface="Times New Roman"/>
              </a:rPr>
              <a:t>بنابراین همواره به دنبال تهیه ابزارهای مبتکرانه باشید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745585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نحوه ی استفاده از جدول پیشنهادی ثبت مشاهدات چیست</a:t>
            </a:r>
            <a:r>
              <a:rPr lang="ar-SA" sz="2400" b="1" dirty="0" smtClean="0">
                <a:solidFill>
                  <a:srgbClr val="0000FF"/>
                </a:solidFill>
                <a:ea typeface="Times New Roman"/>
                <a:cs typeface="Times New Roman"/>
              </a:rPr>
              <a:t>؟</a:t>
            </a:r>
            <a:r>
              <a:rPr lang="en-US" sz="2000" dirty="0" smtClean="0">
                <a:ea typeface="Calibri"/>
                <a:cs typeface="Arial"/>
              </a:rPr>
              <a:t/>
            </a:r>
            <a:br>
              <a:rPr lang="en-US" sz="2000" dirty="0" smtClean="0">
                <a:ea typeface="Calibri"/>
                <a:cs typeface="Arial"/>
              </a:rPr>
            </a:br>
            <a:r>
              <a:rPr lang="en-US" sz="2000" dirty="0" smtClean="0">
                <a:ea typeface="Calibri"/>
                <a:cs typeface="Arial"/>
              </a:rPr>
              <a:t/>
            </a:r>
            <a:br>
              <a:rPr lang="en-US" sz="2000" dirty="0" smtClean="0">
                <a:ea typeface="Calibri"/>
                <a:cs typeface="Arial"/>
              </a:rPr>
            </a:br>
            <a:r>
              <a:rPr lang="ar-SA" sz="2400" dirty="0" smtClean="0">
                <a:ea typeface="Times New Roman"/>
                <a:cs typeface="Times New Roman"/>
              </a:rPr>
              <a:t>با </a:t>
            </a:r>
            <a:r>
              <a:rPr lang="ar-SA" sz="2400" dirty="0">
                <a:ea typeface="Times New Roman"/>
                <a:cs typeface="Times New Roman"/>
              </a:rPr>
              <a:t>استفاده از جدول ثبت نتایج معلم این امکان را دارد که وضعیت تحصیلی هر دانش آموز را دائماً روبروی خود داشته و به طور مرتب چک می کند. برای هر دانش آموز یک برگه از جدول مورد نیاز است. معلم می تواند نتیجه مشاهدات خود را به صورت کیفی درج نماید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837286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183880" cy="3505200"/>
          </a:xfrm>
        </p:spPr>
        <p:txBody>
          <a:bodyPr>
            <a:noAutofit/>
          </a:bodyPr>
          <a:lstStyle/>
          <a:p>
            <a:pPr marL="0" marR="0" algn="r" rtl="1">
              <a:lnSpc>
                <a:spcPct val="115000"/>
              </a:lnSpc>
              <a:spcBef>
                <a:spcPts val="0"/>
              </a:spcBef>
              <a:spcAft>
                <a:spcPts val="1000"/>
              </a:spcAft>
            </a:pPr>
            <a:r>
              <a:rPr lang="ar-SA" sz="2400" b="1" dirty="0">
                <a:solidFill>
                  <a:srgbClr val="0070C0"/>
                </a:solidFill>
                <a:ea typeface="Times New Roman"/>
                <a:cs typeface="Times New Roman"/>
              </a:rPr>
              <a:t>قضاوت و جمع بندی نهایی چگونه صورت می گیرد</a:t>
            </a:r>
            <a:r>
              <a:rPr lang="ar-SA" sz="2400" b="1" dirty="0" smtClean="0">
                <a:solidFill>
                  <a:srgbClr val="0070C0"/>
                </a:solidFill>
                <a:ea typeface="Times New Roman"/>
                <a:cs typeface="Times New Roman"/>
              </a:rPr>
              <a:t>؟</a:t>
            </a:r>
            <a:r>
              <a:rPr lang="en-US" sz="2400" b="1" dirty="0" smtClean="0">
                <a:solidFill>
                  <a:srgbClr val="002060"/>
                </a:solidFill>
                <a:ea typeface="Times New Roman"/>
                <a:cs typeface="Times New Roman"/>
              </a:rPr>
              <a:t/>
            </a:r>
            <a:br>
              <a:rPr lang="en-US" sz="2400" b="1" dirty="0" smtClean="0">
                <a:solidFill>
                  <a:srgbClr val="002060"/>
                </a:solidFill>
                <a:ea typeface="Times New Roman"/>
                <a:cs typeface="Times New Roman"/>
              </a:rPr>
            </a:br>
            <a:r>
              <a:rPr lang="en-US" sz="2000" dirty="0">
                <a:solidFill>
                  <a:srgbClr val="002060"/>
                </a:solidFill>
                <a:ea typeface="Calibri"/>
                <a:cs typeface="Arial"/>
              </a:rPr>
              <a:t/>
            </a:r>
            <a:br>
              <a:rPr lang="en-US" sz="2000" dirty="0">
                <a:solidFill>
                  <a:srgbClr val="002060"/>
                </a:solidFill>
                <a:ea typeface="Calibri"/>
                <a:cs typeface="Arial"/>
              </a:rPr>
            </a:br>
            <a:r>
              <a:rPr lang="ar-SA" sz="2400" dirty="0">
                <a:solidFill>
                  <a:srgbClr val="002060"/>
                </a:solidFill>
                <a:ea typeface="Times New Roman"/>
                <a:cs typeface="Times New Roman"/>
              </a:rPr>
              <a:t>معلم موظف است حاصل مشاهدات خود را به نحوی ثبت کند. این کار با استفاده از جدول هدف فعالیت هر درس انجام می شود. ابتدا هدف یادگیری مشخص می شود و انتظارات با هدف تعیین می گردد. این انتظارات در قالب فعالیت یا فعالیت هایی توسط دانش آموز (با هدایت معلم) انجام می شود. سپس معلم به مشاهده (رفتارهای حاکی از یادگیری) می پردازد و به صورت توصیفی یا کمی در برگه یا دفتر مناسبی حاصل مشاهدات را یادداشت می کند. هر دانش آموز در هر نیم سال دست کم چهار بار مورد ارزشیابی قرار می گیرد. معلم بعد از هر فعالیت دانش آموز کار او را ارزشیابی و در نهایت درباره او قضاوت می کند</a:t>
            </a:r>
            <a:r>
              <a:rPr lang="en-US" sz="2400" dirty="0">
                <a:solidFill>
                  <a:srgbClr val="002060"/>
                </a:solidFill>
                <a:latin typeface="Times New Roman"/>
                <a:ea typeface="Times New Roman"/>
                <a:cs typeface="Arial"/>
              </a:rPr>
              <a:t>.</a:t>
            </a:r>
            <a:r>
              <a:rPr lang="en-US" sz="2000" dirty="0">
                <a:solidFill>
                  <a:srgbClr val="002060"/>
                </a:solidFill>
                <a:ea typeface="Calibri"/>
                <a:cs typeface="Arial"/>
              </a:rPr>
              <a:t/>
            </a:r>
            <a:br>
              <a:rPr lang="en-US" sz="2000" dirty="0">
                <a:solidFill>
                  <a:srgbClr val="002060"/>
                </a:solidFill>
                <a:ea typeface="Calibri"/>
                <a:cs typeface="Arial"/>
              </a:rPr>
            </a:br>
            <a:endParaRPr lang="en-US" sz="24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هر جلسه فعالیت چند دانش آموز مورد ارزشیابی قرار می گیرد</a:t>
            </a:r>
            <a:r>
              <a:rPr lang="ar-SA" sz="2400" b="1" dirty="0" smtClean="0">
                <a:solidFill>
                  <a:srgbClr val="0000FF"/>
                </a:solidFill>
                <a:ea typeface="Times New Roman"/>
                <a:cs typeface="Times New Roman"/>
              </a:rPr>
              <a:t>؟</a:t>
            </a:r>
            <a:r>
              <a:rPr lang="en-US" sz="2400" b="1" dirty="0" smtClean="0">
                <a:solidFill>
                  <a:srgbClr val="0000FF"/>
                </a:solidFill>
                <a:ea typeface="Times New Roman"/>
                <a:cs typeface="Times New Roman"/>
              </a:rPr>
              <a:t/>
            </a:r>
            <a:br>
              <a:rPr lang="en-US" sz="2400" b="1" dirty="0" smtClean="0">
                <a:solidFill>
                  <a:srgbClr val="0000FF"/>
                </a:solidFill>
                <a:ea typeface="Times New Roman"/>
                <a:cs typeface="Times New Roman"/>
              </a:rPr>
            </a:br>
            <a:r>
              <a:rPr lang="en-US" sz="2000" dirty="0">
                <a:ea typeface="Calibri"/>
                <a:cs typeface="Arial"/>
              </a:rPr>
              <a:t/>
            </a:r>
            <a:br>
              <a:rPr lang="en-US" sz="2000" dirty="0">
                <a:ea typeface="Calibri"/>
                <a:cs typeface="Arial"/>
              </a:rPr>
            </a:br>
            <a:r>
              <a:rPr lang="ar-SA" sz="2400" dirty="0">
                <a:ea typeface="Times New Roman"/>
                <a:cs typeface="Times New Roman"/>
              </a:rPr>
              <a:t>آموزگار در هر جلسه می تواند نتایج ارزشیابی حداقل 5 و حداکثر 10 دانش آموز را ثبت کند. اما آن چه که مهم است هر دانش آموز در پایان هر نیم سال دست کم در 4 درس مورد مشاهده قرار گرفته و رتبه کسب نماید. </a:t>
            </a:r>
            <a:r>
              <a:rPr lang="en-US" sz="2400" dirty="0" smtClean="0">
                <a:ea typeface="Times New Roman"/>
                <a:cs typeface="Times New Roman"/>
              </a:rPr>
              <a:t/>
            </a:r>
            <a:br>
              <a:rPr lang="en-US" sz="2400" dirty="0" smtClean="0">
                <a:ea typeface="Times New Roman"/>
                <a:cs typeface="Times New Roman"/>
              </a:rPr>
            </a:br>
            <a:r>
              <a:rPr lang="ar-SA" sz="2400" dirty="0" smtClean="0">
                <a:ea typeface="Times New Roman"/>
                <a:cs typeface="Times New Roman"/>
              </a:rPr>
              <a:t>بدین </a:t>
            </a:r>
            <a:r>
              <a:rPr lang="ar-SA" sz="2400" dirty="0">
                <a:ea typeface="Times New Roman"/>
                <a:cs typeface="Times New Roman"/>
              </a:rPr>
              <a:t>ترتیب رتبه ی دانش اموز در هر نیم سال عبارت خواهد بود از قضاوت معلم بر اساس </a:t>
            </a:r>
            <a:r>
              <a:rPr lang="fa-IR" sz="2400" dirty="0">
                <a:ea typeface="Times New Roman"/>
                <a:cs typeface="Times New Roman"/>
              </a:rPr>
              <a:t>۴</a:t>
            </a:r>
            <a:r>
              <a:rPr lang="ar-SA" sz="2400" dirty="0">
                <a:ea typeface="Times New Roman"/>
                <a:cs typeface="Times New Roman"/>
              </a:rPr>
              <a:t> فعالیت ثبت شده و رتبه دانش آموز در پایان سال تحصیلی عبارت است از قضاوت معلم بر اساس فعالیت دانش اموز در طول دو نیم سال تحصیلی</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745585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گزارش نتایج چگونه؟</a:t>
            </a:r>
            <a:r>
              <a:rPr lang="en-US" sz="2000" dirty="0">
                <a:ea typeface="Calibri"/>
                <a:cs typeface="Arial"/>
              </a:rPr>
              <a:t/>
            </a:r>
            <a:br>
              <a:rPr lang="en-US" sz="2000" dirty="0">
                <a:ea typeface="Calibri"/>
                <a:cs typeface="Arial"/>
              </a:rPr>
            </a:br>
            <a:r>
              <a:rPr lang="ar-SA" sz="2400" b="1" dirty="0">
                <a:solidFill>
                  <a:srgbClr val="0000FF"/>
                </a:solidFill>
                <a:ea typeface="Times New Roman"/>
                <a:cs typeface="Times New Roman"/>
              </a:rPr>
              <a:t>به چه کسی و چگونه گزارش می دهیم؟</a:t>
            </a:r>
            <a:r>
              <a:rPr lang="en-US" sz="2000" dirty="0">
                <a:ea typeface="Calibri"/>
                <a:cs typeface="Arial"/>
              </a:rPr>
              <a:t/>
            </a:r>
            <a:br>
              <a:rPr lang="en-US" sz="2000" dirty="0">
                <a:ea typeface="Calibri"/>
                <a:cs typeface="Arial"/>
              </a:rPr>
            </a:br>
            <a:r>
              <a:rPr lang="ar-SA" sz="2400" dirty="0">
                <a:ea typeface="Times New Roman"/>
                <a:cs typeface="Times New Roman"/>
              </a:rPr>
              <a:t>دردرجه اول به خود دانش آموز گزارش می دهیم تا از وضعیت تحصیلی خود آگاه باشد. در پایین صفحات کتاب کار بخش کوچکی در نظر گرفته شده است تا معلم با نوشتن جمله یا عبارتی کوتاه برای تشویق و یا هدایت دانش آموز درج نماید. در درجه دوم گزارش وضعیت تحصیلی دانش آموز به والدین در پایان هر نیم سال و پایان سال می باشد که مدارس با تهیه کارنامه توصیفی این کار را انجام می دهند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837286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چه ابزارهایی برای گزارش داریم</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کتاب کار</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a:ea typeface="Times New Roman"/>
                <a:cs typeface="Times New Roman"/>
              </a:rPr>
              <a:t>کارنامه توصیفی</a:t>
            </a:r>
            <a:r>
              <a:rPr lang="en-US" sz="2000" dirty="0">
                <a:ea typeface="Calibri"/>
                <a:cs typeface="Arial"/>
              </a:rPr>
              <a:t/>
            </a:r>
            <a:br>
              <a:rPr lang="en-US" sz="2000" dirty="0">
                <a:ea typeface="Calibri"/>
                <a:cs typeface="Arial"/>
              </a:rPr>
            </a:br>
            <a:r>
              <a:rPr lang="fa-IR" sz="2400" dirty="0">
                <a:ea typeface="Times New Roman"/>
                <a:cs typeface="Times New Roman"/>
              </a:rPr>
              <a:t>۳</a:t>
            </a:r>
            <a:r>
              <a:rPr lang="en-US" sz="2400" dirty="0">
                <a:latin typeface="Times New Roman"/>
                <a:ea typeface="Times New Roman"/>
                <a:cs typeface="Arial"/>
              </a:rPr>
              <a:t>-      </a:t>
            </a:r>
            <a:r>
              <a:rPr lang="ar-SA" sz="2400" dirty="0">
                <a:ea typeface="Times New Roman"/>
                <a:cs typeface="Times New Roman"/>
              </a:rPr>
              <a:t>ارتباطات کلامی و چشمی نیز می تواند نوعی ابزار برای گزارش دهی به خود دانش آموز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8305800" cy="3505200"/>
          </a:xfrm>
        </p:spPr>
        <p:txBody>
          <a:bodyPr>
            <a:noAutofit/>
          </a:bodyPr>
          <a:lstStyle/>
          <a:p>
            <a:pPr marL="0" marR="0" algn="r" rtl="1">
              <a:lnSpc>
                <a:spcPct val="115000"/>
              </a:lnSpc>
              <a:spcBef>
                <a:spcPts val="0"/>
              </a:spcBef>
              <a:spcAft>
                <a:spcPts val="1000"/>
              </a:spcAft>
            </a:pPr>
            <a:r>
              <a:rPr lang="ar-SA" sz="2400" b="1" dirty="0">
                <a:solidFill>
                  <a:srgbClr val="0000FF"/>
                </a:solidFill>
                <a:ea typeface="Times New Roman"/>
                <a:cs typeface="Times New Roman"/>
              </a:rPr>
              <a:t>شیوه نمره گذاری چگونه است</a:t>
            </a:r>
            <a:r>
              <a:rPr lang="ar-SA" sz="2400" b="1" dirty="0" smtClean="0">
                <a:solidFill>
                  <a:srgbClr val="0000FF"/>
                </a:solidFill>
                <a:ea typeface="Times New Roman"/>
                <a:cs typeface="Times New Roman"/>
              </a:rPr>
              <a:t>؟</a:t>
            </a:r>
            <a:r>
              <a:rPr lang="en-US" sz="2400" b="1" dirty="0" smtClean="0">
                <a:solidFill>
                  <a:srgbClr val="0000FF"/>
                </a:solidFill>
                <a:ea typeface="Times New Roman"/>
                <a:cs typeface="Times New Roman"/>
              </a:rPr>
              <a:t/>
            </a:r>
            <a:br>
              <a:rPr lang="en-US" sz="2400" b="1" dirty="0" smtClean="0">
                <a:solidFill>
                  <a:srgbClr val="0000FF"/>
                </a:solidFill>
                <a:ea typeface="Times New Roman"/>
                <a:cs typeface="Times New Roman"/>
              </a:rPr>
            </a:br>
            <a:r>
              <a:rPr lang="en-US" sz="2000" dirty="0">
                <a:ea typeface="Calibri"/>
                <a:cs typeface="Arial"/>
              </a:rPr>
              <a:t/>
            </a:r>
            <a:br>
              <a:rPr lang="en-US" sz="2000" dirty="0">
                <a:ea typeface="Calibri"/>
                <a:cs typeface="Arial"/>
              </a:rPr>
            </a:br>
            <a:r>
              <a:rPr lang="ar-SA" sz="2400" dirty="0">
                <a:ea typeface="Times New Roman"/>
                <a:cs typeface="Times New Roman"/>
              </a:rPr>
              <a:t>به صورت توصیفی می باشد که با استفاده از ابزارهای توصیفی، خیلی خوب – خوب – قابل قبول و نیاز به تلاش دانش اموز به صورت کیفی مورد ارزیابی قرار می </a:t>
            </a:r>
            <a:r>
              <a:rPr lang="ar-SA" sz="2400" dirty="0" smtClean="0">
                <a:ea typeface="Times New Roman"/>
                <a:cs typeface="Times New Roman"/>
              </a:rPr>
              <a:t>گیرد</a:t>
            </a:r>
            <a:r>
              <a:rPr lang="en-US" sz="2400" dirty="0" smtClean="0">
                <a:ea typeface="Times New Roman"/>
                <a:cs typeface="Times New Roman"/>
              </a:rPr>
              <a:t/>
            </a:r>
            <a:br>
              <a:rPr lang="en-US" sz="2400" dirty="0" smtClean="0">
                <a:ea typeface="Times New Roman"/>
                <a:cs typeface="Times New Roman"/>
              </a:rPr>
            </a:br>
            <a:r>
              <a:rPr lang="en-US" sz="2000" dirty="0">
                <a:ea typeface="Calibri"/>
                <a:cs typeface="Arial"/>
              </a:rPr>
              <a:t/>
            </a:r>
            <a:br>
              <a:rPr lang="en-US" sz="2000" dirty="0">
                <a:ea typeface="Calibri"/>
                <a:cs typeface="Arial"/>
              </a:rPr>
            </a:br>
            <a:r>
              <a:rPr lang="en-US" sz="2400" dirty="0">
                <a:latin typeface="Times New Roman"/>
                <a:ea typeface="Times New Roman"/>
                <a:cs typeface="Arial"/>
              </a:rPr>
              <a:t> </a:t>
            </a:r>
            <a:r>
              <a:rPr lang="ar-SA" sz="2400" b="1" dirty="0">
                <a:solidFill>
                  <a:srgbClr val="0000FF"/>
                </a:solidFill>
                <a:ea typeface="Times New Roman"/>
                <a:cs typeface="Times New Roman"/>
              </a:rPr>
              <a:t>بهترین ابزار و بهترین شیوه چیست؟</a:t>
            </a:r>
            <a:r>
              <a:rPr lang="fa-IR" sz="2400" dirty="0">
                <a:ea typeface="Times New Roman"/>
                <a:cs typeface="Times New Roman"/>
              </a:rPr>
              <a:t>  </a:t>
            </a:r>
            <a:r>
              <a:rPr lang="ar-SA" sz="2400" dirty="0">
                <a:ea typeface="Times New Roman"/>
                <a:cs typeface="Times New Roman"/>
              </a:rPr>
              <a:t>بهترین ابزار گزراش دهی کارنامه توصیفی است</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0745585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183880" cy="3505200"/>
          </a:xfrm>
        </p:spPr>
        <p:txBody>
          <a:bodyPr>
            <a:noAutofit/>
          </a:bodyPr>
          <a:lstStyle/>
          <a:p>
            <a:pPr marL="0" marR="0" algn="r" rtl="1">
              <a:lnSpc>
                <a:spcPct val="115000"/>
              </a:lnSpc>
              <a:spcBef>
                <a:spcPts val="0"/>
              </a:spcBef>
              <a:spcAft>
                <a:spcPts val="1000"/>
              </a:spcAft>
            </a:pP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fa-IR" sz="2000" dirty="0" smtClean="0">
                <a:ea typeface="Calibri"/>
                <a:cs typeface="Arial"/>
              </a:rPr>
              <a:t/>
            </a:r>
            <a:br>
              <a:rPr lang="fa-IR" sz="2000" dirty="0" smtClean="0">
                <a:ea typeface="Calibri"/>
                <a:cs typeface="Arial"/>
              </a:rPr>
            </a:br>
            <a:r>
              <a:rPr lang="fa-IR" sz="2000" dirty="0">
                <a:ea typeface="Calibri"/>
                <a:cs typeface="Arial"/>
              </a:rPr>
              <a:t/>
            </a:r>
            <a:br>
              <a:rPr lang="fa-IR" sz="2000" dirty="0">
                <a:ea typeface="Calibri"/>
                <a:cs typeface="Arial"/>
              </a:rPr>
            </a:br>
            <a:r>
              <a:rPr lang="ar-SA" sz="2400" dirty="0" smtClean="0">
                <a:solidFill>
                  <a:srgbClr val="002060"/>
                </a:solidFill>
                <a:latin typeface="Arial" pitchFamily="34" charset="0"/>
                <a:ea typeface="Times New Roman"/>
                <a:cs typeface="Arial" pitchFamily="34" charset="0"/>
              </a:rPr>
              <a:t>سنجش </a:t>
            </a:r>
            <a:r>
              <a:rPr lang="ar-SA" sz="2400" dirty="0">
                <a:solidFill>
                  <a:srgbClr val="002060"/>
                </a:solidFill>
                <a:latin typeface="Arial" pitchFamily="34" charset="0"/>
                <a:ea typeface="Times New Roman"/>
                <a:cs typeface="Arial" pitchFamily="34" charset="0"/>
              </a:rPr>
              <a:t>پرونده ای (روش پورت فولیو) براساس فعالیت های کلاس یا خارج از کلاس دانش آموز صورت می گیرد. در این روش دانش آموز بریا نشان داده توانایی ها و پیشرفت کار خود مثال ها و مواردی از جریان کارهای خود را که در طول دوره ای مشخص انجام داده است با خود به کلاس می آورد و برای ارزشیابی در اختیار معلم قرار می گیرد</a:t>
            </a:r>
            <a:r>
              <a:rPr lang="en-US" sz="2400" dirty="0">
                <a:solidFill>
                  <a:srgbClr val="002060"/>
                </a:solidFill>
                <a:latin typeface="Arial" pitchFamily="34" charset="0"/>
                <a:ea typeface="Times New Roman"/>
                <a:cs typeface="Arial" pitchFamily="34" charset="0"/>
              </a:rPr>
              <a:t>.</a:t>
            </a:r>
            <a:r>
              <a:rPr lang="en-US" sz="2400" dirty="0">
                <a:solidFill>
                  <a:srgbClr val="002060"/>
                </a:solidFill>
                <a:latin typeface="Arial" pitchFamily="34" charset="0"/>
                <a:ea typeface="Calibri"/>
                <a:cs typeface="Arial" pitchFamily="34" charset="0"/>
              </a:rPr>
              <a:t/>
            </a:r>
            <a:br>
              <a:rPr lang="en-US" sz="2400" dirty="0">
                <a:solidFill>
                  <a:srgbClr val="002060"/>
                </a:solidFill>
                <a:latin typeface="Arial" pitchFamily="34" charset="0"/>
                <a:ea typeface="Calibri"/>
                <a:cs typeface="Arial" pitchFamily="34" charset="0"/>
              </a:rPr>
            </a:br>
            <a:r>
              <a:rPr lang="ar-SA" sz="2400" dirty="0">
                <a:solidFill>
                  <a:srgbClr val="002060"/>
                </a:solidFill>
                <a:latin typeface="Arial" pitchFamily="34" charset="0"/>
                <a:ea typeface="Times New Roman"/>
                <a:cs typeface="Arial" pitchFamily="34" charset="0"/>
              </a:rPr>
              <a:t>این روش شامل آرشیوی از اسناد و مدارک مربوط به رشد یادگیرنده در زمینه هایی که معرف پیشرفت واقعی او هستند</a:t>
            </a:r>
            <a:r>
              <a:rPr lang="en-US" sz="2400" dirty="0">
                <a:solidFill>
                  <a:srgbClr val="002060"/>
                </a:solidFill>
                <a:latin typeface="Arial" pitchFamily="34" charset="0"/>
                <a:ea typeface="Times New Roman"/>
                <a:cs typeface="Arial" pitchFamily="34" charset="0"/>
              </a:rPr>
              <a:t>.</a:t>
            </a:r>
            <a:r>
              <a:rPr lang="en-US" sz="2400" dirty="0">
                <a:solidFill>
                  <a:srgbClr val="002060"/>
                </a:solidFill>
                <a:latin typeface="Arial" pitchFamily="34" charset="0"/>
                <a:ea typeface="Calibri"/>
                <a:cs typeface="Arial" pitchFamily="34" charset="0"/>
              </a:rPr>
              <a:t/>
            </a:r>
            <a:br>
              <a:rPr lang="en-US" sz="2400" dirty="0">
                <a:solidFill>
                  <a:srgbClr val="002060"/>
                </a:solidFill>
                <a:latin typeface="Arial" pitchFamily="34" charset="0"/>
                <a:ea typeface="Calibri"/>
                <a:cs typeface="Arial" pitchFamily="34" charset="0"/>
              </a:rPr>
            </a:br>
            <a:r>
              <a:rPr lang="en-US" sz="2400" dirty="0">
                <a:solidFill>
                  <a:srgbClr val="002060"/>
                </a:solidFill>
                <a:latin typeface="Arial" pitchFamily="34" charset="0"/>
                <a:ea typeface="Times New Roman"/>
                <a:cs typeface="Arial" pitchFamily="34" charset="0"/>
              </a:rPr>
              <a:t> </a:t>
            </a:r>
            <a:r>
              <a:rPr lang="ar-SA" sz="2400" dirty="0">
                <a:solidFill>
                  <a:srgbClr val="002060"/>
                </a:solidFill>
                <a:latin typeface="Arial" pitchFamily="34" charset="0"/>
                <a:ea typeface="Times New Roman"/>
                <a:cs typeface="Arial" pitchFamily="34" charset="0"/>
              </a:rPr>
              <a:t>یکی از امتیازات مهم این روش که برای یادگیری و ارزشیابی مهم و مفید است این است که یادگیرندگان با اندیشیدن درباره نمونه کارهای خود ارزشیابی از خود را می آموزند و این مهارت برای پیشرفت یادگیری مهم است. این روش بر علاقه و انگیزه یادگیرنده می افزاید و به اصلاح شیوه های خود کمک می کند</a:t>
            </a:r>
            <a:r>
              <a:rPr lang="en-US" sz="2400" dirty="0">
                <a:solidFill>
                  <a:srgbClr val="002060"/>
                </a:solidFill>
                <a:latin typeface="Arial" pitchFamily="34" charset="0"/>
                <a:ea typeface="Times New Roman"/>
                <a:cs typeface="Arial" pitchFamily="34" charset="0"/>
              </a:rPr>
              <a:t>.</a:t>
            </a:r>
            <a:r>
              <a:rPr lang="en-US" sz="2400" dirty="0">
                <a:latin typeface="Arial" pitchFamily="34" charset="0"/>
                <a:ea typeface="Calibri"/>
                <a:cs typeface="Arial" pitchFamily="34" charset="0"/>
              </a:rPr>
              <a:t/>
            </a:r>
            <a:br>
              <a:rPr lang="en-US" sz="2400" dirty="0">
                <a:latin typeface="Arial" pitchFamily="34" charset="0"/>
                <a:ea typeface="Calibri"/>
                <a:cs typeface="Arial" pitchFamily="34" charset="0"/>
              </a:rPr>
            </a:br>
            <a:endParaRPr lang="en-US" sz="2400" dirty="0">
              <a:latin typeface="Arial" pitchFamily="34" charset="0"/>
              <a:cs typeface="Arial" pitchFamily="34" charset="0"/>
            </a:endParaRPr>
          </a:p>
        </p:txBody>
      </p:sp>
      <p:sp>
        <p:nvSpPr>
          <p:cNvPr id="3" name="Flowchart: Stored Data 2"/>
          <p:cNvSpPr/>
          <p:nvPr/>
        </p:nvSpPr>
        <p:spPr>
          <a:xfrm>
            <a:off x="3962402" y="857250"/>
            <a:ext cx="4724401" cy="495300"/>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0000FF"/>
                </a:solidFill>
                <a:ea typeface="Times New Roman"/>
                <a:cs typeface="Times New Roman"/>
              </a:rPr>
              <a:t>ارزشیابی پرونده ای چیست؟</a:t>
            </a:r>
            <a:endParaRPr lang="en-US" sz="2400" dirty="0"/>
          </a:p>
        </p:txBody>
      </p:sp>
    </p:spTree>
    <p:extLst>
      <p:ext uri="{BB962C8B-B14F-4D97-AF65-F5344CB8AC3E}">
        <p14:creationId xmlns:p14="http://schemas.microsoft.com/office/powerpoint/2010/main" val="68372866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81000" y="1600200"/>
          <a:ext cx="818388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183880" cy="3505200"/>
          </a:xfrm>
        </p:spPr>
        <p:txBody>
          <a:bodyPr>
            <a:noAutofit/>
          </a:bodyPr>
          <a:lstStyle/>
          <a:p>
            <a:pPr marL="0" marR="0" algn="r" rtl="1">
              <a:lnSpc>
                <a:spcPct val="115000"/>
              </a:lnSpc>
              <a:spcBef>
                <a:spcPts val="0"/>
              </a:spcBef>
              <a:spcAft>
                <a:spcPts val="1000"/>
              </a:spcAft>
            </a:pPr>
            <a:r>
              <a:rPr lang="ar-SA" sz="2400" dirty="0">
                <a:solidFill>
                  <a:srgbClr val="FF0000"/>
                </a:solidFill>
                <a:ea typeface="Calibri"/>
                <a:cs typeface="Arial"/>
              </a:rPr>
              <a:t>بخش، واحد درسی و نمادهای به کار رفته در آن ها به چه معناست و کاردکرد هر یک چیست؟</a:t>
            </a:r>
            <a:r>
              <a:rPr lang="en-US" sz="1600" dirty="0">
                <a:ea typeface="Calibri"/>
                <a:cs typeface="Arial"/>
              </a:rPr>
              <a:t/>
            </a:r>
            <a:br>
              <a:rPr lang="en-US" sz="1600" dirty="0">
                <a:ea typeface="Calibri"/>
                <a:cs typeface="Arial"/>
              </a:rPr>
            </a:br>
            <a:r>
              <a:rPr lang="en-US" sz="2400" dirty="0">
                <a:latin typeface="Arial"/>
                <a:ea typeface="Calibri"/>
                <a:cs typeface="Arial"/>
              </a:rPr>
              <a:t> </a:t>
            </a:r>
            <a:r>
              <a:rPr lang="en-US" sz="1600" dirty="0">
                <a:ea typeface="Calibri"/>
                <a:cs typeface="Arial"/>
              </a:rPr>
              <a:t/>
            </a:r>
            <a:br>
              <a:rPr lang="en-US" sz="1600" dirty="0">
                <a:ea typeface="Calibri"/>
                <a:cs typeface="Arial"/>
              </a:rPr>
            </a:br>
            <a:r>
              <a:rPr lang="ar-SA" sz="2400" dirty="0">
                <a:solidFill>
                  <a:srgbClr val="0000FF"/>
                </a:solidFill>
                <a:ea typeface="Calibri"/>
                <a:cs typeface="Arial"/>
              </a:rPr>
              <a:t>بخش</a:t>
            </a:r>
            <a:r>
              <a:rPr lang="en-US" sz="2400" dirty="0">
                <a:solidFill>
                  <a:srgbClr val="0000FF"/>
                </a:solidFill>
                <a:latin typeface="Arial"/>
                <a:ea typeface="Calibri"/>
                <a:cs typeface="Arial"/>
              </a:rPr>
              <a:t> :</a:t>
            </a:r>
            <a:r>
              <a:rPr lang="en-US" sz="2400" dirty="0">
                <a:latin typeface="Arial"/>
                <a:ea typeface="Calibri"/>
                <a:cs typeface="Arial"/>
              </a:rPr>
              <a:t> </a:t>
            </a:r>
            <a:r>
              <a:rPr lang="ar-SA" sz="2400" dirty="0">
                <a:ea typeface="Calibri"/>
                <a:cs typeface="Arial"/>
              </a:rPr>
              <a:t>وقتی تعدادی از واحدهای درسی در کنار هم، یک زنجیره مفهومی مرتبط با یکدیگر را تشکیل می دهند، یک بخش تشکیل می شود. بخش ها صرفاً به لحاظ موضوعی از یکدیگر بازشناخته می شوند</a:t>
            </a:r>
            <a:r>
              <a:rPr lang="en-US" sz="2400" dirty="0">
                <a:latin typeface="Arial"/>
                <a:ea typeface="Calibri"/>
                <a:cs typeface="Arial"/>
              </a:rPr>
              <a:t>.</a:t>
            </a:r>
            <a:r>
              <a:rPr lang="en-US" sz="1600" dirty="0">
                <a:ea typeface="Calibri"/>
                <a:cs typeface="Arial"/>
              </a:rPr>
              <a:t/>
            </a:r>
            <a:br>
              <a:rPr lang="en-US" sz="16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838200"/>
            <a:ext cx="8534400" cy="5410200"/>
          </a:xfrm>
        </p:spPr>
        <p:txBody>
          <a:bodyPr>
            <a:noAutofit/>
          </a:bodyPr>
          <a:lstStyle/>
          <a:p>
            <a:pPr algn="r" rtl="1"/>
            <a:endParaRPr lang="fa-IR" sz="2800" dirty="0">
              <a:cs typeface="B Nazanin" panose="00000400000000000000" pitchFamily="2" charset="-78"/>
            </a:endParaRPr>
          </a:p>
          <a:p>
            <a:pPr algn="r" rtl="1"/>
            <a:r>
              <a:rPr lang="fa-IR" sz="2800" b="1" dirty="0" smtClean="0">
                <a:cs typeface="B Nazanin" panose="00000400000000000000" pitchFamily="2" charset="-78"/>
              </a:rPr>
              <a:t>5- </a:t>
            </a:r>
            <a:r>
              <a:rPr lang="fa-IR" sz="2800" b="1" dirty="0">
                <a:cs typeface="B Nazanin" panose="00000400000000000000" pitchFamily="2" charset="-78"/>
              </a:rPr>
              <a:t>ایجاد رابطه بین خانه و مدرسه:</a:t>
            </a:r>
          </a:p>
          <a:p>
            <a:pPr algn="r" rtl="1"/>
            <a:r>
              <a:rPr lang="fa-IR" sz="2800" b="1" dirty="0">
                <a:cs typeface="B Nazanin" panose="00000400000000000000" pitchFamily="2" charset="-78"/>
              </a:rPr>
              <a:t>مدرسه کجاست؟ </a:t>
            </a:r>
            <a:r>
              <a:rPr lang="fa-IR" sz="2800" dirty="0">
                <a:cs typeface="B Nazanin" panose="00000400000000000000" pitchFamily="2" charset="-78"/>
              </a:rPr>
              <a:t>مدرسه مجموعه ای است علمی،فرهنگی،آموزشی که برطرف کننده ی نیازهای جامعه در تمام مواقع باشد، بنابراین معلم باید به عنوان مدیر فرآیند یادگیری برای موفقیت بیشتر در امر یاددهی دانش آموزان بین خانه و مدرسه به گونه ای ارتباط برقرار کند که با استفاده از توانایی های اولیای دانش آموزان محتوای آموزشی را غنا بخشد هم چنین می توان با ارتباط صحیح با اولیا طریقه ی بهتر زندگی کردن را به دانش آموز آموخت. </a:t>
            </a:r>
            <a:endParaRPr lang="fa-IR" sz="2800" b="1" dirty="0">
              <a:cs typeface="B Nazanin" panose="00000400000000000000" pitchFamily="2" charset="-78"/>
            </a:endParaRPr>
          </a:p>
          <a:p>
            <a:pPr algn="r" rtl="1"/>
            <a:endParaRPr lang="fa-IR" sz="2800" dirty="0">
              <a:cs typeface="B Nazanin" panose="00000400000000000000" pitchFamily="2" charset="-78"/>
            </a:endParaRPr>
          </a:p>
        </p:txBody>
      </p:sp>
    </p:spTree>
    <p:extLst>
      <p:ext uri="{BB962C8B-B14F-4D97-AF65-F5344CB8AC3E}">
        <p14:creationId xmlns:p14="http://schemas.microsoft.com/office/powerpoint/2010/main" val="10236113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183880" cy="3505200"/>
          </a:xfrm>
        </p:spPr>
        <p:txBody>
          <a:bodyPr>
            <a:noAutofit/>
          </a:bodyPr>
          <a:lstStyle/>
          <a:p>
            <a:pPr marL="0" marR="0" algn="r" rtl="1">
              <a:lnSpc>
                <a:spcPct val="115000"/>
              </a:lnSpc>
              <a:spcBef>
                <a:spcPts val="0"/>
              </a:spcBef>
              <a:spcAft>
                <a:spcPts val="1000"/>
              </a:spcAft>
            </a:pPr>
            <a:r>
              <a:rPr lang="ar-SA" sz="2400" dirty="0">
                <a:ea typeface="Calibri"/>
                <a:cs typeface="Arial"/>
              </a:rPr>
              <a:t>در هدیه های آسمان هشت بخش موضوعی وجود دارد</a:t>
            </a:r>
            <a:r>
              <a:rPr lang="en-US" sz="2400" dirty="0">
                <a:latin typeface="Arial"/>
                <a:ea typeface="Calibri"/>
                <a:cs typeface="Arial"/>
              </a:rPr>
              <a:t> :</a:t>
            </a:r>
            <a:r>
              <a:rPr lang="en-US" sz="1600" dirty="0">
                <a:ea typeface="Calibri"/>
                <a:cs typeface="Arial"/>
              </a:rPr>
              <a:t/>
            </a:r>
            <a:br>
              <a:rPr lang="en-US" sz="1600" dirty="0">
                <a:ea typeface="Calibri"/>
                <a:cs typeface="Arial"/>
              </a:rPr>
            </a:br>
            <a:r>
              <a:rPr lang="en-US" sz="2400" dirty="0">
                <a:latin typeface="Arial"/>
                <a:ea typeface="Calibri"/>
                <a:cs typeface="Arial"/>
              </a:rPr>
              <a:t> </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۱</a:t>
            </a:r>
            <a:r>
              <a:rPr lang="en-US" sz="2400" dirty="0">
                <a:solidFill>
                  <a:srgbClr val="CC0000"/>
                </a:solidFill>
                <a:latin typeface="Arial"/>
                <a:ea typeface="Calibri"/>
                <a:cs typeface="Arial"/>
              </a:rPr>
              <a:t>-      </a:t>
            </a:r>
            <a:r>
              <a:rPr lang="ar-SA" sz="2400" dirty="0">
                <a:solidFill>
                  <a:srgbClr val="CC0000"/>
                </a:solidFill>
                <a:ea typeface="Calibri"/>
                <a:cs typeface="Arial"/>
              </a:rPr>
              <a:t>خداشناسی</a:t>
            </a:r>
            <a:r>
              <a:rPr lang="en-US" sz="2400" dirty="0">
                <a:latin typeface="Arial"/>
                <a:ea typeface="Calibri"/>
                <a:cs typeface="Arial"/>
              </a:rPr>
              <a:t> (</a:t>
            </a:r>
            <a:r>
              <a:rPr lang="ar-SA" sz="2400" dirty="0">
                <a:ea typeface="Calibri"/>
                <a:cs typeface="Arial"/>
              </a:rPr>
              <a:t>با هدف کلی آشنایی با صفات خداوند</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۲</a:t>
            </a:r>
            <a:r>
              <a:rPr lang="en-US" sz="2400" dirty="0">
                <a:solidFill>
                  <a:srgbClr val="CC0000"/>
                </a:solidFill>
                <a:latin typeface="Arial"/>
                <a:ea typeface="Calibri"/>
                <a:cs typeface="Arial"/>
              </a:rPr>
              <a:t>-      </a:t>
            </a:r>
            <a:r>
              <a:rPr lang="ar-SA" sz="2400" dirty="0">
                <a:solidFill>
                  <a:srgbClr val="CC0000"/>
                </a:solidFill>
                <a:ea typeface="Calibri"/>
                <a:cs typeface="Arial"/>
              </a:rPr>
              <a:t>پیامبری</a:t>
            </a:r>
            <a:r>
              <a:rPr lang="en-US" sz="2400" dirty="0">
                <a:latin typeface="Arial"/>
                <a:ea typeface="Calibri"/>
                <a:cs typeface="Arial"/>
              </a:rPr>
              <a:t> (</a:t>
            </a:r>
            <a:r>
              <a:rPr lang="ar-SA" sz="2400" dirty="0">
                <a:ea typeface="Calibri"/>
                <a:cs typeface="Arial"/>
              </a:rPr>
              <a:t>آشنایی با پیامبران بزرگ خدا به ویژه پیامبر اکرم (ص</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۳</a:t>
            </a:r>
            <a:r>
              <a:rPr lang="en-US" sz="2400" dirty="0">
                <a:solidFill>
                  <a:srgbClr val="CC0000"/>
                </a:solidFill>
                <a:latin typeface="Arial"/>
                <a:ea typeface="Calibri"/>
                <a:cs typeface="Arial"/>
              </a:rPr>
              <a:t>-      </a:t>
            </a:r>
            <a:r>
              <a:rPr lang="ar-SA" sz="2400" dirty="0">
                <a:solidFill>
                  <a:srgbClr val="CC0000"/>
                </a:solidFill>
                <a:ea typeface="Calibri"/>
                <a:cs typeface="Arial"/>
              </a:rPr>
              <a:t>امامت</a:t>
            </a:r>
            <a:r>
              <a:rPr lang="en-US" sz="2400" dirty="0">
                <a:latin typeface="Arial"/>
                <a:ea typeface="Calibri"/>
                <a:cs typeface="Arial"/>
              </a:rPr>
              <a:t> (</a:t>
            </a:r>
            <a:r>
              <a:rPr lang="ar-SA" sz="2400" dirty="0">
                <a:ea typeface="Calibri"/>
                <a:cs typeface="Arial"/>
              </a:rPr>
              <a:t>آشنایی با امامان و پیشوایان و راهنمایی بزرگ</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۴</a:t>
            </a:r>
            <a:r>
              <a:rPr lang="en-US" sz="2400" dirty="0">
                <a:solidFill>
                  <a:srgbClr val="CC0000"/>
                </a:solidFill>
                <a:latin typeface="Arial"/>
                <a:ea typeface="Calibri"/>
                <a:cs typeface="Arial"/>
              </a:rPr>
              <a:t>-      </a:t>
            </a:r>
            <a:r>
              <a:rPr lang="ar-SA" sz="2400" dirty="0">
                <a:solidFill>
                  <a:srgbClr val="CC0000"/>
                </a:solidFill>
                <a:ea typeface="Calibri"/>
                <a:cs typeface="Arial"/>
              </a:rPr>
              <a:t>معاد</a:t>
            </a:r>
            <a:r>
              <a:rPr lang="en-US" sz="2400" dirty="0">
                <a:latin typeface="Arial"/>
                <a:ea typeface="Calibri"/>
                <a:cs typeface="Arial"/>
              </a:rPr>
              <a:t> (</a:t>
            </a:r>
            <a:r>
              <a:rPr lang="ar-SA" sz="2400" dirty="0">
                <a:ea typeface="Calibri"/>
                <a:cs typeface="Arial"/>
              </a:rPr>
              <a:t>آشنایی با تأثیر گفتار و رفتار ما در زندگی دنیا و آخرت</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۵</a:t>
            </a:r>
            <a:r>
              <a:rPr lang="en-US" sz="2400" dirty="0">
                <a:solidFill>
                  <a:srgbClr val="CC0000"/>
                </a:solidFill>
                <a:latin typeface="Arial"/>
                <a:ea typeface="Calibri"/>
                <a:cs typeface="Arial"/>
              </a:rPr>
              <a:t>-      </a:t>
            </a:r>
            <a:r>
              <a:rPr lang="ar-SA" sz="2400" dirty="0">
                <a:solidFill>
                  <a:srgbClr val="CC0000"/>
                </a:solidFill>
                <a:ea typeface="Calibri"/>
                <a:cs typeface="Arial"/>
              </a:rPr>
              <a:t>قرآن</a:t>
            </a:r>
            <a:r>
              <a:rPr lang="en-US" sz="2400" dirty="0">
                <a:latin typeface="Arial"/>
                <a:ea typeface="Calibri"/>
                <a:cs typeface="Arial"/>
              </a:rPr>
              <a:t> (</a:t>
            </a:r>
            <a:r>
              <a:rPr lang="ar-SA" sz="2400" dirty="0">
                <a:ea typeface="Calibri"/>
                <a:cs typeface="Arial"/>
              </a:rPr>
              <a:t>آشنایی با برخی از معانی قرآنی</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۶</a:t>
            </a:r>
            <a:r>
              <a:rPr lang="en-US" sz="2400" dirty="0">
                <a:solidFill>
                  <a:srgbClr val="CC0000"/>
                </a:solidFill>
                <a:latin typeface="Arial"/>
                <a:ea typeface="Calibri"/>
                <a:cs typeface="Arial"/>
              </a:rPr>
              <a:t>-      </a:t>
            </a:r>
            <a:r>
              <a:rPr lang="ar-SA" sz="2400" dirty="0">
                <a:solidFill>
                  <a:srgbClr val="CC0000"/>
                </a:solidFill>
                <a:ea typeface="Calibri"/>
                <a:cs typeface="Arial"/>
              </a:rPr>
              <a:t>آداب و اخلاق</a:t>
            </a:r>
            <a:r>
              <a:rPr lang="en-US" sz="2400" dirty="0">
                <a:latin typeface="Arial"/>
                <a:ea typeface="Calibri"/>
                <a:cs typeface="Arial"/>
              </a:rPr>
              <a:t> (</a:t>
            </a:r>
            <a:r>
              <a:rPr lang="ar-SA" sz="2400" dirty="0">
                <a:ea typeface="Calibri"/>
                <a:cs typeface="Arial"/>
              </a:rPr>
              <a:t>آشنایی با برخی از خلقیّات نیک و آداب اسلامی رفتار با دیگران</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۷</a:t>
            </a:r>
            <a:r>
              <a:rPr lang="en-US" sz="2400" dirty="0">
                <a:solidFill>
                  <a:srgbClr val="CC0000"/>
                </a:solidFill>
                <a:latin typeface="Arial"/>
                <a:ea typeface="Calibri"/>
                <a:cs typeface="Arial"/>
              </a:rPr>
              <a:t>-      </a:t>
            </a:r>
            <a:r>
              <a:rPr lang="ar-SA" sz="2400" dirty="0">
                <a:solidFill>
                  <a:srgbClr val="CC0000"/>
                </a:solidFill>
                <a:ea typeface="Calibri"/>
                <a:cs typeface="Arial"/>
              </a:rPr>
              <a:t>احکام</a:t>
            </a:r>
            <a:r>
              <a:rPr lang="en-US" sz="2400" dirty="0">
                <a:latin typeface="Arial"/>
                <a:ea typeface="Calibri"/>
                <a:cs typeface="Arial"/>
              </a:rPr>
              <a:t> (</a:t>
            </a:r>
            <a:r>
              <a:rPr lang="ar-SA" sz="2400" dirty="0">
                <a:ea typeface="Calibri"/>
                <a:cs typeface="Arial"/>
              </a:rPr>
              <a:t>آشنایی با برخی از احکام ضروری دین</a:t>
            </a:r>
            <a:r>
              <a:rPr lang="en-US" sz="2400" dirty="0">
                <a:latin typeface="Arial"/>
                <a:ea typeface="Calibri"/>
                <a:cs typeface="Arial"/>
              </a:rPr>
              <a:t>)</a:t>
            </a:r>
            <a:r>
              <a:rPr lang="en-US" sz="1600" dirty="0">
                <a:ea typeface="Calibri"/>
                <a:cs typeface="Arial"/>
              </a:rPr>
              <a:t/>
            </a:r>
            <a:br>
              <a:rPr lang="en-US" sz="1600" dirty="0">
                <a:ea typeface="Calibri"/>
                <a:cs typeface="Arial"/>
              </a:rPr>
            </a:br>
            <a:r>
              <a:rPr lang="fa-IR" sz="2400" dirty="0">
                <a:solidFill>
                  <a:srgbClr val="CC0000"/>
                </a:solidFill>
                <a:ea typeface="Calibri"/>
                <a:cs typeface="Arial"/>
              </a:rPr>
              <a:t>۸</a:t>
            </a:r>
            <a:r>
              <a:rPr lang="en-US" sz="2400" dirty="0">
                <a:solidFill>
                  <a:srgbClr val="CC0000"/>
                </a:solidFill>
                <a:latin typeface="Arial"/>
                <a:ea typeface="Calibri"/>
                <a:cs typeface="Arial"/>
              </a:rPr>
              <a:t>-      </a:t>
            </a:r>
            <a:r>
              <a:rPr lang="ar-SA" sz="2400" dirty="0">
                <a:solidFill>
                  <a:srgbClr val="CC0000"/>
                </a:solidFill>
                <a:ea typeface="Calibri"/>
                <a:cs typeface="Arial"/>
              </a:rPr>
              <a:t>مراسم</a:t>
            </a:r>
            <a:r>
              <a:rPr lang="en-US" sz="2400" dirty="0">
                <a:latin typeface="Arial"/>
                <a:ea typeface="Calibri"/>
                <a:cs typeface="Arial"/>
              </a:rPr>
              <a:t> (</a:t>
            </a:r>
            <a:r>
              <a:rPr lang="ar-SA" sz="2400" dirty="0">
                <a:ea typeface="Calibri"/>
                <a:cs typeface="Arial"/>
              </a:rPr>
              <a:t>آشنایی با آداب و شعائر اسلامی به ویژه اعیاد اسلامی</a:t>
            </a:r>
            <a:r>
              <a:rPr lang="en-US" sz="2400" dirty="0">
                <a:latin typeface="Arial"/>
                <a:ea typeface="Calibri"/>
                <a:cs typeface="Arial"/>
              </a:rPr>
              <a:t>)</a:t>
            </a:r>
            <a:endParaRPr lang="en-US" sz="1600" dirty="0">
              <a:ea typeface="Calibri"/>
              <a:cs typeface="Arial"/>
            </a:endParaRPr>
          </a:p>
        </p:txBody>
      </p:sp>
    </p:spTree>
    <p:extLst>
      <p:ext uri="{BB962C8B-B14F-4D97-AF65-F5344CB8AC3E}">
        <p14:creationId xmlns:p14="http://schemas.microsoft.com/office/powerpoint/2010/main" val="20745585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143000"/>
            <a:ext cx="5486400" cy="704088"/>
          </a:xfrm>
        </p:spPr>
        <p:txBody>
          <a:bodyPr>
            <a:normAutofit/>
          </a:bodyPr>
          <a:lstStyle/>
          <a:p>
            <a:pPr algn="r"/>
            <a:r>
              <a:rPr lang="fa-IR" sz="3200" b="1" dirty="0"/>
              <a:t> </a:t>
            </a:r>
            <a:r>
              <a:rPr lang="fa-IR" sz="3200" b="1" dirty="0" smtClean="0">
                <a:solidFill>
                  <a:srgbClr val="FF0000"/>
                </a:solidFill>
              </a:rPr>
              <a:t>روش شروع تدریس </a:t>
            </a:r>
            <a:r>
              <a:rPr lang="fa-IR" sz="3200" b="1" dirty="0" smtClean="0"/>
              <a:t>: </a:t>
            </a:r>
            <a:endParaRPr lang="fa-IR" sz="3200" b="1" dirty="0"/>
          </a:p>
        </p:txBody>
      </p:sp>
      <p:sp>
        <p:nvSpPr>
          <p:cNvPr id="3" name="Content Placeholder 2"/>
          <p:cNvSpPr>
            <a:spLocks noGrp="1"/>
          </p:cNvSpPr>
          <p:nvPr>
            <p:ph idx="1"/>
          </p:nvPr>
        </p:nvSpPr>
        <p:spPr>
          <a:xfrm>
            <a:off x="457200" y="2514600"/>
            <a:ext cx="8229600" cy="2712720"/>
          </a:xfrm>
        </p:spPr>
        <p:txBody>
          <a:bodyPr>
            <a:normAutofit fontScale="92500"/>
          </a:bodyPr>
          <a:lstStyle/>
          <a:p>
            <a:pPr marL="393192" lvl="1" indent="0" algn="r" rtl="1">
              <a:buNone/>
            </a:pPr>
            <a:r>
              <a:rPr lang="fa-IR" dirty="0" smtClean="0">
                <a:latin typeface="Arial" panose="020B0604020202020204" pitchFamily="34" charset="0"/>
                <a:cs typeface="Arial" panose="020B0604020202020204" pitchFamily="34" charset="0"/>
              </a:rPr>
              <a:t>استفاده از تصاویر درس </a:t>
            </a:r>
          </a:p>
          <a:p>
            <a:pPr lvl="1" algn="r" rtl="1"/>
            <a:r>
              <a:rPr lang="fa-IR" dirty="0" smtClean="0">
                <a:latin typeface="Arial" panose="020B0604020202020204" pitchFamily="34" charset="0"/>
                <a:cs typeface="Arial" panose="020B0604020202020204" pitchFamily="34" charset="0"/>
              </a:rPr>
              <a:t>استفاده از عنوان درس </a:t>
            </a:r>
          </a:p>
          <a:p>
            <a:pPr lvl="1" algn="r" rtl="1"/>
            <a:r>
              <a:rPr lang="fa-IR" dirty="0" smtClean="0">
                <a:latin typeface="Arial" panose="020B0604020202020204" pitchFamily="34" charset="0"/>
                <a:cs typeface="Arial" panose="020B0604020202020204" pitchFamily="34" charset="0"/>
              </a:rPr>
              <a:t>شروع درس با یک سوال  :</a:t>
            </a:r>
          </a:p>
          <a:p>
            <a:pPr marL="393192" lvl="1" indent="0" algn="r" rtl="1">
              <a:buNone/>
            </a:pPr>
            <a:r>
              <a:rPr lang="fa-IR" dirty="0" smtClean="0">
                <a:latin typeface="Arial" panose="020B0604020202020204" pitchFamily="34" charset="0"/>
                <a:cs typeface="Arial" panose="020B0604020202020204" pitchFamily="34" charset="0"/>
              </a:rPr>
              <a:t>(  درس 2 ) نظم و هماهنگی که در جهان اطراف ما وجود دارد ، نشانه ی چیست ؟ </a:t>
            </a:r>
          </a:p>
          <a:p>
            <a:pPr lvl="1" algn="r" rtl="1"/>
            <a:r>
              <a:rPr lang="fa-IR" dirty="0" smtClean="0">
                <a:latin typeface="Arial" panose="020B0604020202020204" pitchFamily="34" charset="0"/>
                <a:cs typeface="Arial" panose="020B0604020202020204" pitchFamily="34" charset="0"/>
              </a:rPr>
              <a:t>شروع درس با استفاده از فعالیت های دیگر</a:t>
            </a:r>
          </a:p>
          <a:p>
            <a:pPr lvl="1" algn="r" rtl="1"/>
            <a:r>
              <a:rPr lang="fa-IR" dirty="0" smtClean="0">
                <a:latin typeface="Arial" panose="020B0604020202020204" pitchFamily="34" charset="0"/>
                <a:cs typeface="Arial" panose="020B0604020202020204" pitchFamily="34" charset="0"/>
              </a:rPr>
              <a:t> ( درس دوم : تدبر کنیم ) ( درس  پنحم:  آیه ی ذکر صلوات ) </a:t>
            </a:r>
            <a:endParaRPr lang="fa-I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33071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2600"/>
            <a:ext cx="7620000" cy="3505200"/>
          </a:xfrm>
        </p:spPr>
        <p:txBody>
          <a:bodyPr>
            <a:noAutofit/>
          </a:bodyPr>
          <a:lstStyle/>
          <a:p>
            <a:pPr algn="r"/>
            <a:r>
              <a:rPr lang="fa-IR" sz="2400" dirty="0" smtClean="0">
                <a:latin typeface="Arial" pitchFamily="34" charset="0"/>
                <a:cs typeface="Arial" pitchFamily="34" charset="0"/>
              </a:rPr>
              <a:t>.</a:t>
            </a:r>
            <a:r>
              <a:rPr lang="fa-IR" sz="2400" dirty="0">
                <a:latin typeface="Arial" pitchFamily="34" charset="0"/>
                <a:cs typeface="Arial" pitchFamily="34" charset="0"/>
              </a:rPr>
              <a:t/>
            </a:r>
            <a:br>
              <a:rPr lang="fa-IR" sz="2400" dirty="0">
                <a:latin typeface="Arial" pitchFamily="34" charset="0"/>
                <a:cs typeface="Arial" pitchFamily="34" charset="0"/>
              </a:rPr>
            </a:br>
            <a:endParaRPr lang="en-US" sz="2400" dirty="0">
              <a:latin typeface="Arial" pitchFamily="34" charset="0"/>
              <a:cs typeface="Arial" pitchFamily="34" charset="0"/>
            </a:endParaRPr>
          </a:p>
        </p:txBody>
      </p:sp>
      <p:sp>
        <p:nvSpPr>
          <p:cNvPr id="3" name="Equal 2"/>
          <p:cNvSpPr/>
          <p:nvPr/>
        </p:nvSpPr>
        <p:spPr>
          <a:xfrm>
            <a:off x="381000" y="762000"/>
            <a:ext cx="8153400" cy="5715000"/>
          </a:xfrm>
          <a:prstGeom prst="mathEqual">
            <a:avLst/>
          </a:prstGeom>
          <a:solidFill>
            <a:srgbClr val="92D050"/>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rtl="1">
              <a:lnSpc>
                <a:spcPts val="2300"/>
              </a:lnSpc>
              <a:spcAft>
                <a:spcPts val="1000"/>
              </a:spcAft>
            </a:pPr>
            <a:endParaRPr lang="fa-IR" sz="2800" dirty="0" smtClean="0">
              <a:solidFill>
                <a:srgbClr val="336699"/>
              </a:solidFill>
              <a:latin typeface="Calibri"/>
              <a:ea typeface="Times New Roman"/>
              <a:cs typeface="B Koodak" panose="00000700000000000000" pitchFamily="2" charset="-78"/>
            </a:endParaRPr>
          </a:p>
          <a:p>
            <a:pPr algn="ctr" rtl="1">
              <a:lnSpc>
                <a:spcPts val="2300"/>
              </a:lnSpc>
              <a:spcAft>
                <a:spcPts val="1000"/>
              </a:spcAft>
            </a:pPr>
            <a:r>
              <a:rPr lang="ar-SA" sz="2800" dirty="0" smtClean="0">
                <a:solidFill>
                  <a:srgbClr val="336699"/>
                </a:solidFill>
                <a:latin typeface="Calibri"/>
                <a:ea typeface="Times New Roman"/>
                <a:cs typeface="B Koodak" panose="00000700000000000000" pitchFamily="2" charset="-78"/>
              </a:rPr>
              <a:t>وَ </a:t>
            </a:r>
            <a:r>
              <a:rPr lang="ar-SA" sz="2800" dirty="0">
                <a:solidFill>
                  <a:srgbClr val="336699"/>
                </a:solidFill>
                <a:latin typeface="Calibri"/>
                <a:ea typeface="Times New Roman"/>
                <a:cs typeface="B Koodak" panose="00000700000000000000" pitchFamily="2" charset="-78"/>
              </a:rPr>
              <a:t>قَالَ [عليه السلام] أَعْجَزُ النَّاسِ مَنْ عَجَزَ عَنِ اكْتِسَابِ الْإِخْوَانِ وَ أَعْجَزُ مِنْهُ مَنْ ضَيَّعَ مَنْ ظَفِرَ بِهِ مِنْهُمْ </a:t>
            </a:r>
            <a:r>
              <a:rPr lang="ar-SA" sz="2800" dirty="0">
                <a:solidFill>
                  <a:srgbClr val="336699"/>
                </a:solidFill>
                <a:latin typeface="Calibri"/>
                <a:ea typeface="Times New Roman"/>
                <a:cs typeface="2  Shiraz" panose="00000400000000000000" pitchFamily="2" charset="-78"/>
              </a:rPr>
              <a:t>.</a:t>
            </a:r>
            <a:endParaRPr lang="en-US" sz="2800" dirty="0">
              <a:latin typeface="Calibri"/>
              <a:ea typeface="Calibri"/>
              <a:cs typeface="2  Shiraz" panose="00000400000000000000" pitchFamily="2" charset="-78"/>
            </a:endParaRPr>
          </a:p>
          <a:p>
            <a:r>
              <a:rPr lang="ar-SA" sz="2400" dirty="0">
                <a:solidFill>
                  <a:srgbClr val="0000FF"/>
                </a:solidFill>
                <a:ea typeface="Times New Roman"/>
                <a:cs typeface="Arial"/>
              </a:rPr>
              <a:t> </a:t>
            </a:r>
            <a:endParaRPr lang="fa-IR" sz="2400" dirty="0" smtClean="0">
              <a:solidFill>
                <a:srgbClr val="0000FF"/>
              </a:solidFill>
              <a:ea typeface="Times New Roman"/>
              <a:cs typeface="Arial"/>
            </a:endParaRPr>
          </a:p>
          <a:p>
            <a:endParaRPr lang="fa-IR" sz="2400" dirty="0" smtClean="0">
              <a:solidFill>
                <a:srgbClr val="0000FF"/>
              </a:solidFill>
              <a:ea typeface="Times New Roman"/>
              <a:cs typeface="Arial"/>
            </a:endParaRPr>
          </a:p>
          <a:p>
            <a:pPr algn="ctr"/>
            <a:r>
              <a:rPr lang="ar-SA" sz="2800" b="1" dirty="0" smtClean="0">
                <a:solidFill>
                  <a:srgbClr val="0000FF"/>
                </a:solidFill>
                <a:ea typeface="Times New Roman"/>
                <a:cs typeface="Arial"/>
              </a:rPr>
              <a:t>ناتوان </a:t>
            </a:r>
            <a:r>
              <a:rPr lang="ar-SA" sz="2800" b="1" dirty="0">
                <a:solidFill>
                  <a:srgbClr val="0000FF"/>
                </a:solidFill>
                <a:ea typeface="Times New Roman"/>
                <a:cs typeface="Arial"/>
              </a:rPr>
              <a:t>ترين مردم كسى است كه در دوست يابى ناتوان است ، و از او ناتوان تر آن كه دوستان خود را از دست بدهد</a:t>
            </a:r>
            <a:endParaRPr lang="fa-IR" sz="2800" b="1" dirty="0" smtClean="0">
              <a:solidFill>
                <a:srgbClr val="04617B"/>
              </a:solidFill>
              <a:latin typeface="Arial" pitchFamily="34" charset="0"/>
              <a:cs typeface="Arial" pitchFamily="34" charset="0"/>
            </a:endParaRPr>
          </a:p>
        </p:txBody>
      </p:sp>
      <p:sp>
        <p:nvSpPr>
          <p:cNvPr id="5" name="Down Arrow Callout 4"/>
          <p:cNvSpPr/>
          <p:nvPr/>
        </p:nvSpPr>
        <p:spPr>
          <a:xfrm>
            <a:off x="3619500" y="907370"/>
            <a:ext cx="1676400" cy="914400"/>
          </a:xfrm>
          <a:prstGeom prst="downArrowCallout">
            <a:avLst/>
          </a:prstGeom>
          <a:solidFill>
            <a:srgbClr val="0070C0"/>
          </a:solidFill>
          <a:ln>
            <a:solidFill>
              <a:srgbClr val="FFC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2800" b="1" dirty="0">
                <a:solidFill>
                  <a:srgbClr val="FF0000"/>
                </a:solidFill>
                <a:cs typeface="2  Titr" panose="00000700000000000000" pitchFamily="2" charset="-78"/>
              </a:rPr>
              <a:t>حكمت </a:t>
            </a:r>
            <a:r>
              <a:rPr lang="fa-IR" sz="2800" b="1" dirty="0" smtClean="0">
                <a:solidFill>
                  <a:srgbClr val="FF0000"/>
                </a:solidFill>
                <a:cs typeface="2  Titr" panose="00000700000000000000" pitchFamily="2" charset="-78"/>
              </a:rPr>
              <a:t>12</a:t>
            </a:r>
            <a:endParaRPr lang="fa-IR" sz="2800" b="1" dirty="0">
              <a:solidFill>
                <a:srgbClr val="FF0000"/>
              </a:solidFill>
              <a:cs typeface="2  Titr" panose="00000700000000000000" pitchFamily="2" charset="-78"/>
            </a:endParaRPr>
          </a:p>
        </p:txBody>
      </p:sp>
    </p:spTree>
    <p:extLst>
      <p:ext uri="{BB962C8B-B14F-4D97-AF65-F5344CB8AC3E}">
        <p14:creationId xmlns:p14="http://schemas.microsoft.com/office/powerpoint/2010/main" val="32732398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15403155"/>
              </p:ext>
            </p:extLst>
          </p:nvPr>
        </p:nvGraphicFramePr>
        <p:xfrm>
          <a:off x="304800" y="1295400"/>
          <a:ext cx="8382000" cy="4063474"/>
        </p:xfrm>
        <a:graphic>
          <a:graphicData uri="http://schemas.openxmlformats.org/drawingml/2006/table">
            <a:tbl>
              <a:tblPr rtl="1" firstRow="1" firstCol="1" bandRow="1">
                <a:tableStyleId>{5C22544A-7EE6-4342-B048-85BDC9FD1C3A}</a:tableStyleId>
              </a:tblPr>
              <a:tblGrid>
                <a:gridCol w="1305738"/>
                <a:gridCol w="7076262"/>
              </a:tblGrid>
              <a:tr h="2407394">
                <a:tc>
                  <a:txBody>
                    <a:bodyPr/>
                    <a:lstStyle/>
                    <a:p>
                      <a:pPr marL="0" marR="0" algn="r" rtl="1">
                        <a:lnSpc>
                          <a:spcPct val="115000"/>
                        </a:lnSpc>
                        <a:spcBef>
                          <a:spcPts val="0"/>
                        </a:spcBef>
                        <a:spcAft>
                          <a:spcPts val="1000"/>
                        </a:spcAft>
                      </a:pPr>
                      <a:r>
                        <a:rPr lang="ar-SA" sz="2000" dirty="0">
                          <a:effectLst/>
                        </a:rPr>
                        <a:t> </a:t>
                      </a:r>
                      <a:endParaRPr lang="en-US" sz="2000" dirty="0">
                        <a:effectLst/>
                      </a:endParaRPr>
                    </a:p>
                    <a:p>
                      <a:pPr marL="0" marR="0" algn="r" rtl="1">
                        <a:lnSpc>
                          <a:spcPct val="115000"/>
                        </a:lnSpc>
                        <a:spcBef>
                          <a:spcPts val="0"/>
                        </a:spcBef>
                        <a:spcAft>
                          <a:spcPts val="1000"/>
                        </a:spcAft>
                      </a:pPr>
                      <a:r>
                        <a:rPr lang="fa-IR" sz="2000" dirty="0" smtClean="0">
                          <a:effectLst/>
                        </a:rPr>
                        <a:t>      </a:t>
                      </a:r>
                      <a:r>
                        <a:rPr lang="ar-SA" sz="2000" dirty="0" smtClean="0">
                          <a:effectLst/>
                        </a:rPr>
                        <a:t>مشخّصات </a:t>
                      </a:r>
                      <a:endParaRPr lang="en-US" sz="2000" dirty="0">
                        <a:effectLst/>
                      </a:endParaRPr>
                    </a:p>
                    <a:p>
                      <a:pPr marL="0" marR="0" algn="r" rtl="1">
                        <a:lnSpc>
                          <a:spcPct val="115000"/>
                        </a:lnSpc>
                        <a:spcBef>
                          <a:spcPts val="0"/>
                        </a:spcBef>
                        <a:spcAft>
                          <a:spcPts val="1000"/>
                        </a:spcAft>
                      </a:pPr>
                      <a:r>
                        <a:rPr lang="fa-IR" sz="2000" dirty="0" smtClean="0">
                          <a:effectLst/>
                        </a:rPr>
                        <a:t>      </a:t>
                      </a:r>
                      <a:r>
                        <a:rPr lang="ar-SA" sz="2000" dirty="0" smtClean="0">
                          <a:effectLst/>
                        </a:rPr>
                        <a:t>کلّی </a:t>
                      </a:r>
                      <a:endParaRPr lang="en-US" sz="2000" dirty="0">
                        <a:effectLst/>
                        <a:latin typeface="Calibri"/>
                        <a:ea typeface="Calibri"/>
                        <a:cs typeface="Arial"/>
                      </a:endParaRPr>
                    </a:p>
                  </a:txBody>
                  <a:tcPr marL="0" marR="0" marT="0" marB="0">
                    <a:solidFill>
                      <a:srgbClr val="92D050"/>
                    </a:solidFill>
                  </a:tcPr>
                </a:tc>
                <a:tc>
                  <a:txBody>
                    <a:bodyPr/>
                    <a:lstStyle/>
                    <a:p>
                      <a:pPr marL="0" marR="0" algn="r" rtl="1">
                        <a:lnSpc>
                          <a:spcPct val="115000"/>
                        </a:lnSpc>
                        <a:spcBef>
                          <a:spcPts val="0"/>
                        </a:spcBef>
                        <a:spcAft>
                          <a:spcPts val="1000"/>
                        </a:spcAft>
                      </a:pPr>
                      <a:r>
                        <a:rPr lang="ar-SA" sz="2000" dirty="0">
                          <a:effectLst/>
                        </a:rPr>
                        <a:t> </a:t>
                      </a:r>
                      <a:endParaRPr lang="en-US" sz="2000" dirty="0">
                        <a:effectLst/>
                      </a:endParaRPr>
                    </a:p>
                    <a:p>
                      <a:pPr marL="0" marR="0" algn="r" rtl="1">
                        <a:lnSpc>
                          <a:spcPct val="115000"/>
                        </a:lnSpc>
                        <a:spcBef>
                          <a:spcPts val="0"/>
                        </a:spcBef>
                        <a:spcAft>
                          <a:spcPts val="1000"/>
                        </a:spcAft>
                      </a:pPr>
                      <a:r>
                        <a:rPr lang="ar-SA" sz="2000" dirty="0">
                          <a:effectLst/>
                        </a:rPr>
                        <a:t>نام درس : کودک شجاع *  شماره ی درس : 13 شماره ی صفحه : 47  و 46</a:t>
                      </a:r>
                      <a:endParaRPr lang="en-US" sz="2000" dirty="0">
                        <a:effectLst/>
                      </a:endParaRPr>
                    </a:p>
                    <a:p>
                      <a:pPr marL="0" marR="0" algn="r" rtl="1">
                        <a:lnSpc>
                          <a:spcPct val="115000"/>
                        </a:lnSpc>
                        <a:spcBef>
                          <a:spcPts val="0"/>
                        </a:spcBef>
                        <a:spcAft>
                          <a:spcPts val="1000"/>
                        </a:spcAft>
                      </a:pPr>
                      <a:r>
                        <a:rPr lang="ar-SA" sz="2000" dirty="0">
                          <a:effectLst/>
                        </a:rPr>
                        <a:t>دبستان : صالحان (2)  شهرستان شهریار   نام آموزگار : مهدی سلمانی </a:t>
                      </a:r>
                      <a:endParaRPr lang="en-US" sz="2000" dirty="0">
                        <a:effectLst/>
                      </a:endParaRPr>
                    </a:p>
                    <a:p>
                      <a:pPr marL="0" marR="0" algn="r" rtl="1">
                        <a:lnSpc>
                          <a:spcPct val="115000"/>
                        </a:lnSpc>
                        <a:spcBef>
                          <a:spcPts val="0"/>
                        </a:spcBef>
                        <a:spcAft>
                          <a:spcPts val="1000"/>
                        </a:spcAft>
                      </a:pPr>
                      <a:r>
                        <a:rPr lang="ar-SA" sz="2000" dirty="0">
                          <a:effectLst/>
                        </a:rPr>
                        <a:t>تعداد دانش آموزان : 39 نفر   سال تحصیلی : 88-87 </a:t>
                      </a:r>
                      <a:endParaRPr lang="en-US" sz="2000" dirty="0">
                        <a:effectLst/>
                        <a:latin typeface="Calibri"/>
                        <a:ea typeface="Calibri"/>
                        <a:cs typeface="Arial"/>
                      </a:endParaRPr>
                    </a:p>
                  </a:txBody>
                  <a:tcPr marL="0" marR="0" marT="0" marB="0">
                    <a:solidFill>
                      <a:srgbClr val="CC99FF"/>
                    </a:solidFill>
                  </a:tcPr>
                </a:tc>
              </a:tr>
              <a:tr h="1538021">
                <a:tc>
                  <a:txBody>
                    <a:bodyPr/>
                    <a:lstStyle/>
                    <a:p>
                      <a:pPr marL="0" marR="0" algn="r" rtl="1">
                        <a:lnSpc>
                          <a:spcPct val="115000"/>
                        </a:lnSpc>
                        <a:spcBef>
                          <a:spcPts val="0"/>
                        </a:spcBef>
                        <a:spcAft>
                          <a:spcPts val="1000"/>
                        </a:spcAft>
                      </a:pPr>
                      <a:r>
                        <a:rPr lang="ar-SA" sz="2000" dirty="0">
                          <a:effectLst/>
                        </a:rPr>
                        <a:t> </a:t>
                      </a:r>
                      <a:endParaRPr lang="en-US" sz="2000" dirty="0">
                        <a:effectLst/>
                      </a:endParaRPr>
                    </a:p>
                    <a:p>
                      <a:pPr marL="0" marR="0" algn="r" rtl="1">
                        <a:lnSpc>
                          <a:spcPct val="115000"/>
                        </a:lnSpc>
                        <a:spcBef>
                          <a:spcPts val="0"/>
                        </a:spcBef>
                        <a:spcAft>
                          <a:spcPts val="1000"/>
                        </a:spcAft>
                      </a:pPr>
                      <a:r>
                        <a:rPr lang="ar-SA" sz="2000" dirty="0">
                          <a:effectLst/>
                        </a:rPr>
                        <a:t>اهداف کلّی درسی</a:t>
                      </a:r>
                      <a:endParaRPr lang="en-US" sz="2000" dirty="0">
                        <a:effectLst/>
                        <a:latin typeface="Calibri"/>
                        <a:ea typeface="Calibri"/>
                        <a:cs typeface="Arial"/>
                      </a:endParaRPr>
                    </a:p>
                  </a:txBody>
                  <a:tcPr marL="0" marR="0" marT="0" marB="0">
                    <a:solidFill>
                      <a:schemeClr val="accent4">
                        <a:lumMod val="75000"/>
                      </a:schemeClr>
                    </a:solidFill>
                  </a:tcPr>
                </a:tc>
                <a:tc>
                  <a:txBody>
                    <a:bodyPr/>
                    <a:lstStyle/>
                    <a:p>
                      <a:pPr marL="0" marR="0" algn="r" rtl="1">
                        <a:lnSpc>
                          <a:spcPct val="115000"/>
                        </a:lnSpc>
                        <a:spcBef>
                          <a:spcPts val="0"/>
                        </a:spcBef>
                        <a:spcAft>
                          <a:spcPts val="1000"/>
                        </a:spcAft>
                      </a:pPr>
                      <a:r>
                        <a:rPr lang="ar-SA" sz="2000" dirty="0">
                          <a:effectLst/>
                        </a:rPr>
                        <a:t>   با توجّه به این که روز شنبه مورّخه 9/9/87  مصادف با شهادت امام محمّد تقی (ع)  بوده است</a:t>
                      </a:r>
                      <a:endParaRPr lang="en-US" sz="2000" dirty="0">
                        <a:effectLst/>
                      </a:endParaRPr>
                    </a:p>
                    <a:p>
                      <a:pPr marL="0" marR="0" algn="r" rtl="1">
                        <a:lnSpc>
                          <a:spcPct val="115000"/>
                        </a:lnSpc>
                        <a:spcBef>
                          <a:spcPts val="0"/>
                        </a:spcBef>
                        <a:spcAft>
                          <a:spcPts val="1000"/>
                        </a:spcAft>
                      </a:pPr>
                      <a:r>
                        <a:rPr lang="ar-SA" sz="2000" dirty="0">
                          <a:effectLst/>
                        </a:rPr>
                        <a:t>این درس را انتخاب نموده ام .</a:t>
                      </a:r>
                      <a:endParaRPr lang="en-US" sz="2000" dirty="0">
                        <a:effectLst/>
                      </a:endParaRPr>
                    </a:p>
                    <a:p>
                      <a:pPr marL="0" marR="0" algn="r" rtl="1">
                        <a:lnSpc>
                          <a:spcPct val="115000"/>
                        </a:lnSpc>
                        <a:spcBef>
                          <a:spcPts val="0"/>
                        </a:spcBef>
                        <a:spcAft>
                          <a:spcPts val="1000"/>
                        </a:spcAft>
                      </a:pPr>
                      <a:r>
                        <a:rPr lang="ar-SA" sz="2000" dirty="0">
                          <a:effectLst/>
                        </a:rPr>
                        <a:t>آشنایی با احکام و معارف دین اسلام </a:t>
                      </a:r>
                      <a:endParaRPr lang="en-US" sz="2000" dirty="0">
                        <a:effectLst/>
                        <a:latin typeface="Calibri"/>
                        <a:ea typeface="Calibri"/>
                        <a:cs typeface="Arial"/>
                      </a:endParaRPr>
                    </a:p>
                  </a:txBody>
                  <a:tcPr marL="0" marR="0" marT="0" marB="0">
                    <a:solidFill>
                      <a:srgbClr val="FF9900"/>
                    </a:solidFill>
                  </a:tcPr>
                </a:tc>
              </a:tr>
            </a:tbl>
          </a:graphicData>
        </a:graphic>
      </p:graphicFrame>
      <p:sp>
        <p:nvSpPr>
          <p:cNvPr id="5" name="Rectangle 4"/>
          <p:cNvSpPr/>
          <p:nvPr/>
        </p:nvSpPr>
        <p:spPr>
          <a:xfrm>
            <a:off x="609603" y="833737"/>
            <a:ext cx="7532831" cy="461665"/>
          </a:xfrm>
          <a:prstGeom prst="rect">
            <a:avLst/>
          </a:prstGeom>
        </p:spPr>
        <p:txBody>
          <a:bodyPr wrap="none">
            <a:spAutoFit/>
          </a:bodyPr>
          <a:lstStyle/>
          <a:p>
            <a:r>
              <a:rPr lang="ar-SA" altLang="en-US" sz="2400" b="1" dirty="0">
                <a:solidFill>
                  <a:prstClr val="black"/>
                </a:solidFill>
                <a:latin typeface="Calibri" pitchFamily="34" charset="0"/>
                <a:ea typeface="Times New Roman" pitchFamily="18" charset="0"/>
                <a:cs typeface="Arial" pitchFamily="34" charset="0"/>
              </a:rPr>
              <a:t>شیوه نامه ی تدریس کتاب « هدیه های آسمان » </a:t>
            </a:r>
            <a:r>
              <a:rPr lang="en-US" altLang="en-US" sz="2400" dirty="0">
                <a:solidFill>
                  <a:prstClr val="black"/>
                </a:solidFill>
                <a:latin typeface="Calibri" pitchFamily="34" charset="0"/>
                <a:ea typeface="Times New Roman" pitchFamily="18" charset="0"/>
                <a:cs typeface="Arial" pitchFamily="34" charset="0"/>
              </a:rPr>
              <a:t>    </a:t>
            </a:r>
            <a:r>
              <a:rPr lang="ar-SA" altLang="en-US" sz="2400" b="1" dirty="0">
                <a:solidFill>
                  <a:prstClr val="black"/>
                </a:solidFill>
                <a:latin typeface="Calibri" pitchFamily="34" charset="0"/>
                <a:ea typeface="Times New Roman" pitchFamily="18" charset="0"/>
                <a:cs typeface="Arial" pitchFamily="34" charset="0"/>
              </a:rPr>
              <a:t>پایه ی چهارم ابتدایی</a:t>
            </a:r>
            <a:endParaRPr lang="en-US" sz="2400" dirty="0"/>
          </a:p>
        </p:txBody>
      </p:sp>
    </p:spTree>
    <p:extLst>
      <p:ext uri="{BB962C8B-B14F-4D97-AF65-F5344CB8AC3E}">
        <p14:creationId xmlns:p14="http://schemas.microsoft.com/office/powerpoint/2010/main" val="6837286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30341666"/>
              </p:ext>
            </p:extLst>
          </p:nvPr>
        </p:nvGraphicFramePr>
        <p:xfrm>
          <a:off x="457200" y="1219200"/>
          <a:ext cx="8077200" cy="4038600"/>
        </p:xfrm>
        <a:graphic>
          <a:graphicData uri="http://schemas.openxmlformats.org/drawingml/2006/table">
            <a:tbl>
              <a:tblPr rtl="1" firstRow="1" firstCol="1" bandRow="1"/>
              <a:tblGrid>
                <a:gridCol w="1258257"/>
                <a:gridCol w="6818943"/>
              </a:tblGrid>
              <a:tr h="4038600">
                <a:tc>
                  <a:txBody>
                    <a:bodyPr/>
                    <a:lstStyle/>
                    <a:p>
                      <a:pPr marL="0" marR="0" algn="r" rtl="1">
                        <a:lnSpc>
                          <a:spcPct val="115000"/>
                        </a:lnSpc>
                        <a:spcBef>
                          <a:spcPts val="0"/>
                        </a:spcBef>
                        <a:spcAft>
                          <a:spcPts val="1000"/>
                        </a:spcAft>
                      </a:pPr>
                      <a:r>
                        <a:rPr lang="ar-SA" sz="2400" b="0" dirty="0">
                          <a:effectLst/>
                          <a:latin typeface="Arial" panose="020B0604020202020204" pitchFamily="34" charset="0"/>
                          <a:ea typeface="Times New Roman"/>
                          <a:cs typeface="Arial" panose="020B0604020202020204" pitchFamily="34" charset="0"/>
                        </a:rPr>
                        <a:t> </a:t>
                      </a:r>
                      <a:endParaRPr lang="fa-IR" sz="2400" b="0"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en-US" sz="2400" b="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400" b="0" dirty="0">
                          <a:effectLst/>
                          <a:latin typeface="Arial" panose="020B0604020202020204" pitchFamily="34" charset="0"/>
                          <a:ea typeface="Times New Roman"/>
                          <a:cs typeface="Arial" panose="020B0604020202020204" pitchFamily="34" charset="0"/>
                        </a:rPr>
                        <a:t>اهداف </a:t>
                      </a:r>
                      <a:endParaRPr lang="en-US" sz="2400" b="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400" b="0" dirty="0" smtClean="0">
                          <a:effectLst/>
                          <a:latin typeface="Arial" panose="020B0604020202020204" pitchFamily="34" charset="0"/>
                          <a:ea typeface="Times New Roman"/>
                          <a:cs typeface="Arial" panose="020B0604020202020204" pitchFamily="34" charset="0"/>
                        </a:rPr>
                        <a:t>جز</a:t>
                      </a:r>
                      <a:r>
                        <a:rPr lang="fa-IR" sz="2400" b="0" dirty="0" smtClean="0">
                          <a:effectLst/>
                          <a:latin typeface="Arial" panose="020B0604020202020204" pitchFamily="34" charset="0"/>
                          <a:ea typeface="Times New Roman"/>
                          <a:cs typeface="Arial" panose="020B0604020202020204" pitchFamily="34" charset="0"/>
                        </a:rPr>
                        <a:t>ی</a:t>
                      </a:r>
                      <a:r>
                        <a:rPr lang="ar-SA" sz="2400" b="0" dirty="0" smtClean="0">
                          <a:effectLst/>
                          <a:latin typeface="Arial" panose="020B0604020202020204" pitchFamily="34" charset="0"/>
                          <a:ea typeface="Times New Roman"/>
                          <a:cs typeface="Arial" panose="020B0604020202020204" pitchFamily="34" charset="0"/>
                        </a:rPr>
                        <a:t>ی </a:t>
                      </a:r>
                      <a:r>
                        <a:rPr lang="ar-SA" sz="2400" b="0" dirty="0">
                          <a:effectLst/>
                          <a:latin typeface="Arial" panose="020B0604020202020204" pitchFamily="34" charset="0"/>
                          <a:ea typeface="Times New Roman"/>
                          <a:cs typeface="Arial" panose="020B0604020202020204" pitchFamily="34" charset="0"/>
                        </a:rPr>
                        <a:t>و رفتاری</a:t>
                      </a:r>
                      <a:endParaRPr lang="en-US" sz="2400" b="0" dirty="0">
                        <a:effectLst/>
                        <a:latin typeface="Arial" panose="020B0604020202020204" pitchFamily="34" charset="0"/>
                        <a:ea typeface="Calibri"/>
                        <a:cs typeface="Arial" panose="020B0604020202020204" pitchFamily="34" charset="0"/>
                      </a:endParaRPr>
                    </a:p>
                  </a:txBody>
                  <a:tcPr marL="0" marR="0" marT="0" marB="0">
                    <a:lnL>
                      <a:noFill/>
                    </a:lnL>
                    <a:lnR>
                      <a:noFill/>
                    </a:lnR>
                    <a:lnT>
                      <a:noFill/>
                    </a:lnT>
                    <a:lnB>
                      <a:noFill/>
                    </a:lnB>
                    <a:solidFill>
                      <a:srgbClr val="FFFF00"/>
                    </a:solidFill>
                  </a:tcPr>
                </a:tc>
                <a:tc>
                  <a:txBody>
                    <a:bodyPr/>
                    <a:lstStyle/>
                    <a:p>
                      <a:pPr marL="0" marR="0" algn="r" rtl="1">
                        <a:lnSpc>
                          <a:spcPct val="115000"/>
                        </a:lnSpc>
                        <a:spcBef>
                          <a:spcPts val="0"/>
                        </a:spcBef>
                        <a:spcAft>
                          <a:spcPts val="1000"/>
                        </a:spcAft>
                      </a:pPr>
                      <a:endParaRPr lang="fa-IR" sz="2400" b="0"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r>
                        <a:rPr lang="ar-SA" sz="2400" b="0" dirty="0" smtClean="0">
                          <a:effectLst/>
                          <a:latin typeface="Arial" panose="020B0604020202020204" pitchFamily="34" charset="0"/>
                          <a:ea typeface="Times New Roman"/>
                          <a:cs typeface="Arial" panose="020B0604020202020204" pitchFamily="34" charset="0"/>
                        </a:rPr>
                        <a:t>-</a:t>
                      </a:r>
                      <a:r>
                        <a:rPr lang="ar-SA" sz="2400" b="0" dirty="0">
                          <a:effectLst/>
                          <a:latin typeface="Arial" panose="020B0604020202020204" pitchFamily="34" charset="0"/>
                          <a:ea typeface="Times New Roman"/>
                          <a:cs typeface="Arial" panose="020B0604020202020204" pitchFamily="34" charset="0"/>
                        </a:rPr>
                        <a:t>     آشنایی با حضرت امام محمّد تقی (ع) و خصوصیّت های اخلاقی ایشان . </a:t>
                      </a:r>
                      <a:endParaRPr lang="en-US" sz="2400" b="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400" b="0" dirty="0">
                          <a:effectLst/>
                          <a:latin typeface="Arial" panose="020B0604020202020204" pitchFamily="34" charset="0"/>
                          <a:ea typeface="Times New Roman"/>
                          <a:cs typeface="Arial" panose="020B0604020202020204" pitchFamily="34" charset="0"/>
                        </a:rPr>
                        <a:t>2-     تقویت علاقه و محبّت نسبت به شخصیّت و اعمال و رفتار امام جواد (ع) . </a:t>
                      </a:r>
                      <a:endParaRPr lang="en-US" sz="2400" b="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400" b="0" dirty="0">
                          <a:effectLst/>
                          <a:latin typeface="Arial" panose="020B0604020202020204" pitchFamily="34" charset="0"/>
                          <a:ea typeface="Times New Roman"/>
                          <a:cs typeface="Arial" panose="020B0604020202020204" pitchFamily="34" charset="0"/>
                        </a:rPr>
                        <a:t>3-     آشنایی با واژه ی « شجاعت » و تقویت آن در فراگیران . </a:t>
                      </a:r>
                      <a:endParaRPr lang="en-US" sz="2400" b="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400" b="0" dirty="0">
                          <a:effectLst/>
                          <a:latin typeface="Arial" panose="020B0604020202020204" pitchFamily="34" charset="0"/>
                          <a:ea typeface="Times New Roman"/>
                          <a:cs typeface="Arial" panose="020B0604020202020204" pitchFamily="34" charset="0"/>
                        </a:rPr>
                        <a:t>4-     انجام فعّالیّت های کتاب کار . </a:t>
                      </a:r>
                      <a:endParaRPr lang="en-US" sz="2400" b="0" dirty="0">
                        <a:effectLst/>
                        <a:latin typeface="Arial" panose="020B0604020202020204" pitchFamily="34" charset="0"/>
                        <a:ea typeface="Calibri"/>
                        <a:cs typeface="Arial" panose="020B0604020202020204" pitchFamily="34" charset="0"/>
                      </a:endParaRPr>
                    </a:p>
                  </a:txBody>
                  <a:tcPr marL="0" marR="0" marT="0" marB="0">
                    <a:lnL>
                      <a:noFill/>
                    </a:lnL>
                    <a:lnR>
                      <a:noFill/>
                    </a:lnR>
                    <a:lnT>
                      <a:noFill/>
                    </a:lnT>
                    <a:lnB>
                      <a:noFill/>
                    </a:lnB>
                    <a:solidFill>
                      <a:srgbClr val="CCFF99"/>
                    </a:solidFill>
                  </a:tcPr>
                </a:tc>
              </a:tr>
            </a:tbl>
          </a:graphicData>
        </a:graphic>
      </p:graphicFrame>
    </p:spTree>
    <p:extLst>
      <p:ext uri="{BB962C8B-B14F-4D97-AF65-F5344CB8AC3E}">
        <p14:creationId xmlns:p14="http://schemas.microsoft.com/office/powerpoint/2010/main" val="6756822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161913507"/>
              </p:ext>
            </p:extLst>
          </p:nvPr>
        </p:nvGraphicFramePr>
        <p:xfrm>
          <a:off x="152400" y="1295400"/>
          <a:ext cx="8305800" cy="4191000"/>
        </p:xfrm>
        <a:graphic>
          <a:graphicData uri="http://schemas.openxmlformats.org/presentationml/2006/ole">
            <mc:AlternateContent xmlns:mc="http://schemas.openxmlformats.org/markup-compatibility/2006">
              <mc:Choice xmlns:v="urn:schemas-microsoft-com:vml" Requires="v">
                <p:oleObj spid="_x0000_s4145" name="Document" r:id="rId4" imgW="5997039" imgH="2305140" progId="Word.Document.12">
                  <p:embed/>
                </p:oleObj>
              </mc:Choice>
              <mc:Fallback>
                <p:oleObj name="Document" r:id="rId4" imgW="5997039" imgH="2305140" progId="Word.Document.12">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305800" cy="4191000"/>
                      </a:xfrm>
                      <a:prstGeom prst="rect">
                        <a:avLst/>
                      </a:prstGeom>
                      <a:solidFill>
                        <a:srgbClr val="10CF9B"/>
                      </a:solidFill>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81705053"/>
              </p:ext>
            </p:extLst>
          </p:nvPr>
        </p:nvGraphicFramePr>
        <p:xfrm>
          <a:off x="381000" y="4800600"/>
          <a:ext cx="8001000" cy="762000"/>
        </p:xfrm>
        <a:graphic>
          <a:graphicData uri="http://schemas.openxmlformats.org/drawingml/2006/table">
            <a:tbl>
              <a:tblPr rtl="1" firstRow="1" firstCol="1" bandRow="1"/>
              <a:tblGrid>
                <a:gridCol w="1246386"/>
                <a:gridCol w="6754614"/>
              </a:tblGrid>
              <a:tr h="762000">
                <a:tc>
                  <a:txBody>
                    <a:bodyPr/>
                    <a:lstStyle/>
                    <a:p>
                      <a:pPr marL="0" marR="0" algn="r" rtl="1">
                        <a:lnSpc>
                          <a:spcPct val="115000"/>
                        </a:lnSpc>
                        <a:spcBef>
                          <a:spcPts val="0"/>
                        </a:spcBef>
                        <a:spcAft>
                          <a:spcPts val="1000"/>
                        </a:spcAft>
                      </a:pPr>
                      <a:endParaRPr lang="fa-IR" sz="1600" b="1" dirty="0" smtClean="0">
                        <a:effectLst/>
                        <a:latin typeface="Calibri"/>
                        <a:ea typeface="Times New Roman"/>
                        <a:cs typeface="Times New Roman"/>
                      </a:endParaRPr>
                    </a:p>
                    <a:p>
                      <a:pPr marL="0" marR="0" algn="r" rtl="1">
                        <a:lnSpc>
                          <a:spcPct val="115000"/>
                        </a:lnSpc>
                        <a:spcBef>
                          <a:spcPts val="0"/>
                        </a:spcBef>
                        <a:spcAft>
                          <a:spcPts val="1000"/>
                        </a:spcAft>
                      </a:pPr>
                      <a:r>
                        <a:rPr lang="ar-SA" sz="1600" b="1" dirty="0" smtClean="0">
                          <a:effectLst/>
                          <a:latin typeface="Calibri"/>
                          <a:ea typeface="Times New Roman"/>
                          <a:cs typeface="Times New Roman"/>
                        </a:rPr>
                        <a:t>مفاهیم </a:t>
                      </a:r>
                      <a:r>
                        <a:rPr lang="ar-SA" sz="1600" b="1" dirty="0">
                          <a:effectLst/>
                          <a:latin typeface="Calibri"/>
                          <a:ea typeface="Times New Roman"/>
                          <a:cs typeface="Times New Roman"/>
                        </a:rPr>
                        <a:t>کلیدی </a:t>
                      </a:r>
                      <a:endParaRPr lang="en-US" sz="1600" dirty="0">
                        <a:effectLst/>
                        <a:latin typeface="Calibri"/>
                        <a:ea typeface="Calibri"/>
                        <a:cs typeface="Arial"/>
                      </a:endParaRPr>
                    </a:p>
                  </a:txBody>
                  <a:tcPr marL="0" marR="0" marT="0" marB="0">
                    <a:lnL>
                      <a:noFill/>
                    </a:lnL>
                    <a:lnR>
                      <a:noFill/>
                    </a:lnR>
                    <a:lnT>
                      <a:noFill/>
                    </a:lnT>
                    <a:lnB>
                      <a:noFill/>
                    </a:lnB>
                    <a:solidFill>
                      <a:srgbClr val="FFFF00"/>
                    </a:solidFill>
                  </a:tcPr>
                </a:tc>
                <a:tc>
                  <a:txBody>
                    <a:bodyPr/>
                    <a:lstStyle/>
                    <a:p>
                      <a:pPr marL="0" marR="0" algn="r" rtl="1">
                        <a:lnSpc>
                          <a:spcPct val="115000"/>
                        </a:lnSpc>
                        <a:spcBef>
                          <a:spcPts val="0"/>
                        </a:spcBef>
                        <a:spcAft>
                          <a:spcPts val="1000"/>
                        </a:spcAft>
                      </a:pPr>
                      <a:r>
                        <a:rPr lang="ar-SA" sz="1600" b="1" dirty="0" smtClean="0">
                          <a:effectLst/>
                          <a:latin typeface="Calibri"/>
                          <a:ea typeface="Times New Roman"/>
                          <a:cs typeface="Times New Roman"/>
                        </a:rPr>
                        <a:t>ا</a:t>
                      </a:r>
                      <a:endParaRPr lang="fa-IR" sz="1600" b="1" dirty="0" smtClean="0">
                        <a:effectLst/>
                        <a:latin typeface="Calibri"/>
                        <a:ea typeface="Times New Roman"/>
                        <a:cs typeface="Times New Roman"/>
                      </a:endParaRPr>
                    </a:p>
                    <a:p>
                      <a:pPr marL="0" marR="0" algn="r" rtl="1">
                        <a:lnSpc>
                          <a:spcPct val="115000"/>
                        </a:lnSpc>
                        <a:spcBef>
                          <a:spcPts val="0"/>
                        </a:spcBef>
                        <a:spcAft>
                          <a:spcPts val="1000"/>
                        </a:spcAft>
                      </a:pPr>
                      <a:r>
                        <a:rPr lang="fa-IR" sz="1600" b="1" dirty="0" smtClean="0">
                          <a:effectLst/>
                          <a:latin typeface="Calibri"/>
                          <a:ea typeface="Times New Roman"/>
                          <a:cs typeface="Times New Roman"/>
                        </a:rPr>
                        <a:t> ا </a:t>
                      </a:r>
                      <a:r>
                        <a:rPr lang="ar-SA" sz="1600" b="1" dirty="0" smtClean="0">
                          <a:effectLst/>
                          <a:latin typeface="Calibri"/>
                          <a:ea typeface="Times New Roman"/>
                          <a:cs typeface="Times New Roman"/>
                        </a:rPr>
                        <a:t>مام </a:t>
                      </a:r>
                      <a:r>
                        <a:rPr lang="ar-SA" sz="1600" b="1" dirty="0">
                          <a:effectLst/>
                          <a:latin typeface="Calibri"/>
                          <a:ea typeface="Times New Roman"/>
                          <a:cs typeface="Times New Roman"/>
                        </a:rPr>
                        <a:t>جواد (ع) – جواد- شجاعت </a:t>
                      </a:r>
                      <a:endParaRPr lang="en-US" sz="1600" dirty="0">
                        <a:effectLst/>
                        <a:latin typeface="Calibri"/>
                        <a:ea typeface="Calibri"/>
                        <a:cs typeface="Arial"/>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168307576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11922661"/>
              </p:ext>
            </p:extLst>
          </p:nvPr>
        </p:nvGraphicFramePr>
        <p:xfrm>
          <a:off x="381000" y="685800"/>
          <a:ext cx="8610600" cy="5867400"/>
        </p:xfrm>
        <a:graphic>
          <a:graphicData uri="http://schemas.openxmlformats.org/drawingml/2006/table">
            <a:tbl>
              <a:tblPr rtl="1" firstRow="1" firstCol="1" bandRow="1"/>
              <a:tblGrid>
                <a:gridCol w="1341350"/>
                <a:gridCol w="7269250"/>
              </a:tblGrid>
              <a:tr h="5867400">
                <a:tc>
                  <a:txBody>
                    <a:bodyPr/>
                    <a:lstStyle/>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r>
                        <a:rPr lang="ar-SA" sz="1800" b="1" dirty="0" smtClean="0">
                          <a:effectLst/>
                          <a:latin typeface="Arial" panose="020B0604020202020204" pitchFamily="34" charset="0"/>
                          <a:ea typeface="Times New Roman"/>
                          <a:cs typeface="Arial" panose="020B0604020202020204" pitchFamily="34" charset="0"/>
                        </a:rPr>
                        <a:t>تو </a:t>
                      </a:r>
                      <a:r>
                        <a:rPr lang="ar-SA" sz="1800" b="1" dirty="0">
                          <a:effectLst/>
                          <a:latin typeface="Arial" panose="020B0604020202020204" pitchFamily="34" charset="0"/>
                          <a:ea typeface="Times New Roman"/>
                          <a:cs typeface="Arial" panose="020B0604020202020204" pitchFamily="34" charset="0"/>
                        </a:rPr>
                        <a:t>صیه هایی</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برای شروع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مناسب تدریس</a:t>
                      </a:r>
                      <a:endParaRPr lang="en-US" sz="1800" dirty="0">
                        <a:effectLst/>
                        <a:latin typeface="Arial" panose="020B0604020202020204" pitchFamily="34" charset="0"/>
                        <a:ea typeface="Calibri"/>
                        <a:cs typeface="Arial" panose="020B0604020202020204" pitchFamily="34" charset="0"/>
                      </a:endParaRPr>
                    </a:p>
                  </a:txBody>
                  <a:tcPr marL="0" marR="0" marT="0" marB="0">
                    <a:lnL>
                      <a:noFill/>
                    </a:lnL>
                    <a:lnR>
                      <a:noFill/>
                    </a:lnR>
                    <a:lnT>
                      <a:noFill/>
                    </a:lnT>
                    <a:lnB>
                      <a:noFill/>
                    </a:lnB>
                    <a:solidFill>
                      <a:srgbClr val="CC99FF"/>
                    </a:solidFill>
                  </a:tcPr>
                </a:tc>
                <a:tc>
                  <a:txBody>
                    <a:bodyPr/>
                    <a:lstStyle/>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r>
                        <a:rPr lang="ar-SA" sz="2000" b="1" dirty="0">
                          <a:solidFill>
                            <a:srgbClr val="FF3399"/>
                          </a:solidFill>
                          <a:effectLst/>
                          <a:latin typeface="Arial" panose="020B0604020202020204" pitchFamily="34" charset="0"/>
                          <a:ea typeface="Times New Roman"/>
                          <a:cs typeface="Arial" panose="020B0604020202020204" pitchFamily="34" charset="0"/>
                        </a:rPr>
                        <a:t>شروع مناسب یک درس ، در میزان کارایی فعّالیّت های یادگیری تأثیر به سزایی دارد و فرصت مناسبی فراهم می آورد تا به یک ارزشیابی تشخیصی برای درک میزان دانسته های پیشین فراگیران در مورد محتوا اقدام کنید . این موارد به شرح زیر می باشند :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1-      برای ایجاد اشتیاق به شنیدن داستان و درک مفاهیم آن ، می توانید از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    « فن ّقصّه ی دیواری » استفاده کنید .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2-      با توجّه به ساختار داستانی این درس ، بهترین شیوه برای شروع کردن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آن ، ایجاد اشتیاق در شنیدن داستان است .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      3- درس را با سوال شروع کنید و از بچّه ها بپرسید « عنوان درس به چه معناست ؟ » </a:t>
                      </a:r>
                      <a:endParaRPr lang="en-US" sz="2000" dirty="0">
                        <a:solidFill>
                          <a:srgbClr val="FF3399"/>
                        </a:solidFill>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2000" b="1" dirty="0">
                          <a:solidFill>
                            <a:srgbClr val="FF3399"/>
                          </a:solidFill>
                          <a:effectLst/>
                          <a:latin typeface="Arial" panose="020B0604020202020204" pitchFamily="34" charset="0"/>
                          <a:ea typeface="Times New Roman"/>
                          <a:cs typeface="Arial" panose="020B0604020202020204" pitchFamily="34" charset="0"/>
                        </a:rPr>
                        <a:t>            و  یا  این که « کودک شجاع ، به چه معناست ؟ »  </a:t>
                      </a: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0" marR="0" marT="0" marB="0">
                    <a:lnL>
                      <a:noFill/>
                    </a:lnL>
                    <a:lnR>
                      <a:noFill/>
                    </a:lnR>
                    <a:lnT>
                      <a:noFill/>
                    </a:lnT>
                    <a:lnB>
                      <a:noFill/>
                    </a:lnB>
                    <a:solidFill>
                      <a:srgbClr val="CCFF99"/>
                    </a:solidFill>
                  </a:tcPr>
                </a:tc>
              </a:tr>
            </a:tbl>
          </a:graphicData>
        </a:graphic>
      </p:graphicFrame>
    </p:spTree>
    <p:extLst>
      <p:ext uri="{BB962C8B-B14F-4D97-AF65-F5344CB8AC3E}">
        <p14:creationId xmlns:p14="http://schemas.microsoft.com/office/powerpoint/2010/main" val="40332502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41973885"/>
              </p:ext>
            </p:extLst>
          </p:nvPr>
        </p:nvGraphicFramePr>
        <p:xfrm>
          <a:off x="533400" y="762000"/>
          <a:ext cx="8001000" cy="5407915"/>
        </p:xfrm>
        <a:graphic>
          <a:graphicData uri="http://schemas.openxmlformats.org/drawingml/2006/table">
            <a:tbl>
              <a:tblPr rtl="1" firstRow="1" firstCol="1" bandRow="1"/>
              <a:tblGrid>
                <a:gridCol w="1246387"/>
                <a:gridCol w="6754613"/>
              </a:tblGrid>
              <a:tr h="5407915">
                <a:tc>
                  <a:txBody>
                    <a:bodyPr/>
                    <a:lstStyle/>
                    <a:p>
                      <a:pPr marL="0" marR="0" algn="r" rtl="1">
                        <a:lnSpc>
                          <a:spcPct val="115000"/>
                        </a:lnSpc>
                        <a:spcBef>
                          <a:spcPts val="0"/>
                        </a:spcBef>
                        <a:spcAft>
                          <a:spcPts val="1000"/>
                        </a:spcAft>
                      </a:pPr>
                      <a:r>
                        <a:rPr lang="ar-SA" sz="1600" b="1"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 </a:t>
                      </a:r>
                      <a:r>
                        <a:rPr lang="ar-SA" sz="3200" b="1" dirty="0">
                          <a:effectLst/>
                          <a:latin typeface="Calibri"/>
                          <a:ea typeface="Times New Roman"/>
                          <a:cs typeface="Times New Roman"/>
                        </a:rPr>
                        <a:t>توصیه هایی </a:t>
                      </a:r>
                      <a:endParaRPr lang="en-US" sz="3200" dirty="0">
                        <a:effectLst/>
                        <a:latin typeface="Calibri"/>
                        <a:ea typeface="Calibri"/>
                        <a:cs typeface="Arial"/>
                      </a:endParaRPr>
                    </a:p>
                    <a:p>
                      <a:pPr marL="0" marR="0" algn="r" rtl="1">
                        <a:lnSpc>
                          <a:spcPct val="115000"/>
                        </a:lnSpc>
                        <a:spcBef>
                          <a:spcPts val="0"/>
                        </a:spcBef>
                        <a:spcAft>
                          <a:spcPts val="1000"/>
                        </a:spcAft>
                      </a:pPr>
                      <a:r>
                        <a:rPr lang="ar-SA" sz="3200" b="1" dirty="0">
                          <a:effectLst/>
                          <a:latin typeface="Calibri"/>
                          <a:ea typeface="Times New Roman"/>
                          <a:cs typeface="Times New Roman"/>
                        </a:rPr>
                        <a:t>برای تدریس</a:t>
                      </a:r>
                      <a:endParaRPr lang="en-US" sz="32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endParaRPr lang="en-US" sz="1600" dirty="0">
                        <a:effectLst/>
                        <a:latin typeface="Calibri"/>
                        <a:ea typeface="Calibri"/>
                        <a:cs typeface="Arial"/>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r>
                        <a:rPr lang="ar-SA" sz="1600" b="1" dirty="0">
                          <a:effectLst/>
                          <a:latin typeface="Calibri"/>
                          <a:ea typeface="Times New Roman"/>
                          <a:cs typeface="Times New Roman"/>
                        </a:rPr>
                        <a:t>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توصیه های تدریس در واقع همان روش های منحصر به فرد تدریس هستند که از میان تعداد بی شمار  روش های تدریس  توسّط مؤلّفان و همکاران آن ها گزینش</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شده اند . بنابراین ضرورتا  ً « بهترین » و کامل ترین  نیستند .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   لذا استفاده از همه ی توصیه ها ضرورتی ندارد و معلّمین عزیز می توانند به</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برخی از توصیه های زیر عمل نمایند . همچنین با تلفیق کردن روش های ذکر شده به شکلی مناسب ، تدریسی جامع و کامل را داشته باشند .  حال با هم به توصیه های زیر ، توجّه می کنیم :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1-     ارائه ی درس به شیوه ی قصّه خوانی یا روخوانی از روی کتاب درسی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2-     از برخی دانش آموزان که آمادگی لازم را دارند  بخواهید تا با دقّت درس را از قبل بخوانند و برای سایر دوستانشان تعریف کنند .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3-     قصّه گویی را ، همراه با نمایش ، به کمک دانش آموزان در کلاس اجرا کنید . </a:t>
                      </a:r>
                      <a:endParaRPr lang="en-US" sz="1600" dirty="0">
                        <a:effectLst/>
                        <a:latin typeface="Calibri"/>
                        <a:ea typeface="Calibri"/>
                        <a:cs typeface="Arial"/>
                      </a:endParaRPr>
                    </a:p>
                    <a:p>
                      <a:pPr marL="0" marR="0" algn="r" rtl="1">
                        <a:lnSpc>
                          <a:spcPct val="115000"/>
                        </a:lnSpc>
                        <a:spcBef>
                          <a:spcPts val="0"/>
                        </a:spcBef>
                        <a:spcAft>
                          <a:spcPts val="1000"/>
                        </a:spcAft>
                      </a:pPr>
                      <a:r>
                        <a:rPr lang="ar-SA" sz="1600" b="1" dirty="0">
                          <a:effectLst/>
                          <a:latin typeface="Calibri"/>
                          <a:ea typeface="Times New Roman"/>
                          <a:cs typeface="Times New Roman"/>
                        </a:rPr>
                        <a:t>4-     دانش آموزان را پس از گروه بندی ، به گروه های 3 الی 4 نفری ، به انجام دادن فعّالیّت های زیر ، ترغیب کنید : </a:t>
                      </a:r>
                      <a:endParaRPr lang="en-US" sz="16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17473339"/>
              </p:ext>
            </p:extLst>
          </p:nvPr>
        </p:nvGraphicFramePr>
        <p:xfrm>
          <a:off x="9448800" y="533400"/>
          <a:ext cx="228600" cy="10010422"/>
        </p:xfrm>
        <a:graphic>
          <a:graphicData uri="http://schemas.openxmlformats.org/drawingml/2006/table">
            <a:tbl>
              <a:tblPr/>
              <a:tblGrid>
                <a:gridCol w="228600"/>
              </a:tblGrid>
              <a:tr h="5005211">
                <a:tc>
                  <a:txBody>
                    <a:bodyPr/>
                    <a:lstStyle/>
                    <a:p>
                      <a:endParaRPr lang="en-US" dirty="0" smtClean="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500521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54777988"/>
              </p:ext>
            </p:extLst>
          </p:nvPr>
        </p:nvGraphicFramePr>
        <p:xfrm>
          <a:off x="381000" y="762000"/>
          <a:ext cx="6976532" cy="5791200"/>
        </p:xfrm>
        <a:graphic>
          <a:graphicData uri="http://schemas.openxmlformats.org/drawingml/2006/table">
            <a:tbl>
              <a:tblPr/>
              <a:tblGrid>
                <a:gridCol w="6976532"/>
              </a:tblGrid>
              <a:tr h="5791200">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25422648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0464640"/>
              </p:ext>
            </p:extLst>
          </p:nvPr>
        </p:nvGraphicFramePr>
        <p:xfrm>
          <a:off x="457200" y="1066800"/>
          <a:ext cx="8077200" cy="4828159"/>
        </p:xfrm>
        <a:graphic>
          <a:graphicData uri="http://schemas.openxmlformats.org/drawingml/2006/table">
            <a:tbl>
              <a:tblPr rtl="1" firstRow="1" firstCol="1" bandRow="1"/>
              <a:tblGrid>
                <a:gridCol w="1258258"/>
                <a:gridCol w="6818942"/>
              </a:tblGrid>
              <a:tr h="4828159">
                <a:tc>
                  <a:txBody>
                    <a:bodyPr/>
                    <a:lstStyle/>
                    <a:p>
                      <a:pPr marL="0" marR="0" algn="r" rtl="1">
                        <a:lnSpc>
                          <a:spcPct val="115000"/>
                        </a:lnSpc>
                        <a:spcBef>
                          <a:spcPts val="0"/>
                        </a:spcBef>
                        <a:spcAft>
                          <a:spcPts val="1000"/>
                        </a:spcAft>
                      </a:pPr>
                      <a:endParaRPr lang="fa-IR" sz="1200" b="1" dirty="0" smtClean="0">
                        <a:effectLst/>
                        <a:latin typeface="Calibri"/>
                        <a:ea typeface="Times New Roman"/>
                        <a:cs typeface="Times New Roman"/>
                      </a:endParaRPr>
                    </a:p>
                    <a:p>
                      <a:pPr marL="0" marR="0" algn="r" rtl="1">
                        <a:lnSpc>
                          <a:spcPct val="115000"/>
                        </a:lnSpc>
                        <a:spcBef>
                          <a:spcPts val="0"/>
                        </a:spcBef>
                        <a:spcAft>
                          <a:spcPts val="1000"/>
                        </a:spcAft>
                      </a:pPr>
                      <a:endParaRPr lang="fa-IR" sz="1200" b="1" dirty="0" smtClean="0">
                        <a:effectLst/>
                        <a:latin typeface="Calibri"/>
                        <a:ea typeface="Times New Roman"/>
                        <a:cs typeface="Times New Roman"/>
                      </a:endParaRPr>
                    </a:p>
                    <a:p>
                      <a:pPr marL="0" marR="0" algn="r" rtl="1">
                        <a:lnSpc>
                          <a:spcPct val="115000"/>
                        </a:lnSpc>
                        <a:spcBef>
                          <a:spcPts val="0"/>
                        </a:spcBef>
                        <a:spcAft>
                          <a:spcPts val="1000"/>
                        </a:spcAft>
                      </a:pPr>
                      <a:endParaRPr lang="fa-IR" sz="1200" b="1" dirty="0" smtClean="0">
                        <a:effectLst/>
                        <a:latin typeface="Calibri"/>
                        <a:ea typeface="Times New Roman"/>
                        <a:cs typeface="Times New Roman"/>
                      </a:endParaRPr>
                    </a:p>
                    <a:p>
                      <a:pPr marL="0" marR="0" algn="r" rtl="1">
                        <a:lnSpc>
                          <a:spcPct val="115000"/>
                        </a:lnSpc>
                        <a:spcBef>
                          <a:spcPts val="0"/>
                        </a:spcBef>
                        <a:spcAft>
                          <a:spcPts val="1000"/>
                        </a:spcAft>
                      </a:pPr>
                      <a:r>
                        <a:rPr lang="ar-SA" sz="3200" b="1" dirty="0" smtClean="0">
                          <a:effectLst/>
                          <a:latin typeface="Calibri"/>
                          <a:ea typeface="Times New Roman"/>
                          <a:cs typeface="Times New Roman"/>
                        </a:rPr>
                        <a:t>توصیه </a:t>
                      </a:r>
                      <a:r>
                        <a:rPr lang="ar-SA" sz="3200" b="1" dirty="0">
                          <a:effectLst/>
                          <a:latin typeface="Calibri"/>
                          <a:ea typeface="Times New Roman"/>
                          <a:cs typeface="Times New Roman"/>
                        </a:rPr>
                        <a:t>هایی </a:t>
                      </a:r>
                      <a:endParaRPr lang="en-US" sz="3200" dirty="0">
                        <a:effectLst/>
                        <a:latin typeface="Calibri"/>
                        <a:ea typeface="Calibri"/>
                        <a:cs typeface="Arial"/>
                      </a:endParaRPr>
                    </a:p>
                    <a:p>
                      <a:pPr marL="0" marR="0" algn="r" rtl="1">
                        <a:lnSpc>
                          <a:spcPct val="115000"/>
                        </a:lnSpc>
                        <a:spcBef>
                          <a:spcPts val="0"/>
                        </a:spcBef>
                        <a:spcAft>
                          <a:spcPts val="1000"/>
                        </a:spcAft>
                      </a:pPr>
                      <a:r>
                        <a:rPr lang="ar-SA" sz="3200" b="1" dirty="0">
                          <a:effectLst/>
                          <a:latin typeface="Calibri"/>
                          <a:ea typeface="Times New Roman"/>
                          <a:cs typeface="Times New Roman"/>
                        </a:rPr>
                        <a:t>برای تدریس</a:t>
                      </a:r>
                      <a:endParaRPr lang="en-US" sz="3200" dirty="0">
                        <a:effectLst/>
                        <a:latin typeface="Calibri"/>
                        <a:ea typeface="Calibri"/>
                        <a:cs typeface="Arial"/>
                      </a:endParaRPr>
                    </a:p>
                  </a:txBody>
                  <a:tcPr marL="0" marR="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1000"/>
                        </a:spcAft>
                      </a:pPr>
                      <a:endParaRPr lang="fa-IR" sz="1200" b="1" dirty="0" smtClean="0">
                        <a:effectLst/>
                        <a:latin typeface="Calibri"/>
                        <a:ea typeface="Times New Roman"/>
                        <a:cs typeface="Times New Roman"/>
                      </a:endParaRPr>
                    </a:p>
                    <a:p>
                      <a:pPr marL="0" marR="0" algn="r" rtl="1">
                        <a:lnSpc>
                          <a:spcPct val="115000"/>
                        </a:lnSpc>
                        <a:spcBef>
                          <a:spcPts val="0"/>
                        </a:spcBef>
                        <a:spcAft>
                          <a:spcPts val="1000"/>
                        </a:spcAft>
                      </a:pPr>
                      <a:endParaRPr lang="fa-IR" sz="1200" b="1" dirty="0" smtClean="0">
                        <a:effectLst/>
                        <a:latin typeface="Calibri"/>
                        <a:ea typeface="Times New Roman"/>
                        <a:cs typeface="Times New Roman"/>
                      </a:endParaRPr>
                    </a:p>
                    <a:p>
                      <a:pPr marL="0" marR="0" algn="r" rtl="1">
                        <a:lnSpc>
                          <a:spcPct val="115000"/>
                        </a:lnSpc>
                        <a:spcBef>
                          <a:spcPts val="0"/>
                        </a:spcBef>
                        <a:spcAft>
                          <a:spcPts val="1000"/>
                        </a:spcAft>
                      </a:pPr>
                      <a:r>
                        <a:rPr lang="ar-SA" sz="1200" b="1" dirty="0" smtClean="0">
                          <a:effectLst/>
                          <a:latin typeface="Calibri"/>
                          <a:ea typeface="Times New Roman"/>
                          <a:cs typeface="Times New Roman"/>
                        </a:rPr>
                        <a:t>(</a:t>
                      </a:r>
                      <a:r>
                        <a:rPr lang="ar-SA" sz="2000" b="1" dirty="0">
                          <a:effectLst/>
                          <a:latin typeface="Calibri"/>
                          <a:ea typeface="Times New Roman"/>
                          <a:cs typeface="Times New Roman"/>
                        </a:rPr>
                        <a:t>1-4 )  درس را به صورت انفرادی بخوانند .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(2-4)  آن را برای اعضای گروه خود توضیح دهند .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(3-4)  هر یک از اعضای گروه ، نظر خود را درباره ی رفتار شخصیّت های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         داستان روی کاغذ بنویسند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( 4-4)  برای حصول اطمینان و رسیدن به یک نتیجه ی مطلوب ، براساس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         نظر افراد گروه ، با یکدیگر بحث کنند. </a:t>
                      </a:r>
                      <a:endParaRPr lang="en-US" sz="2000" dirty="0">
                        <a:effectLst/>
                        <a:latin typeface="Calibri"/>
                        <a:ea typeface="Calibri"/>
                        <a:cs typeface="Arial"/>
                      </a:endParaRPr>
                    </a:p>
                    <a:p>
                      <a:pPr marL="0" marR="0" algn="r" rtl="1">
                        <a:lnSpc>
                          <a:spcPct val="115000"/>
                        </a:lnSpc>
                        <a:spcBef>
                          <a:spcPts val="0"/>
                        </a:spcBef>
                        <a:spcAft>
                          <a:spcPts val="1000"/>
                        </a:spcAft>
                      </a:pPr>
                      <a:r>
                        <a:rPr lang="ar-SA" sz="2000" b="1" dirty="0">
                          <a:effectLst/>
                          <a:latin typeface="Calibri"/>
                          <a:ea typeface="Times New Roman"/>
                          <a:cs typeface="Times New Roman"/>
                        </a:rPr>
                        <a:t>( 5- 4) سرگروه نتیجه ی نهایی را برای کلاس بازگو کند . </a:t>
                      </a:r>
                      <a:endParaRPr lang="en-US" sz="2000" dirty="0">
                        <a:effectLst/>
                        <a:latin typeface="Calibri"/>
                        <a:ea typeface="Calibri"/>
                        <a:cs typeface="Arial"/>
                      </a:endParaRPr>
                    </a:p>
                  </a:txBody>
                  <a:tcPr marL="0" marR="0"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03142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24279081"/>
              </p:ext>
            </p:extLst>
          </p:nvPr>
        </p:nvGraphicFramePr>
        <p:xfrm>
          <a:off x="228601" y="533400"/>
          <a:ext cx="8477955" cy="5371084"/>
        </p:xfrm>
        <a:graphic>
          <a:graphicData uri="http://schemas.openxmlformats.org/drawingml/2006/table">
            <a:tbl>
              <a:tblPr rtl="1" firstRow="1" firstCol="1" bandRow="1"/>
              <a:tblGrid>
                <a:gridCol w="892133"/>
                <a:gridCol w="252242"/>
                <a:gridCol w="7333580"/>
              </a:tblGrid>
              <a:tr h="5310758">
                <a:tc>
                  <a:txBody>
                    <a:bodyPr/>
                    <a:lstStyle/>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endParaRPr lang="fa-IR" sz="1800" b="1" dirty="0" smtClean="0">
                        <a:effectLst/>
                        <a:latin typeface="Arial" panose="020B0604020202020204" pitchFamily="34" charset="0"/>
                        <a:ea typeface="Times New Roman"/>
                        <a:cs typeface="Arial" panose="020B0604020202020204" pitchFamily="34" charset="0"/>
                      </a:endParaRPr>
                    </a:p>
                    <a:p>
                      <a:pPr marL="0" marR="0" algn="r" rtl="1">
                        <a:lnSpc>
                          <a:spcPct val="115000"/>
                        </a:lnSpc>
                        <a:spcBef>
                          <a:spcPts val="0"/>
                        </a:spcBef>
                        <a:spcAft>
                          <a:spcPts val="1000"/>
                        </a:spcAft>
                      </a:pPr>
                      <a:r>
                        <a:rPr lang="ar-SA" sz="1800" b="1" dirty="0" smtClean="0">
                          <a:effectLst/>
                          <a:latin typeface="Arial" panose="020B0604020202020204" pitchFamily="34" charset="0"/>
                          <a:ea typeface="Times New Roman"/>
                          <a:cs typeface="Arial" panose="020B0604020202020204" pitchFamily="34" charset="0"/>
                        </a:rPr>
                        <a:t>توصیه هایی </a:t>
                      </a:r>
                      <a:endParaRPr lang="en-US" sz="1800" dirty="0" smtClean="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smtClean="0">
                          <a:effectLst/>
                          <a:latin typeface="Arial" panose="020B0604020202020204" pitchFamily="34" charset="0"/>
                          <a:ea typeface="Times New Roman"/>
                          <a:cs typeface="Arial" panose="020B0604020202020204" pitchFamily="34" charset="0"/>
                        </a:rPr>
                        <a:t>برای تدریس</a:t>
                      </a:r>
                      <a:endParaRPr lang="en-US" sz="1800" dirty="0" smtClean="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endParaRPr lang="en-US" sz="1800" dirty="0">
                        <a:effectLst/>
                        <a:latin typeface="Arial" panose="020B0604020202020204" pitchFamily="34" charset="0"/>
                        <a:ea typeface="Calibri"/>
                        <a:cs typeface="Arial" panose="020B0604020202020204" pitchFamily="34" charset="0"/>
                      </a:endParaRPr>
                    </a:p>
                  </a:txBody>
                  <a:tcPr marL="0" marR="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rtl="1">
                        <a:lnSpc>
                          <a:spcPct val="115000"/>
                        </a:lnSpc>
                        <a:spcBef>
                          <a:spcPts val="0"/>
                        </a:spcBef>
                        <a:spcAft>
                          <a:spcPts val="1000"/>
                        </a:spcAft>
                      </a:pPr>
                      <a:endParaRPr lang="en-US" sz="1800" dirty="0">
                        <a:effectLst/>
                        <a:latin typeface="Arial" panose="020B0604020202020204" pitchFamily="34" charset="0"/>
                        <a:ea typeface="Calibri"/>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5-     از دانش آموزان بخواهید تا چند نمونه از موقعیّت هایی که شجاعت و سخاوت در آن ها می تواند امری پسندیده تلقّی شوند بیان کنند .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6-     از دانش آموزان بخواهید تا داستان ، شعر یا خاطره ای مناسب در این زمینه بیان کنند .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7-     چند نمونه رفتار را نام ببرید یا تصاویر آن ها را نشان دهید . سپس از فراگیران بخواهید تا رفتار هایی را که نشانه ی شجاعت هستند مشخّص کنند و آن ها را نام ببرند .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8-     بخش های دیگر که شامل « دوست داری برایت بگویم » و « من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می توانم » ، که درآخرین قسمت تدریس قرار می گیرند ، فرصتی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مناسب برای جلب توجّه دانش آموزان به صفت شجاعت و به عنوان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یک جمع بندی و نتیجه گیری مناسب از تدریس این درس است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9-     در پایان نیز ، اطّلاعاتی در زمینه ی زندگی امام جواد (ع) ، در غالب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برای خواندن » ارائه شده است .  </a:t>
                      </a:r>
                      <a:endParaRPr lang="en-US" sz="1800" dirty="0">
                        <a:effectLst/>
                        <a:latin typeface="Arial" panose="020B0604020202020204" pitchFamily="34" charset="0"/>
                        <a:ea typeface="Calibri"/>
                        <a:cs typeface="Arial" panose="020B0604020202020204" pitchFamily="34" charset="0"/>
                      </a:endParaRPr>
                    </a:p>
                    <a:p>
                      <a:pPr marL="0" marR="0" algn="r" rtl="1">
                        <a:lnSpc>
                          <a:spcPct val="115000"/>
                        </a:lnSpc>
                        <a:spcBef>
                          <a:spcPts val="0"/>
                        </a:spcBef>
                        <a:spcAft>
                          <a:spcPts val="1000"/>
                        </a:spcAft>
                      </a:pPr>
                      <a:r>
                        <a:rPr lang="ar-SA" sz="1800" b="1" dirty="0">
                          <a:effectLst/>
                          <a:latin typeface="Arial" panose="020B0604020202020204" pitchFamily="34" charset="0"/>
                          <a:ea typeface="Times New Roman"/>
                          <a:cs typeface="Arial" panose="020B0604020202020204" pitchFamily="34" charset="0"/>
                        </a:rPr>
                        <a:t>    </a:t>
                      </a:r>
                      <a:endParaRPr lang="en-US" sz="1800" dirty="0">
                        <a:effectLst/>
                        <a:latin typeface="Arial" panose="020B0604020202020204" pitchFamily="34" charset="0"/>
                        <a:ea typeface="Calibri"/>
                        <a:cs typeface="Arial" panose="020B0604020202020204" pitchFamily="34" charset="0"/>
                      </a:endParaRPr>
                    </a:p>
                  </a:txBody>
                  <a:tcPr marL="0" marR="0" marT="0" marB="0">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033250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838200"/>
            <a:ext cx="7867649" cy="4425951"/>
          </a:xfrm>
        </p:spPr>
        <p:txBody>
          <a:bodyPr/>
          <a:lstStyle/>
          <a:p>
            <a:pPr algn="r">
              <a:buNone/>
            </a:pPr>
            <a:r>
              <a:rPr lang="fa-IR" sz="2000" b="1" dirty="0" smtClean="0">
                <a:cs typeface="B Nazanin" panose="00000400000000000000" pitchFamily="2" charset="-78"/>
              </a:rPr>
              <a:t>6-آگاهی از روش های تدریس:</a:t>
            </a:r>
          </a:p>
          <a:p>
            <a:pPr algn="r">
              <a:buNone/>
            </a:pPr>
            <a:r>
              <a:rPr lang="fa-IR" sz="2000" dirty="0">
                <a:cs typeface="B Nazanin" panose="00000400000000000000" pitchFamily="2" charset="-78"/>
              </a:rPr>
              <a:t>همانگونه که علوم در حال تغییر می باشند شیوه های ارائه محتوا نیز در دنیا به طور مداوم در حال تغییر است معلم باید شیوه های نوین تدریس را بشناسد تا بتواند با توجه به موقعیت یادگیری، روشی را انتخاب کند که در مدت زمان کمتری مطالب بیشتری را به دانش آموزان تفهیم کند.</a:t>
            </a:r>
          </a:p>
          <a:p>
            <a:pPr algn="r">
              <a:buNone/>
            </a:pPr>
            <a:r>
              <a:rPr lang="fa-IR" sz="2000" b="1" dirty="0" smtClean="0">
                <a:cs typeface="B Nazanin" panose="00000400000000000000" pitchFamily="2" charset="-78"/>
              </a:rPr>
              <a:t>7-دارای ظاهری آراسته باشد:</a:t>
            </a:r>
          </a:p>
          <a:p>
            <a:pPr algn="r">
              <a:buNone/>
            </a:pPr>
            <a:r>
              <a:rPr lang="fa-IR" sz="2000" dirty="0">
                <a:cs typeface="B Nazanin" panose="00000400000000000000" pitchFamily="2" charset="-78"/>
              </a:rPr>
              <a:t>معلم در تمام زمینه ها الگوی دانش آموزان است ظاهر منظم و مرتب او بیانگر نظم و انظباط فردی است ضمن آنکه بر جذابیت معلم می افزاید.</a:t>
            </a:r>
          </a:p>
          <a:p>
            <a:pPr algn="r">
              <a:buNone/>
            </a:pPr>
            <a:r>
              <a:rPr lang="fa-IR" sz="2000" b="1" dirty="0" smtClean="0">
                <a:cs typeface="B Nazanin" panose="00000400000000000000" pitchFamily="2" charset="-78"/>
              </a:rPr>
              <a:t>8-مهربان،بردبار،صبور و با سعه ی صدر باشد:</a:t>
            </a:r>
          </a:p>
          <a:p>
            <a:pPr algn="r">
              <a:buNone/>
            </a:pPr>
            <a:r>
              <a:rPr lang="fa-IR" sz="2000" dirty="0">
                <a:cs typeface="B Nazanin" panose="00000400000000000000" pitchFamily="2" charset="-78"/>
              </a:rPr>
              <a:t>معلم باید صبر و تحمل بالایی داشته باشد و با کوچک ترین موضوع عصبانی نشود و از کوره در برود.خانم ویتی یکی از محققان آمریکایی، بعد از نظر خواهی از 33 هزار نفر از دانش آموزان اقصی نقاط دنیا از آنها خواست ویژگی های یک معلم خوب را به ترتیب اولویت بیان کنند اکثریت قریب به اتفاق این دانش آموزان اولین شرط یک معلم خوب را مهربانی بیان کردند.</a:t>
            </a:r>
          </a:p>
        </p:txBody>
      </p:sp>
    </p:spTree>
    <p:extLst>
      <p:ext uri="{BB962C8B-B14F-4D97-AF65-F5344CB8AC3E}">
        <p14:creationId xmlns:p14="http://schemas.microsoft.com/office/powerpoint/2010/main" val="86029322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1133218"/>
              </p:ext>
            </p:extLst>
          </p:nvPr>
        </p:nvGraphicFramePr>
        <p:xfrm>
          <a:off x="838200" y="1371600"/>
          <a:ext cx="7315200" cy="4267200"/>
        </p:xfrm>
        <a:graphic>
          <a:graphicData uri="http://schemas.openxmlformats.org/drawingml/2006/table">
            <a:tbl>
              <a:tblPr rtl="1" firstRow="1" firstCol="1" bandRow="1"/>
              <a:tblGrid>
                <a:gridCol w="1170431"/>
                <a:gridCol w="6144769"/>
              </a:tblGrid>
              <a:tr h="4267200">
                <a:tc>
                  <a:txBody>
                    <a:bodyPr/>
                    <a:lstStyle/>
                    <a:p>
                      <a:pPr marL="0" marR="0" algn="r" rtl="1">
                        <a:lnSpc>
                          <a:spcPct val="115000"/>
                        </a:lnSpc>
                        <a:spcBef>
                          <a:spcPts val="0"/>
                        </a:spcBef>
                        <a:spcAft>
                          <a:spcPts val="1000"/>
                        </a:spcAft>
                      </a:pPr>
                      <a:r>
                        <a:rPr lang="ar-SA" sz="2400" b="1" dirty="0">
                          <a:effectLst/>
                          <a:latin typeface="Calibri"/>
                          <a:ea typeface="Times New Roman"/>
                          <a:cs typeface="Times New Roman"/>
                        </a:rPr>
                        <a:t> </a:t>
                      </a:r>
                      <a:endParaRPr lang="en-US" sz="2400" dirty="0">
                        <a:effectLst/>
                        <a:latin typeface="Calibri"/>
                        <a:ea typeface="Calibri"/>
                        <a:cs typeface="Arial"/>
                      </a:endParaRPr>
                    </a:p>
                    <a:p>
                      <a:pPr marL="0" marR="0" algn="r" rtl="1">
                        <a:lnSpc>
                          <a:spcPct val="115000"/>
                        </a:lnSpc>
                        <a:spcBef>
                          <a:spcPts val="0"/>
                        </a:spcBef>
                        <a:spcAft>
                          <a:spcPts val="1000"/>
                        </a:spcAft>
                      </a:pPr>
                      <a:r>
                        <a:rPr lang="ar-SA" sz="2400" b="1" dirty="0">
                          <a:effectLst/>
                          <a:latin typeface="Calibri"/>
                          <a:ea typeface="Times New Roman"/>
                          <a:cs typeface="Times New Roman"/>
                        </a:rPr>
                        <a:t>نحوه ی استفاده از فعّالیّت های </a:t>
                      </a:r>
                      <a:endParaRPr lang="en-US" sz="2400" dirty="0">
                        <a:effectLst/>
                        <a:latin typeface="Calibri"/>
                        <a:ea typeface="Calibri"/>
                        <a:cs typeface="Arial"/>
                      </a:endParaRPr>
                    </a:p>
                    <a:p>
                      <a:pPr marL="0" marR="0" algn="r" rtl="1">
                        <a:lnSpc>
                          <a:spcPct val="115000"/>
                        </a:lnSpc>
                        <a:spcBef>
                          <a:spcPts val="0"/>
                        </a:spcBef>
                        <a:spcAft>
                          <a:spcPts val="1000"/>
                        </a:spcAft>
                      </a:pPr>
                      <a:r>
                        <a:rPr lang="ar-SA" sz="2400" b="1" dirty="0">
                          <a:effectLst/>
                          <a:latin typeface="Calibri"/>
                          <a:ea typeface="Times New Roman"/>
                          <a:cs typeface="Times New Roman"/>
                        </a:rPr>
                        <a:t>کتاب کار </a:t>
                      </a:r>
                      <a:endParaRPr lang="en-US" sz="2400" dirty="0">
                        <a:effectLst/>
                        <a:latin typeface="Calibri"/>
                        <a:ea typeface="Calibri"/>
                        <a:cs typeface="Arial"/>
                      </a:endParaRPr>
                    </a:p>
                  </a:txBody>
                  <a:tcPr marL="0" marR="0" marT="0" marB="0">
                    <a:lnL>
                      <a:noFill/>
                    </a:lnL>
                    <a:lnR>
                      <a:noFill/>
                    </a:lnR>
                    <a:lnT>
                      <a:noFill/>
                    </a:lnT>
                    <a:lnB>
                      <a:noFill/>
                    </a:lnB>
                  </a:tcPr>
                </a:tc>
                <a:tc>
                  <a:txBody>
                    <a:bodyPr/>
                    <a:lstStyle/>
                    <a:p>
                      <a:pPr marL="0" marR="0" algn="r" rtl="1">
                        <a:lnSpc>
                          <a:spcPct val="115000"/>
                        </a:lnSpc>
                        <a:spcBef>
                          <a:spcPts val="0"/>
                        </a:spcBef>
                        <a:spcAft>
                          <a:spcPts val="1000"/>
                        </a:spcAft>
                      </a:pPr>
                      <a:r>
                        <a:rPr lang="ar-SA" sz="2400" b="1" dirty="0">
                          <a:effectLst/>
                          <a:latin typeface="Calibri"/>
                          <a:ea typeface="Times New Roman"/>
                          <a:cs typeface="Times New Roman"/>
                        </a:rPr>
                        <a:t> </a:t>
                      </a:r>
                      <a:endParaRPr lang="en-US" sz="2400" dirty="0">
                        <a:effectLst/>
                        <a:latin typeface="Calibri"/>
                        <a:ea typeface="Calibri"/>
                        <a:cs typeface="Arial"/>
                      </a:endParaRPr>
                    </a:p>
                    <a:p>
                      <a:pPr marL="0" marR="0" algn="r" rtl="1">
                        <a:lnSpc>
                          <a:spcPct val="115000"/>
                        </a:lnSpc>
                        <a:spcBef>
                          <a:spcPts val="0"/>
                        </a:spcBef>
                        <a:spcAft>
                          <a:spcPts val="1000"/>
                        </a:spcAft>
                      </a:pPr>
                      <a:r>
                        <a:rPr lang="ar-SA" sz="2400" b="1" dirty="0">
                          <a:effectLst/>
                          <a:latin typeface="Calibri"/>
                          <a:ea typeface="Times New Roman"/>
                          <a:cs typeface="Times New Roman"/>
                        </a:rPr>
                        <a:t>در کتاب کار ، تصاویری از بخشش و کمک مردم به یک دیگر ترسیم شده است و دانش آموزان باید نمونه های دیگری از آن ها را به تصویر بکشند .</a:t>
                      </a:r>
                      <a:endParaRPr lang="en-US" sz="2400" dirty="0">
                        <a:effectLst/>
                        <a:latin typeface="Calibri"/>
                        <a:ea typeface="Calibri"/>
                        <a:cs typeface="Arial"/>
                      </a:endParaRPr>
                    </a:p>
                    <a:p>
                      <a:pPr marL="0" marR="0" algn="r" rtl="1">
                        <a:lnSpc>
                          <a:spcPct val="115000"/>
                        </a:lnSpc>
                        <a:spcBef>
                          <a:spcPts val="0"/>
                        </a:spcBef>
                        <a:spcAft>
                          <a:spcPts val="1000"/>
                        </a:spcAft>
                      </a:pPr>
                      <a:r>
                        <a:rPr lang="ar-SA" sz="2400" b="1" dirty="0">
                          <a:effectLst/>
                          <a:latin typeface="Calibri"/>
                          <a:ea typeface="Times New Roman"/>
                          <a:cs typeface="Times New Roman"/>
                        </a:rPr>
                        <a:t>  </a:t>
                      </a:r>
                      <a:endParaRPr lang="en-US" sz="2400" dirty="0">
                        <a:effectLst/>
                        <a:latin typeface="Calibri"/>
                        <a:ea typeface="Calibri"/>
                        <a:cs typeface="Arial"/>
                      </a:endParaRPr>
                    </a:p>
                    <a:p>
                      <a:pPr marL="0" marR="0" algn="r" rtl="1">
                        <a:lnSpc>
                          <a:spcPct val="115000"/>
                        </a:lnSpc>
                        <a:spcBef>
                          <a:spcPts val="0"/>
                        </a:spcBef>
                        <a:spcAft>
                          <a:spcPts val="1000"/>
                        </a:spcAft>
                      </a:pPr>
                      <a:r>
                        <a:rPr lang="ar-SA" sz="2400" b="1" dirty="0">
                          <a:effectLst/>
                          <a:latin typeface="Calibri"/>
                          <a:ea typeface="Times New Roman"/>
                          <a:cs typeface="Times New Roman"/>
                        </a:rPr>
                        <a:t> </a:t>
                      </a:r>
                      <a:endParaRPr lang="en-US" sz="2400" dirty="0">
                        <a:effectLst/>
                        <a:latin typeface="Calibri"/>
                        <a:ea typeface="Calibri"/>
                        <a:cs typeface="Arial"/>
                      </a:endParaRPr>
                    </a:p>
                  </a:txBody>
                  <a:tcPr marL="0" marR="0" marT="0" marB="0">
                    <a:lnL>
                      <a:noFill/>
                    </a:lnL>
                    <a:lnR>
                      <a:noFill/>
                    </a:lnR>
                    <a:lnT>
                      <a:noFill/>
                    </a:lnT>
                    <a:lnB>
                      <a:noFill/>
                    </a:lnB>
                  </a:tcPr>
                </a:tc>
              </a:tr>
            </a:tbl>
          </a:graphicData>
        </a:graphic>
      </p:graphicFrame>
    </p:spTree>
    <p:extLst>
      <p:ext uri="{BB962C8B-B14F-4D97-AF65-F5344CB8AC3E}">
        <p14:creationId xmlns:p14="http://schemas.microsoft.com/office/powerpoint/2010/main" val="254226487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183880" cy="3505200"/>
          </a:xfrm>
        </p:spPr>
        <p:txBody>
          <a:bodyPr>
            <a:noAutofit/>
          </a:bodyPr>
          <a:lstStyle/>
          <a:p>
            <a:pPr marL="0" marR="0" algn="r" rtl="1">
              <a:lnSpc>
                <a:spcPct val="115000"/>
              </a:lnSpc>
              <a:spcBef>
                <a:spcPts val="0"/>
              </a:spcBef>
              <a:spcAft>
                <a:spcPts val="1000"/>
              </a:spcAft>
            </a:pPr>
            <a:r>
              <a:rPr lang="fa-IR" sz="2400" b="1" dirty="0" smtClean="0">
                <a:ea typeface="Times New Roman"/>
                <a:cs typeface="Times New Roman"/>
              </a:rPr>
              <a:t/>
            </a:r>
            <a:br>
              <a:rPr lang="fa-IR" sz="2400" b="1" dirty="0" smtClean="0">
                <a:ea typeface="Times New Roman"/>
                <a:cs typeface="Times New Roman"/>
              </a:rPr>
            </a:br>
            <a:r>
              <a:rPr lang="fa-IR" sz="2400" b="1" dirty="0" smtClean="0">
                <a:solidFill>
                  <a:srgbClr val="FF0000"/>
                </a:solidFill>
                <a:ea typeface="Times New Roman"/>
                <a:cs typeface="2  Jadid" pitchFamily="2" charset="-78"/>
              </a:rPr>
              <a:t>ارزشیابی</a:t>
            </a:r>
            <a:r>
              <a:rPr lang="fa-IR" sz="2400" b="1" dirty="0" smtClean="0">
                <a:ea typeface="Times New Roman"/>
                <a:cs typeface="Times New Roman"/>
              </a:rPr>
              <a:t/>
            </a:r>
            <a:br>
              <a:rPr lang="fa-IR" sz="2400" b="1" dirty="0" smtClean="0">
                <a:ea typeface="Times New Roman"/>
                <a:cs typeface="Times New Roman"/>
              </a:rPr>
            </a:br>
            <a:r>
              <a:rPr lang="ar-SA" sz="2400" b="1" dirty="0" smtClean="0">
                <a:ea typeface="Times New Roman"/>
                <a:cs typeface="Times New Roman"/>
              </a:rPr>
              <a:t>مشاهده ی عملکرد فراگیران در فعّالیّت های زیر و ثبت نتایج آن در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 جدول ثبت فعّالیّت های یاددهی و یادگیری »  به ارزشیابی دقیق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آموخته هایشان کمک می نمایند </a:t>
            </a:r>
            <a:r>
              <a:rPr lang="fa-IR" sz="2400" b="1" dirty="0" smtClean="0">
                <a:ea typeface="Times New Roman"/>
                <a:cs typeface="Times New Roman"/>
              </a:rPr>
              <a:t/>
            </a:r>
            <a:br>
              <a:rPr lang="fa-IR" sz="2400" b="1" dirty="0" smtClean="0">
                <a:ea typeface="Times New Roman"/>
                <a:cs typeface="Times New Roman"/>
              </a:rPr>
            </a:br>
            <a:r>
              <a:rPr lang="ar-SA" sz="2400" b="1" dirty="0" smtClean="0">
                <a:ea typeface="Times New Roman"/>
                <a:cs typeface="Times New Roman"/>
              </a:rPr>
              <a:t>این موارد عبارتند از :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الف) گفت و گو درباره ی رفتار امام محمّد تقی (ع) با مأمون .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ب) تشخیص و شناسایی برخی از موقعیّت هایی که شجاعت در آن ها عملی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    پسندیده است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ج) بیان کردن برخی از مصادیق سخاوت مندی در زندگی روز مرّه ی خود .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د) ارائه ی توصیه هایی در مورد آن چه از زندگی امام نهم (ع) آموخته است . </a:t>
            </a:r>
            <a:r>
              <a:rPr lang="en-US" sz="2400" dirty="0" smtClean="0">
                <a:ea typeface="Calibri"/>
                <a:cs typeface="Arial"/>
              </a:rPr>
              <a:t/>
            </a:r>
            <a:br>
              <a:rPr lang="en-US" sz="2400" dirty="0" smtClean="0">
                <a:ea typeface="Calibri"/>
                <a:cs typeface="Arial"/>
              </a:rPr>
            </a:br>
            <a:r>
              <a:rPr lang="ar-SA" sz="2400" b="1" dirty="0" smtClean="0">
                <a:ea typeface="Times New Roman"/>
                <a:cs typeface="Times New Roman"/>
              </a:rPr>
              <a:t>ه) انجام فعّالیّت هایی که معلّم خواسته است . </a:t>
            </a:r>
            <a:r>
              <a:rPr lang="en-US" sz="2400" dirty="0" smtClean="0">
                <a:ea typeface="Calibri"/>
                <a:cs typeface="Arial"/>
              </a:rPr>
              <a:t/>
            </a:r>
            <a:br>
              <a:rPr lang="en-US" sz="2400" dirty="0" smtClean="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203142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990600"/>
            <a:ext cx="8153400" cy="5334000"/>
          </a:xfrm>
        </p:spPr>
        <p:txBody>
          <a:bodyPr>
            <a:normAutofit fontScale="85000" lnSpcReduction="20000"/>
          </a:bodyPr>
          <a:lstStyle/>
          <a:p>
            <a:pPr algn="r"/>
            <a:r>
              <a:rPr lang="fa-IR" b="1" dirty="0">
                <a:cs typeface="B Nazanin" panose="00000400000000000000" pitchFamily="2" charset="-78"/>
              </a:rPr>
              <a:t>مساله چیست؟</a:t>
            </a:r>
            <a:endParaRPr lang="en-US" dirty="0">
              <a:cs typeface="B Nazanin" panose="00000400000000000000" pitchFamily="2" charset="-78"/>
            </a:endParaRPr>
          </a:p>
          <a:p>
            <a:pPr algn="r"/>
            <a:r>
              <a:rPr lang="fa-IR" dirty="0">
                <a:cs typeface="B Nazanin" panose="00000400000000000000" pitchFamily="2" charset="-78"/>
              </a:rPr>
              <a:t>مسئله عبارت است از تفاوت بین دو موقعیت یکی موقعیتی که در آن قرار داریم و دیگری موقعیتی که می خواهیم ایجاد کنیم.</a:t>
            </a:r>
            <a:endParaRPr lang="en-US" dirty="0">
              <a:cs typeface="B Nazanin" panose="00000400000000000000" pitchFamily="2" charset="-78"/>
            </a:endParaRPr>
          </a:p>
          <a:p>
            <a:pPr algn="r"/>
            <a:r>
              <a:rPr lang="fa-IR" b="1" dirty="0">
                <a:cs typeface="B Nazanin" panose="00000400000000000000" pitchFamily="2" charset="-78"/>
              </a:rPr>
              <a:t>چه تفاوت عمده ای بین روش های ارزشیابی در دینی گذشته با هدیه های آسمان وجود دارد؟</a:t>
            </a:r>
            <a:endParaRPr lang="en-US" dirty="0">
              <a:cs typeface="B Nazanin" panose="00000400000000000000" pitchFamily="2" charset="-78"/>
            </a:endParaRPr>
          </a:p>
          <a:p>
            <a:pPr algn="r"/>
            <a:r>
              <a:rPr lang="fa-IR" dirty="0">
                <a:cs typeface="B Nazanin" panose="00000400000000000000" pitchFamily="2" charset="-78"/>
              </a:rPr>
              <a:t>1-در گذشته ارزشیابی از دانش آموزان بسیار ساده و از طریق یک آزمون کتبی و شفاهی به صورت معمولی انجام می گرفت اما اکنون در هدیه های آسمان ارزشیابی جنبه های عاطفی و مهارتی دانش آموزان به شیوه ای غیرمستقیم و نامحسوس مورد نظر مهم است که بسیار مشکل است.</a:t>
            </a:r>
            <a:endParaRPr lang="en-US" dirty="0">
              <a:cs typeface="B Nazanin" panose="00000400000000000000" pitchFamily="2" charset="-78"/>
            </a:endParaRPr>
          </a:p>
          <a:p>
            <a:pPr algn="r"/>
            <a:r>
              <a:rPr lang="fa-IR" dirty="0">
                <a:cs typeface="B Nazanin" panose="00000400000000000000" pitchFamily="2" charset="-78"/>
              </a:rPr>
              <a:t>2-در ارزشیابی دینی گذشته دائما محفوظات و اطلاعات دانش آموزان ارزشیابی می شد اما در کتاب جدید جست و جو گری ، کنجکاوی و ابتکار و بحث و گفت و گوی فعال و ریسک پذیری و انعطاف پذیری و خلاصه هر چه امروز به عنوان مشخصه های یادگیری فعال شناخته می شود، اندازه گیری می گردد.</a:t>
            </a:r>
            <a:endParaRPr lang="en-US" dirty="0">
              <a:cs typeface="B Nazanin" panose="00000400000000000000" pitchFamily="2" charset="-78"/>
            </a:endParaRPr>
          </a:p>
          <a:p>
            <a:pPr algn="r"/>
            <a:r>
              <a:rPr lang="fa-IR" dirty="0">
                <a:cs typeface="B Nazanin" panose="00000400000000000000" pitchFamily="2" charset="-78"/>
              </a:rPr>
              <a:t>3-اندازه گیری در گذشته از طریق امتحان انجام می گرفت اما در هدیه های آسمان از طریق مشاهده، به این معنا که معلم به میزان علاقه مندی، خلاقیت، ابتکار و احساسات دیرین دانش آموزان خود نگاه کرده و به آن نمره می دهد هر چند غرض دادن نمره به میزان دین و دینداری دانش آموزان نیست.</a:t>
            </a:r>
            <a:endParaRPr lang="en-US" dirty="0">
              <a:cs typeface="B Nazanin" panose="00000400000000000000" pitchFamily="2" charset="-78"/>
            </a:endParaRPr>
          </a:p>
          <a:p>
            <a:pPr algn="r"/>
            <a:endParaRPr lang="fa-IR" dirty="0">
              <a:cs typeface="B Nazanin" panose="00000400000000000000" pitchFamily="2" charset="-78"/>
            </a:endParaRPr>
          </a:p>
        </p:txBody>
      </p:sp>
    </p:spTree>
    <p:extLst>
      <p:ext uri="{BB962C8B-B14F-4D97-AF65-F5344CB8AC3E}">
        <p14:creationId xmlns:p14="http://schemas.microsoft.com/office/powerpoint/2010/main" val="353485074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81000" y="1600200"/>
            <a:ext cx="8305800" cy="3784997"/>
          </a:xfrm>
        </p:spPr>
        <p:txBody>
          <a:bodyPr>
            <a:noAutofit/>
          </a:bodyPr>
          <a:lstStyle/>
          <a:p>
            <a:pPr algn="r"/>
            <a:r>
              <a:rPr lang="fa-IR" sz="2000" dirty="0">
                <a:cs typeface="B Nazanin" panose="00000400000000000000" pitchFamily="2" charset="-78"/>
              </a:rPr>
              <a:t>4-چگونگی ارزشیابی در دینی گذشته در پایان سال تحصیلی به صورت ارزشیابی پایانی انجام می گرفت اما درهدیه های آسمان به صورت مستمر و در طول هر نیم سال حداقل پنج بار انجام می گیرد. هر چند بعد از مصاحبه میانگین این نمرات نظر معلم بسیار مهم است اما  این نمره بازهم نمره  مطلق محسوب نمی شود.</a:t>
            </a:r>
            <a:endParaRPr lang="en-US" sz="2000" dirty="0">
              <a:cs typeface="B Nazanin" panose="00000400000000000000" pitchFamily="2" charset="-78"/>
            </a:endParaRPr>
          </a:p>
          <a:p>
            <a:pPr algn="r"/>
            <a:r>
              <a:rPr lang="fa-IR" sz="2000" dirty="0">
                <a:cs typeface="B Nazanin" panose="00000400000000000000" pitchFamily="2" charset="-78"/>
              </a:rPr>
              <a:t>5-ارزشیابی چه موقغ انجام می شود؟ همان طور که اشاره کردیم بر خلاف دینی گذشته که ارزشیابی در موقعیت های غیر واقعی و شرایط مصنوعی انجام می شد در هدیه های آسمان ارزشیابی در شرایط واقعی انجام می گیرد. یعنی در حین انجام فعالیت توسط معلم از دانش آموزان ارزشیابی به عمل می آید این یک موقعیت واقعی برای بروز احساسات دانش آموزان است.</a:t>
            </a:r>
            <a:endParaRPr lang="en-US" sz="2000" dirty="0">
              <a:cs typeface="B Nazanin" panose="00000400000000000000" pitchFamily="2" charset="-78"/>
            </a:endParaRPr>
          </a:p>
          <a:p>
            <a:pPr algn="r"/>
            <a:r>
              <a:rPr lang="fa-IR" sz="2000" dirty="0">
                <a:cs typeface="B Nazanin" panose="00000400000000000000" pitchFamily="2" charset="-78"/>
              </a:rPr>
              <a:t>6-موقعیت دانش آموزان در ارزشیابی دینی سوم موقعیتی است توام با تشویش و نگرانی به خاطر جو حاکم بر فضای جلسات امتحانی. اما در درس هدیه های آسمان شرایط خاص و اضطراب آور وجود ندارد.</a:t>
            </a:r>
            <a:endParaRPr lang="en-US" sz="2000" dirty="0">
              <a:cs typeface="B Nazanin" panose="00000400000000000000" pitchFamily="2" charset="-78"/>
            </a:endParaRPr>
          </a:p>
          <a:p>
            <a:pPr algn="r"/>
            <a:r>
              <a:rPr lang="fa-IR" sz="2000" dirty="0" smtClean="0">
                <a:cs typeface="B Nazanin" panose="00000400000000000000" pitchFamily="2" charset="-78"/>
              </a:rPr>
              <a:t>7</a:t>
            </a:r>
            <a:endParaRPr lang="fa-IR" sz="2000" dirty="0">
              <a:cs typeface="B Nazanin" panose="00000400000000000000" pitchFamily="2" charset="-78"/>
            </a:endParaRPr>
          </a:p>
        </p:txBody>
      </p:sp>
    </p:spTree>
    <p:extLst>
      <p:ext uri="{BB962C8B-B14F-4D97-AF65-F5344CB8AC3E}">
        <p14:creationId xmlns:p14="http://schemas.microsoft.com/office/powerpoint/2010/main" val="27302607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1524000"/>
            <a:ext cx="8305800" cy="3784997"/>
          </a:xfrm>
        </p:spPr>
        <p:txBody>
          <a:bodyPr>
            <a:noAutofit/>
          </a:bodyPr>
          <a:lstStyle/>
          <a:p>
            <a:pPr algn="r"/>
            <a:r>
              <a:rPr lang="fa-IR" sz="2000" dirty="0" smtClean="0">
                <a:cs typeface="B Nazanin" panose="00000400000000000000" pitchFamily="2" charset="-78"/>
              </a:rPr>
              <a:t>7-اعتبار </a:t>
            </a:r>
            <a:r>
              <a:rPr lang="fa-IR" sz="2000" dirty="0">
                <a:cs typeface="B Nazanin" panose="00000400000000000000" pitchFamily="2" charset="-78"/>
              </a:rPr>
              <a:t>ارزشیابی: از آنجا که در درس هدیه های آسمان جنبه های مختلف یادگیری دانش آموزان در مقاطع زمانی گوناگون مورد ارزیابی قرار می گیرد در مقایسه با دینی سوم که فقط جنبه های </a:t>
            </a:r>
            <a:r>
              <a:rPr lang="fa-IR" sz="2000" b="1" dirty="0">
                <a:cs typeface="B Nazanin" panose="00000400000000000000" pitchFamily="2" charset="-78"/>
              </a:rPr>
              <a:t>ذهنی</a:t>
            </a:r>
            <a:r>
              <a:rPr lang="fa-IR" sz="2000" dirty="0">
                <a:cs typeface="B Nazanin" panose="00000400000000000000" pitchFamily="2" charset="-78"/>
              </a:rPr>
              <a:t> و </a:t>
            </a:r>
            <a:r>
              <a:rPr lang="fa-IR" sz="2000" b="1" dirty="0">
                <a:cs typeface="B Nazanin" panose="00000400000000000000" pitchFamily="2" charset="-78"/>
              </a:rPr>
              <a:t>حفظی</a:t>
            </a:r>
            <a:r>
              <a:rPr lang="fa-IR" sz="2000" dirty="0">
                <a:cs typeface="B Nazanin" panose="00000400000000000000" pitchFamily="2" charset="-78"/>
              </a:rPr>
              <a:t> ارزشیابی می شد اعتبار ارزشیابی بیشتر است.</a:t>
            </a:r>
            <a:endParaRPr lang="en-US" sz="2000" dirty="0">
              <a:cs typeface="B Nazanin" panose="00000400000000000000" pitchFamily="2" charset="-78"/>
            </a:endParaRPr>
          </a:p>
          <a:p>
            <a:pPr algn="r"/>
            <a:r>
              <a:rPr lang="fa-IR" sz="2000" dirty="0">
                <a:cs typeface="B Nazanin" panose="00000400000000000000" pitchFamily="2" charset="-78"/>
              </a:rPr>
              <a:t>8-در درس هدیه های آسمان چون دانش آموزان به طور مستمر مورد ارزشیابی قرار می گیرند و نتایج آن به آن ها منتقل می شود می توانند نقاط قوت و ضعف خود را شناخته و برای بهبود وضعیت خود و تقویت نقاط قوت اقدام کنند و این باعث ایجاد رغبت بیشتر در دانش آموزان می شود اما در دینی سوم این امکان برای دانش آموزان فراهم نبود.</a:t>
            </a:r>
            <a:endParaRPr lang="en-US" sz="2000" dirty="0">
              <a:cs typeface="B Nazanin" panose="00000400000000000000" pitchFamily="2" charset="-78"/>
            </a:endParaRPr>
          </a:p>
          <a:p>
            <a:pPr algn="r"/>
            <a:r>
              <a:rPr lang="fa-IR" sz="2000" dirty="0">
                <a:cs typeface="B Nazanin" panose="00000400000000000000" pitchFamily="2" charset="-78"/>
              </a:rPr>
              <a:t>9-در ارزشیابی هدیه های آسمان معلم برنامه هایی برای بهبود و اصلاح فرآیند آموزش طراحی می کند تا از این طریق بتوانند نقاط ضعف دانش آموزان خود را در جریان یادگیری اصلاح کند.</a:t>
            </a:r>
            <a:endParaRPr lang="en-US" sz="2000" dirty="0">
              <a:cs typeface="B Nazanin" panose="00000400000000000000" pitchFamily="2" charset="-78"/>
            </a:endParaRPr>
          </a:p>
          <a:p>
            <a:pPr algn="r"/>
            <a:endParaRPr lang="fa-IR" sz="2000" dirty="0">
              <a:cs typeface="B Nazanin" panose="00000400000000000000" pitchFamily="2" charset="-78"/>
            </a:endParaRPr>
          </a:p>
        </p:txBody>
      </p:sp>
    </p:spTree>
    <p:extLst>
      <p:ext uri="{BB962C8B-B14F-4D97-AF65-F5344CB8AC3E}">
        <p14:creationId xmlns:p14="http://schemas.microsoft.com/office/powerpoint/2010/main" val="27302607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371600"/>
            <a:ext cx="8153400" cy="3892551"/>
          </a:xfrm>
        </p:spPr>
        <p:txBody>
          <a:bodyPr>
            <a:normAutofit/>
          </a:bodyPr>
          <a:lstStyle/>
          <a:p>
            <a:pPr algn="r"/>
            <a:r>
              <a:rPr lang="fa-IR" sz="1500" dirty="0">
                <a:cs typeface="B Nazanin" panose="00000400000000000000" pitchFamily="2" charset="-78"/>
              </a:rPr>
              <a:t>10-شیوه ی نمره گذاری: هر چند در شیوه ی جدید ارزشیابی در تمام دنیا ملاک نمره دادن در حال حذف شدن است اما در هدیه های آسمان نیز این موضوع یک هدف محسوب می شود اما چون فعلا امکان انجام آن نمی شود معلم مجبور است از نمره به عنوان ابزار طبقه بندی دانش آموزان خود استفاده کند اما آموزگار می تواند مطابق سلیقه ی خود از بعضی کلمات که جنبه ی کیفی دارد مانند عالی، خیلی خوب ، خوب، متوسط و ضعیف استفاده نماید. معلم به وسیله ی این چک لیست قادر خواهد بود دانش آموزان خود را به گونه ای طبقه بندی کند که پاسخی برای اولیای آن ها باشد از جمله چک لیستی در ذیل رسم شده است:</a:t>
            </a:r>
            <a:endParaRPr lang="en-US" sz="1500" dirty="0">
              <a:cs typeface="B Nazanin" panose="00000400000000000000" pitchFamily="2" charset="-78"/>
            </a:endParaRPr>
          </a:p>
          <a:p>
            <a:pPr algn="r"/>
            <a:endParaRPr lang="fa-IR" sz="1500" dirty="0">
              <a:cs typeface="B Nazanin"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71550" y="3436144"/>
            <a:ext cx="7200898" cy="1828007"/>
          </a:xfrm>
          <a:prstGeom prst="rect">
            <a:avLst/>
          </a:prstGeom>
        </p:spPr>
      </p:pic>
    </p:spTree>
    <p:extLst>
      <p:ext uri="{BB962C8B-B14F-4D97-AF65-F5344CB8AC3E}">
        <p14:creationId xmlns:p14="http://schemas.microsoft.com/office/powerpoint/2010/main" val="13461310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3000"/>
            <a:ext cx="7200897" cy="3563939"/>
          </a:xfrm>
        </p:spPr>
        <p:txBody>
          <a:bodyPr/>
          <a:lstStyle/>
          <a:p>
            <a:pPr algn="r"/>
            <a:r>
              <a:rPr lang="fa-IR" b="1" dirty="0">
                <a:latin typeface="Arial" pitchFamily="34" charset="0"/>
                <a:cs typeface="Arial" pitchFamily="34" charset="0"/>
              </a:rPr>
              <a:t>محتوا چیست و چرا محتوا درس دینی تغییر کرده است؟</a:t>
            </a:r>
            <a:endParaRPr lang="en-US" dirty="0">
              <a:latin typeface="Arial" pitchFamily="34" charset="0"/>
              <a:cs typeface="Arial" pitchFamily="34" charset="0"/>
            </a:endParaRPr>
          </a:p>
          <a:p>
            <a:pPr algn="r"/>
            <a:r>
              <a:rPr lang="fa-IR" dirty="0">
                <a:latin typeface="Arial" pitchFamily="34" charset="0"/>
                <a:cs typeface="Arial" pitchFamily="34" charset="0"/>
              </a:rPr>
              <a:t>محتوا در یک برنامه ی درسی مجموعه ای از مواد آموزشی، امکانات ، تجهیزات ، روش ها، و نظام ارزشیابی است . بنابراین تعریف در درس هدیه های آسمان معلم، کتاب کاردانش آموز، کتاب دانستنی معلم، تمام رسانه های معلم هنگام تدریس از آن ها بهره می گیرد به نوعی جزئی از محتوی محسوب می شود . اما این که چرا محتوا تغییرکرده است باید بگوییم مبنا و اساس هر تغییر به سه دیدگاه و نگرش در سه بخش عمده برمی گردد که آن بخش ها عبارت اند از: </a:t>
            </a:r>
            <a:endParaRPr lang="en-US" dirty="0">
              <a:latin typeface="Arial" pitchFamily="34" charset="0"/>
              <a:cs typeface="Arial" pitchFamily="34" charset="0"/>
            </a:endParaRPr>
          </a:p>
          <a:p>
            <a:pPr algn="r"/>
            <a:r>
              <a:rPr lang="fa-IR" dirty="0">
                <a:latin typeface="Arial" pitchFamily="34" charset="0"/>
                <a:cs typeface="Arial" pitchFamily="34" charset="0"/>
              </a:rPr>
              <a:t>1-جهان بینی( عقیدتی، ایدئولوژی، جهان شناسی، فلسفی)</a:t>
            </a:r>
            <a:endParaRPr lang="en-US" dirty="0">
              <a:latin typeface="Arial" pitchFamily="34" charset="0"/>
              <a:cs typeface="Arial" pitchFamily="34" charset="0"/>
            </a:endParaRPr>
          </a:p>
          <a:p>
            <a:pPr algn="r"/>
            <a:r>
              <a:rPr lang="fa-IR" dirty="0">
                <a:latin typeface="Arial" pitchFamily="34" charset="0"/>
                <a:cs typeface="Arial" pitchFamily="34" charset="0"/>
              </a:rPr>
              <a:t>2-مبنای روانشناختی</a:t>
            </a:r>
            <a:endParaRPr lang="en-US" dirty="0">
              <a:latin typeface="Arial" pitchFamily="34" charset="0"/>
              <a:cs typeface="Arial" pitchFamily="34" charset="0"/>
            </a:endParaRPr>
          </a:p>
          <a:p>
            <a:pPr algn="r"/>
            <a:r>
              <a:rPr lang="fa-IR" dirty="0">
                <a:latin typeface="Arial" pitchFamily="34" charset="0"/>
                <a:cs typeface="Arial" pitchFamily="34" charset="0"/>
              </a:rPr>
              <a:t>3-مبنای جامعه شناختی</a:t>
            </a:r>
            <a:endParaRPr lang="en-US" dirty="0">
              <a:latin typeface="Arial" pitchFamily="34" charset="0"/>
              <a:cs typeface="Arial" pitchFamily="34" charset="0"/>
            </a:endParaRPr>
          </a:p>
          <a:p>
            <a:pPr algn="r"/>
            <a:endParaRPr lang="fa-IR" dirty="0">
              <a:latin typeface="Arial" pitchFamily="34" charset="0"/>
              <a:cs typeface="Arial" pitchFamily="34" charset="0"/>
            </a:endParaRPr>
          </a:p>
        </p:txBody>
      </p:sp>
    </p:spTree>
    <p:extLst>
      <p:ext uri="{BB962C8B-B14F-4D97-AF65-F5344CB8AC3E}">
        <p14:creationId xmlns:p14="http://schemas.microsoft.com/office/powerpoint/2010/main" val="203843097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34297" cy="3492501"/>
          </a:xfrm>
        </p:spPr>
        <p:txBody>
          <a:bodyPr>
            <a:noAutofit/>
          </a:bodyPr>
          <a:lstStyle/>
          <a:p>
            <a:pPr algn="r"/>
            <a:r>
              <a:rPr lang="fa-IR" sz="2400" b="1" dirty="0">
                <a:cs typeface="B Nazanin" panose="00000400000000000000" pitchFamily="2" charset="-78"/>
              </a:rPr>
              <a:t>1-مبنای فلسفی:</a:t>
            </a:r>
            <a:endParaRPr lang="en-US" sz="2400" dirty="0">
              <a:cs typeface="B Nazanin" panose="00000400000000000000" pitchFamily="2" charset="-78"/>
            </a:endParaRPr>
          </a:p>
          <a:p>
            <a:pPr algn="r"/>
            <a:r>
              <a:rPr lang="fa-IR" sz="2400" dirty="0">
                <a:cs typeface="B Nazanin" panose="00000400000000000000" pitchFamily="2" charset="-78"/>
              </a:rPr>
              <a:t>بر این اساس برنامه ریزان کتب درسی و حاکمان کشور تلاش می کنند که کتاب های هر درسی را به نوعی تغییر دهند که جهان بینی حاکم برتعلیم وتربیت کشور درآن لحاظ شده باشد به همین دلیل براین اساس  کتاب های دینی سابق مطابقتی با جهان بینی اسلامی نداشت لذا محتوا را به گونه ای تنظیم کردند که :</a:t>
            </a:r>
            <a:endParaRPr lang="en-US" sz="2400" dirty="0">
              <a:cs typeface="B Nazanin" panose="00000400000000000000" pitchFamily="2" charset="-78"/>
            </a:endParaRPr>
          </a:p>
          <a:p>
            <a:pPr algn="r"/>
            <a:r>
              <a:rPr lang="fa-IR" sz="2400" dirty="0">
                <a:cs typeface="B Nazanin" panose="00000400000000000000" pitchFamily="2" charset="-78"/>
              </a:rPr>
              <a:t>الف) منطبق بر مبانی و اصول اعتقادی دین اسلام به ویژه مذهب تشیع باشد.</a:t>
            </a:r>
            <a:endParaRPr lang="en-US" sz="2400" dirty="0">
              <a:cs typeface="B Nazanin" panose="00000400000000000000" pitchFamily="2" charset="-78"/>
            </a:endParaRPr>
          </a:p>
          <a:p>
            <a:pPr algn="r"/>
            <a:r>
              <a:rPr lang="fa-IR" sz="2400" dirty="0">
                <a:cs typeface="B Nazanin" panose="00000400000000000000" pitchFamily="2" charset="-78"/>
              </a:rPr>
              <a:t>ب) با فرهنگ عالیه و غنی اسلام هماهنگ و هم خوان باشد.</a:t>
            </a:r>
            <a:endParaRPr lang="en-US" sz="2400" dirty="0">
              <a:cs typeface="B Nazanin" panose="00000400000000000000" pitchFamily="2" charset="-78"/>
            </a:endParaRPr>
          </a:p>
          <a:p>
            <a:pPr algn="r"/>
            <a:r>
              <a:rPr lang="fa-IR" sz="2400" dirty="0">
                <a:cs typeface="B Nazanin" panose="00000400000000000000" pitchFamily="2" charset="-78"/>
              </a:rPr>
              <a:t>ج) پایه های اعتقادی دین اسلام درآن رعایت شده باشد.</a:t>
            </a:r>
            <a:endParaRPr lang="en-US" sz="2400" dirty="0">
              <a:cs typeface="B Nazanin" panose="00000400000000000000" pitchFamily="2" charset="-78"/>
            </a:endParaRPr>
          </a:p>
          <a:p>
            <a:pPr algn="r"/>
            <a:r>
              <a:rPr lang="fa-IR" sz="2400" b="1" dirty="0">
                <a:cs typeface="B Nazanin" panose="00000400000000000000" pitchFamily="2" charset="-78"/>
              </a:rPr>
              <a:t>2-مبنای جامعه شناختی:</a:t>
            </a:r>
            <a:endParaRPr lang="en-US" sz="2400" dirty="0">
              <a:cs typeface="B Nazanin" panose="00000400000000000000" pitchFamily="2" charset="-78"/>
            </a:endParaRPr>
          </a:p>
          <a:p>
            <a:pPr algn="r"/>
            <a:r>
              <a:rPr lang="fa-IR" sz="2400" dirty="0">
                <a:cs typeface="B Nazanin" panose="00000400000000000000" pitchFamily="2" charset="-78"/>
              </a:rPr>
              <a:t>همه می دانیم که جوامع مختلف برای تعمیم فرهنگ خود و سایر جوامع و در نتیجه رسیدن به منافع خود درحال برنامه ریزی و فعالیت اند بنابراین باید محتوا کتب دینی این ویژگی ها را دارا باشد:</a:t>
            </a:r>
            <a:endParaRPr lang="en-US" sz="2400" dirty="0">
              <a:cs typeface="B Nazanin" panose="00000400000000000000" pitchFamily="2" charset="-78"/>
            </a:endParaRPr>
          </a:p>
          <a:p>
            <a:pPr algn="r"/>
            <a:r>
              <a:rPr lang="fa-IR" sz="2400" dirty="0">
                <a:cs typeface="B Nazanin" panose="00000400000000000000" pitchFamily="2" charset="-78"/>
              </a:rPr>
              <a:t>الف) از آنجا که جهان یک دهکده کوچک اطلاعاتی است فرهنگی که در این کتب آموزش داده می شود ازغنای لازم برخوردار باشد.</a:t>
            </a:r>
            <a:endParaRPr lang="en-US" sz="2400" dirty="0">
              <a:cs typeface="B Nazanin" panose="00000400000000000000" pitchFamily="2" charset="-78"/>
            </a:endParaRPr>
          </a:p>
          <a:p>
            <a:pPr algn="r"/>
            <a:r>
              <a:rPr lang="fa-IR" sz="2400" dirty="0">
                <a:cs typeface="B Nazanin" panose="00000400000000000000" pitchFamily="2" charset="-78"/>
              </a:rPr>
              <a:t>ب) قدرت مقابله با فرهنگ های مهاجم را داشته باشند.</a:t>
            </a:r>
            <a:endParaRPr lang="en-US" sz="2400" dirty="0">
              <a:cs typeface="B Nazanin" panose="00000400000000000000" pitchFamily="2" charset="-78"/>
            </a:endParaRPr>
          </a:p>
          <a:p>
            <a:pPr algn="r"/>
            <a:r>
              <a:rPr lang="fa-IR" sz="2400" dirty="0">
                <a:cs typeface="B Nazanin" panose="00000400000000000000" pitchFamily="2" charset="-78"/>
              </a:rPr>
              <a:t>ج) امکان همسانی و هماهنگی با مسائل روز جامعه را داشته باشند.</a:t>
            </a:r>
            <a:endParaRPr lang="en-US" sz="2400" dirty="0">
              <a:cs typeface="B Nazanin" panose="00000400000000000000" pitchFamily="2" charset="-78"/>
            </a:endParaRPr>
          </a:p>
          <a:p>
            <a:pPr algn="r"/>
            <a:endParaRPr lang="fa-IR" sz="2400" dirty="0">
              <a:cs typeface="B Nazanin" panose="00000400000000000000" pitchFamily="2" charset="-78"/>
            </a:endParaRPr>
          </a:p>
        </p:txBody>
      </p:sp>
    </p:spTree>
    <p:extLst>
      <p:ext uri="{BB962C8B-B14F-4D97-AF65-F5344CB8AC3E}">
        <p14:creationId xmlns:p14="http://schemas.microsoft.com/office/powerpoint/2010/main" val="33170694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600200"/>
            <a:ext cx="7200897" cy="2956720"/>
          </a:xfrm>
        </p:spPr>
        <p:txBody>
          <a:bodyPr/>
          <a:lstStyle/>
          <a:p>
            <a:pPr algn="r" rtl="1"/>
            <a:r>
              <a:rPr lang="fa-IR" b="1" dirty="0">
                <a:cs typeface="B Nazanin" panose="00000400000000000000" pitchFamily="2" charset="-78"/>
              </a:rPr>
              <a:t>3-مبنای روانشناختی:</a:t>
            </a:r>
            <a:endParaRPr lang="en-US" dirty="0">
              <a:cs typeface="B Nazanin" panose="00000400000000000000" pitchFamily="2" charset="-78"/>
            </a:endParaRPr>
          </a:p>
          <a:p>
            <a:pPr algn="r" rtl="1"/>
            <a:r>
              <a:rPr lang="fa-IR" dirty="0">
                <a:cs typeface="B Nazanin" panose="00000400000000000000" pitchFamily="2" charset="-78"/>
              </a:rPr>
              <a:t>از نظر روانشناختی محتوا باید با ویژگی های جسمی، عاطفی، اجتماعی و ذهنی دانش آموزان هم خوانی داشته باشد بنابراین در این بخش محتوا باید دارای این ویژگی ها باشد:</a:t>
            </a:r>
            <a:endParaRPr lang="en-US" dirty="0">
              <a:cs typeface="B Nazanin" panose="00000400000000000000" pitchFamily="2" charset="-78"/>
            </a:endParaRPr>
          </a:p>
          <a:p>
            <a:pPr algn="r" rtl="1"/>
            <a:r>
              <a:rPr lang="fa-IR" dirty="0">
                <a:cs typeface="B Nazanin" panose="00000400000000000000" pitchFamily="2" charset="-78"/>
              </a:rPr>
              <a:t>الف) تمام مفاهیم باید به گونه ای تنظیم شود که توانایی پرورش دانش آموزان را از نظر روحی و روانی و اجتماعی به گونه ای داشته باشند که آن ها را برای زمان حال تربیت کنند. بنا برآنچه گفته شد توجه به محتوی کتاب دینی می تواند تغییرات فردی را در جامعه به گونه ای رقم بزند که رشد همه ی جانبه ی دانش آموزان را باعث شود. همان طور که در کتاب های دینی گذشته مورد توجه قرار نمی گرفت.</a:t>
            </a:r>
            <a:endParaRPr lang="en-US" dirty="0">
              <a:cs typeface="B Nazanin" panose="00000400000000000000" pitchFamily="2" charset="-78"/>
            </a:endParaRP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243149543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7200897" cy="3613945"/>
          </a:xfrm>
        </p:spPr>
        <p:txBody>
          <a:bodyPr/>
          <a:lstStyle/>
          <a:p>
            <a:pPr algn="r"/>
            <a:r>
              <a:rPr lang="fa-IR" b="1" u="sng" dirty="0">
                <a:cs typeface="B Nazanin" panose="00000400000000000000" pitchFamily="2" charset="-78"/>
              </a:rPr>
              <a:t>مقایسه محتوی دینی گذشته با هدیه های آسمان در دوره ابتدایی:</a:t>
            </a:r>
            <a:endParaRPr lang="en-US" dirty="0">
              <a:cs typeface="B Nazanin" panose="00000400000000000000" pitchFamily="2" charset="-78"/>
            </a:endParaRPr>
          </a:p>
          <a:p>
            <a:pPr algn="r"/>
            <a:r>
              <a:rPr lang="fa-IR" dirty="0">
                <a:cs typeface="B Nazanin" panose="00000400000000000000" pitchFamily="2" charset="-78"/>
              </a:rPr>
              <a:t>قبل از آنکه بخواهیم این دو محتوا را با هم مقایسه کنیم می بایست اصول و روش های تغییر محتوا را به اختصار مورد بررسی قرار دهیم:</a:t>
            </a:r>
            <a:endParaRPr lang="en-US" dirty="0">
              <a:cs typeface="B Nazanin" panose="00000400000000000000" pitchFamily="2" charset="-78"/>
            </a:endParaRPr>
          </a:p>
          <a:p>
            <a:pPr algn="r"/>
            <a:r>
              <a:rPr lang="fa-IR" b="1" dirty="0">
                <a:cs typeface="B Nazanin" panose="00000400000000000000" pitchFamily="2" charset="-78"/>
              </a:rPr>
              <a:t>اصول مهم تغییرمحتوا عبارت اند از:</a:t>
            </a:r>
            <a:endParaRPr lang="en-US" dirty="0">
              <a:cs typeface="B Nazanin" panose="00000400000000000000" pitchFamily="2" charset="-78"/>
            </a:endParaRPr>
          </a:p>
          <a:p>
            <a:pPr algn="r"/>
            <a:r>
              <a:rPr lang="fa-IR" dirty="0">
                <a:cs typeface="B Nazanin" panose="00000400000000000000" pitchFamily="2" charset="-78"/>
              </a:rPr>
              <a:t>1-آیا محتوی ارائه شده با نیازها و ویژگی های مختلف فراگیرندگان همخوانی دارد؟</a:t>
            </a:r>
            <a:endParaRPr lang="en-US" dirty="0">
              <a:cs typeface="B Nazanin" panose="00000400000000000000" pitchFamily="2" charset="-78"/>
            </a:endParaRPr>
          </a:p>
          <a:p>
            <a:pPr algn="r"/>
            <a:r>
              <a:rPr lang="fa-IR" dirty="0">
                <a:cs typeface="B Nazanin" panose="00000400000000000000" pitchFamily="2" charset="-78"/>
              </a:rPr>
              <a:t>2-آیا محتوی ارائه شده با بخش های مختلف اقتصادی، اجتماعی به ویژه فرهنگی و دینی جامعه هماهنگ است به گونه ای که مورد پذیرش افراد ملّت باشد.</a:t>
            </a:r>
            <a:endParaRPr lang="en-US" dirty="0">
              <a:cs typeface="B Nazanin" panose="00000400000000000000" pitchFamily="2" charset="-78"/>
            </a:endParaRPr>
          </a:p>
          <a:p>
            <a:pPr algn="r"/>
            <a:r>
              <a:rPr lang="fa-IR" dirty="0">
                <a:cs typeface="B Nazanin" panose="00000400000000000000" pitchFamily="2" charset="-78"/>
              </a:rPr>
              <a:t>3-توالی محتوا. آیا محتوا از پیوستگی و نظم لازم  به گونه ای که ضمن توجه به حس کنجکاوی کودکان آن ها را با نظم خاصی در فرآیند یادگیری قرار دهند تنظیم شده است؟</a:t>
            </a:r>
            <a:endParaRPr lang="en-US" dirty="0">
              <a:cs typeface="B Nazanin" panose="00000400000000000000" pitchFamily="2" charset="-78"/>
            </a:endParaRPr>
          </a:p>
        </p:txBody>
      </p:sp>
    </p:spTree>
    <p:extLst>
      <p:ext uri="{BB962C8B-B14F-4D97-AF65-F5344CB8AC3E}">
        <p14:creationId xmlns:p14="http://schemas.microsoft.com/office/powerpoint/2010/main" val="3691234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7467600" cy="5334000"/>
          </a:xfrm>
        </p:spPr>
        <p:txBody>
          <a:bodyPr/>
          <a:lstStyle/>
          <a:p>
            <a:pPr algn="r"/>
            <a:r>
              <a:rPr lang="fa-IR" sz="2000" b="1" dirty="0" smtClean="0">
                <a:cs typeface="B Nazanin" panose="00000400000000000000" pitchFamily="2" charset="-78"/>
              </a:rPr>
              <a:t>9-هم درد دانش آموز و با انصاف باشد:</a:t>
            </a:r>
          </a:p>
          <a:p>
            <a:pPr algn="r"/>
            <a:r>
              <a:rPr lang="fa-IR" sz="2000" dirty="0">
                <a:cs typeface="B Nazanin" panose="00000400000000000000" pitchFamily="2" charset="-78"/>
              </a:rPr>
              <a:t>از آنجا که دانش آموزان به نظر معلم در مورد خود اهمیت می دهند معلم موظف است در اظهار نظر خود راجع به دانش آموزان کمال عدالت و انصاف را رعایت کند چه بسا تغییرات مثبت یا منفی که در زندگی افراد به واسطه اظهار نظر غیر مسئولانه معلم به وجود می آید.</a:t>
            </a:r>
          </a:p>
          <a:p>
            <a:pPr algn="r"/>
            <a:r>
              <a:rPr lang="fa-IR" sz="2000" b="1" dirty="0" smtClean="0">
                <a:cs typeface="B Nazanin" panose="00000400000000000000" pitchFamily="2" charset="-78"/>
              </a:rPr>
              <a:t>10-ارزشیابی از کار خود:</a:t>
            </a:r>
          </a:p>
          <a:p>
            <a:pPr algn="r"/>
            <a:r>
              <a:rPr lang="fa-IR" sz="2000" dirty="0">
                <a:cs typeface="B Nazanin" panose="00000400000000000000" pitchFamily="2" charset="-78"/>
              </a:rPr>
              <a:t>معلم موفق کسی است که در فرآیند یادگیری، علاوه بر دانش آموز از خود نیز ارزشیابی می کند تا بتواند با شناخت نقاط قوت و ضعف خود جریان آموزش را بهبود ببخشد.</a:t>
            </a:r>
          </a:p>
          <a:p>
            <a:pPr algn="r"/>
            <a:r>
              <a:rPr lang="fa-IR" sz="2000" b="1" dirty="0" smtClean="0">
                <a:cs typeface="B Nazanin" panose="00000400000000000000" pitchFamily="2" charset="-78"/>
              </a:rPr>
              <a:t>11-دارای قدرت بیان و انتقال مفاهیم بوده و شوخ طبع باشد:</a:t>
            </a:r>
          </a:p>
          <a:p>
            <a:pPr algn="r"/>
            <a:r>
              <a:rPr lang="fa-IR" sz="2000" dirty="0">
                <a:cs typeface="B Nazanin" panose="00000400000000000000" pitchFamily="2" charset="-78"/>
              </a:rPr>
              <a:t>از آنجایی که توانایی ارتباط موثر توسط معلم با دانش آموزان از طریق توجه به ادبیات هر دوره سنی ممکن است معلم ضمن این که باید به ادبیات فارسی تسلط کامل داشته باشد با توجه به هر دوره تحصیلی با چاشنی شوخ طبعی با استفاده از شعر و قصه داستان محیط کلاس را به گونه ای جذاب کند که دانش آموزان زبان او را بفهمند.</a:t>
            </a:r>
          </a:p>
          <a:p>
            <a:pPr algn="r"/>
            <a:endParaRPr lang="fa-IR" sz="2000" dirty="0">
              <a:cs typeface="B Nazanin" panose="00000400000000000000" pitchFamily="2" charset="-78"/>
            </a:endParaRPr>
          </a:p>
        </p:txBody>
      </p:sp>
    </p:spTree>
    <p:extLst>
      <p:ext uri="{BB962C8B-B14F-4D97-AF65-F5344CB8AC3E}">
        <p14:creationId xmlns:p14="http://schemas.microsoft.com/office/powerpoint/2010/main" val="35987462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1619"/>
            <a:ext cx="7791448" cy="3742532"/>
          </a:xfrm>
        </p:spPr>
        <p:txBody>
          <a:bodyPr>
            <a:normAutofit fontScale="92500"/>
          </a:bodyPr>
          <a:lstStyle/>
          <a:p>
            <a:pPr algn="r"/>
            <a:r>
              <a:rPr lang="fa-IR" b="1" dirty="0">
                <a:cs typeface="B Nazanin" panose="00000400000000000000" pitchFamily="2" charset="-78"/>
              </a:rPr>
              <a:t>نقش  والدین در برنامه های هدیه آسمان چگونه است؟</a:t>
            </a:r>
            <a:endParaRPr lang="en-US" dirty="0">
              <a:cs typeface="B Nazanin" panose="00000400000000000000" pitchFamily="2" charset="-78"/>
            </a:endParaRPr>
          </a:p>
          <a:p>
            <a:pPr algn="r"/>
            <a:r>
              <a:rPr lang="fa-IR" dirty="0">
                <a:cs typeface="B Nazanin" panose="00000400000000000000" pitchFamily="2" charset="-78"/>
              </a:rPr>
              <a:t>1-والدین نباید به شیوه گذشته، به تصور کمک به فرزندان خود کتاب درسی او را گرفته و از او پرسش و پاسخ نمایند زیرا هدف پر کردن ذهن دانش آموزان از </a:t>
            </a:r>
            <a:r>
              <a:rPr lang="fa-IR" b="1" dirty="0">
                <a:cs typeface="B Nazanin" panose="00000400000000000000" pitchFamily="2" charset="-78"/>
              </a:rPr>
              <a:t>اطلاعات دینی </a:t>
            </a:r>
            <a:r>
              <a:rPr lang="fa-IR" dirty="0">
                <a:cs typeface="B Nazanin" panose="00000400000000000000" pitchFamily="2" charset="-78"/>
              </a:rPr>
              <a:t>نیست.</a:t>
            </a:r>
            <a:endParaRPr lang="en-US" dirty="0">
              <a:cs typeface="B Nazanin" panose="00000400000000000000" pitchFamily="2" charset="-78"/>
            </a:endParaRPr>
          </a:p>
          <a:p>
            <a:pPr algn="r"/>
            <a:r>
              <a:rPr lang="fa-IR" dirty="0">
                <a:cs typeface="B Nazanin" panose="00000400000000000000" pitchFamily="2" charset="-78"/>
              </a:rPr>
              <a:t>2-آنها بداند که در پایان ترم آزمونی در کار نیست لذا بی مورد از فرزندان خود انتظار مطالعه فراوان درس هدیه های آسمان را نداشته باشند اما بدانند که معلم در طول سال تحصیلی به وسیله چک لیست رفتارها و فعالیت های فرزندان آن ها را در بخش های مختلف، احساسات ، ابتکارات و علاقه مندی و غیره ثبت و ضبط کرده است و محصول تلاش فرزندانشان را به عنوان نمره به او خواهد داد</a:t>
            </a:r>
            <a:r>
              <a:rPr lang="fa-IR" dirty="0" smtClean="0">
                <a:cs typeface="B Nazanin" panose="00000400000000000000" pitchFamily="2" charset="-78"/>
              </a:rPr>
              <a:t>.</a:t>
            </a:r>
            <a:endParaRPr lang="en-US" dirty="0">
              <a:cs typeface="B Nazanin" panose="00000400000000000000" pitchFamily="2" charset="-78"/>
            </a:endParaRPr>
          </a:p>
        </p:txBody>
      </p:sp>
    </p:spTree>
    <p:extLst>
      <p:ext uri="{BB962C8B-B14F-4D97-AF65-F5344CB8AC3E}">
        <p14:creationId xmlns:p14="http://schemas.microsoft.com/office/powerpoint/2010/main" val="17444394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1619"/>
            <a:ext cx="8001000" cy="3742532"/>
          </a:xfrm>
        </p:spPr>
        <p:txBody>
          <a:bodyPr>
            <a:normAutofit/>
          </a:bodyPr>
          <a:lstStyle/>
          <a:p>
            <a:pPr algn="r"/>
            <a:r>
              <a:rPr lang="fa-IR" b="1" dirty="0">
                <a:cs typeface="B Nazanin" panose="00000400000000000000" pitchFamily="2" charset="-78"/>
              </a:rPr>
              <a:t>نقش  والدین در برنامه های هدیه آسمان چگونه است</a:t>
            </a:r>
            <a:r>
              <a:rPr lang="fa-IR" b="1" dirty="0" smtClean="0">
                <a:cs typeface="B Nazanin" panose="00000400000000000000" pitchFamily="2" charset="-78"/>
              </a:rPr>
              <a:t>؟</a:t>
            </a:r>
            <a:r>
              <a:rPr lang="en-US" dirty="0" smtClean="0">
                <a:cs typeface="B Nazanin" panose="00000400000000000000" pitchFamily="2" charset="-78"/>
              </a:rPr>
              <a:t> </a:t>
            </a:r>
            <a:r>
              <a:rPr lang="fa-IR" dirty="0" smtClean="0">
                <a:cs typeface="B Nazanin" panose="00000400000000000000" pitchFamily="2" charset="-78"/>
              </a:rPr>
              <a:t>3-والدین </a:t>
            </a:r>
            <a:r>
              <a:rPr lang="fa-IR" dirty="0">
                <a:cs typeface="B Nazanin" panose="00000400000000000000" pitchFamily="2" charset="-78"/>
              </a:rPr>
              <a:t>باید اطمینان داشته باشند که قضاوت معلم درمورد فرزندشان بر اساس جداول به صورت علمی و </a:t>
            </a:r>
            <a:r>
              <a:rPr lang="fa-IR" b="1" dirty="0">
                <a:cs typeface="B Nazanin" panose="00000400000000000000" pitchFamily="2" charset="-78"/>
              </a:rPr>
              <a:t>منصفانه</a:t>
            </a:r>
            <a:r>
              <a:rPr lang="fa-IR" dirty="0">
                <a:cs typeface="B Nazanin" panose="00000400000000000000" pitchFamily="2" charset="-78"/>
              </a:rPr>
              <a:t> انجام می گیرد و آنها فقط می توانند به فرزندان خود کمک کنند تا در فعالیت های کلاسی مشارکت فعال تری داشته باشند.</a:t>
            </a:r>
            <a:endParaRPr lang="en-US" dirty="0">
              <a:cs typeface="B Nazanin" panose="00000400000000000000" pitchFamily="2" charset="-78"/>
            </a:endParaRPr>
          </a:p>
          <a:p>
            <a:pPr algn="r"/>
            <a:r>
              <a:rPr lang="fa-IR" dirty="0">
                <a:cs typeface="B Nazanin" panose="00000400000000000000" pitchFamily="2" charset="-78"/>
              </a:rPr>
              <a:t>-4-از مهم ترین کمک های والدین به فرزندان آن است که </a:t>
            </a:r>
            <a:r>
              <a:rPr lang="fa-IR" b="1" dirty="0">
                <a:cs typeface="B Nazanin" panose="00000400000000000000" pitchFamily="2" charset="-78"/>
              </a:rPr>
              <a:t>محیط خانواده را از هر گونه مزاحمت و تناقض</a:t>
            </a:r>
            <a:r>
              <a:rPr lang="fa-IR" dirty="0">
                <a:cs typeface="B Nazanin" panose="00000400000000000000" pitchFamily="2" charset="-78"/>
              </a:rPr>
              <a:t> و در نتیجه ناامنی عاطفی دور نگه دارند تا فرزند آن ها بتواند از توانایی های خود نهایت استفاده را ببرد.</a:t>
            </a:r>
            <a:endParaRPr lang="en-US" dirty="0">
              <a:cs typeface="B Nazanin" panose="00000400000000000000" pitchFamily="2" charset="-78"/>
            </a:endParaRPr>
          </a:p>
          <a:p>
            <a:pPr algn="r"/>
            <a:endParaRPr lang="fa-IR" dirty="0">
              <a:cs typeface="B Nazanin" panose="00000400000000000000" pitchFamily="2" charset="-78"/>
            </a:endParaRPr>
          </a:p>
        </p:txBody>
      </p:sp>
    </p:spTree>
    <p:extLst>
      <p:ext uri="{BB962C8B-B14F-4D97-AF65-F5344CB8AC3E}">
        <p14:creationId xmlns:p14="http://schemas.microsoft.com/office/powerpoint/2010/main" val="174443944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885950"/>
            <a:ext cx="7200897" cy="3378201"/>
          </a:xfrm>
        </p:spPr>
        <p:txBody>
          <a:bodyPr>
            <a:noAutofit/>
          </a:bodyPr>
          <a:lstStyle/>
          <a:p>
            <a:pPr algn="r" rtl="1"/>
            <a:r>
              <a:rPr lang="fa-IR" sz="1800" dirty="0">
                <a:latin typeface="Arial" pitchFamily="34" charset="0"/>
                <a:cs typeface="Arial" pitchFamily="34" charset="0"/>
              </a:rPr>
              <a:t>5-بهترین تلاش برای والدین آن است که موقعیت هایی را فراهم کند که امکان جست و جو، تلاش و تجربه کردن برای کودکانشان فراهم شود لذا اکیدا توصیه می شود از ارائه ی شتاب زده اصل مطالب دینی به کودکان خود بپرهیزید ولی او را کمک کنید تا خود در مسیر قرار گرفته به نتیجه برسد.</a:t>
            </a:r>
            <a:endParaRPr lang="en-US" sz="1800" dirty="0">
              <a:latin typeface="Arial" pitchFamily="34" charset="0"/>
              <a:cs typeface="Arial" pitchFamily="34" charset="0"/>
            </a:endParaRPr>
          </a:p>
          <a:p>
            <a:pPr algn="r" rtl="1"/>
            <a:r>
              <a:rPr lang="fa-IR" sz="1800" dirty="0">
                <a:latin typeface="Arial" pitchFamily="34" charset="0"/>
                <a:cs typeface="Arial" pitchFamily="34" charset="0"/>
              </a:rPr>
              <a:t>6-برای پیشبرد اهداف برنامه های دینی در درس هدیه های آسمان والدین باید با معلم گفت و گوی صمیمانه و مستمری داشته باشند به شرط آنکه رعایت ساعات درس معلّم بشود و نیز ازاین طریق به نقاط قوت و ضعف فرزندان خود پی ببرند.</a:t>
            </a:r>
            <a:endParaRPr lang="en-US" sz="1800" dirty="0">
              <a:latin typeface="Arial" pitchFamily="34" charset="0"/>
              <a:cs typeface="Arial" pitchFamily="34" charset="0"/>
            </a:endParaRPr>
          </a:p>
          <a:p>
            <a:pPr algn="r" rtl="1"/>
            <a:r>
              <a:rPr lang="fa-IR" sz="1800" dirty="0">
                <a:latin typeface="Arial" pitchFamily="34" charset="0"/>
                <a:cs typeface="Arial" pitchFamily="34" charset="0"/>
              </a:rPr>
              <a:t>7-اولیا می توانند کودکان خود را برای پاسخگویی به سوالات آماده کنند . با این روش که ابتدا زمینه ی فکر کردن ، سپس طرح سوال ، پیشنهاد دادن و فعالیّت خلاق را برایشان فراهم سازند مثلا آن ها می توانند توجه کودک خود را به عجایب فراوانی که در خلقت وجود دارد جذب کنند. همچنین آنها می توانند بعد از دریافت گزارش فعالیت های خوب و مثبت فرزند خود از طریق معلم برای تشویق و تایید از او که یکی از مهم ترین و موثرترین فرصت های یادگیری است؛ زمینه فعالیت بیشتر را برای کودکانشان فراهم سازند.</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407107021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153400" cy="3356770"/>
          </a:xfrm>
        </p:spPr>
        <p:txBody>
          <a:bodyPr/>
          <a:lstStyle/>
          <a:p>
            <a:pPr algn="r" rtl="1"/>
            <a:r>
              <a:rPr lang="fa-IR" b="1" dirty="0">
                <a:solidFill>
                  <a:srgbClr val="7030A0"/>
                </a:solidFill>
                <a:cs typeface="B Nazanin" panose="00000400000000000000" pitchFamily="2" charset="-78"/>
              </a:rPr>
              <a:t>بررسی یکی دیگر از عناصر محتوا در تعلیم و تربیت دینی جدید:</a:t>
            </a:r>
            <a:endParaRPr lang="en-US" dirty="0">
              <a:solidFill>
                <a:srgbClr val="7030A0"/>
              </a:solidFill>
              <a:cs typeface="B Nazanin" panose="00000400000000000000" pitchFamily="2" charset="-78"/>
            </a:endParaRPr>
          </a:p>
          <a:p>
            <a:pPr algn="r" rtl="1"/>
            <a:r>
              <a:rPr lang="fa-IR" b="1" dirty="0">
                <a:solidFill>
                  <a:srgbClr val="7030A0"/>
                </a:solidFill>
                <a:cs typeface="B Nazanin" panose="00000400000000000000" pitchFamily="2" charset="-78"/>
              </a:rPr>
              <a:t>کتاب درسی دانش آموز </a:t>
            </a:r>
            <a:r>
              <a:rPr lang="fa-IR" b="1" dirty="0">
                <a:cs typeface="B Nazanin" panose="00000400000000000000" pitchFamily="2" charset="-78"/>
              </a:rPr>
              <a:t>(</a:t>
            </a:r>
            <a:r>
              <a:rPr lang="fa-IR" b="1" dirty="0">
                <a:solidFill>
                  <a:srgbClr val="FF0000"/>
                </a:solidFill>
                <a:cs typeface="B Nazanin" panose="00000400000000000000" pitchFamily="2" charset="-78"/>
              </a:rPr>
              <a:t> کتاب هدیه های آسمان</a:t>
            </a:r>
            <a:r>
              <a:rPr lang="fa-IR" b="1" dirty="0">
                <a:cs typeface="B Nazanin" panose="00000400000000000000" pitchFamily="2" charset="-78"/>
              </a:rPr>
              <a:t>)</a:t>
            </a:r>
            <a:endParaRPr lang="en-US" dirty="0">
              <a:cs typeface="B Nazanin" panose="00000400000000000000" pitchFamily="2" charset="-78"/>
            </a:endParaRPr>
          </a:p>
          <a:p>
            <a:pPr algn="r" rtl="1"/>
            <a:r>
              <a:rPr lang="fa-IR" b="1" dirty="0">
                <a:cs typeface="B Nazanin" panose="00000400000000000000" pitchFamily="2" charset="-78"/>
              </a:rPr>
              <a:t>الف) شرایط فیزیکی:</a:t>
            </a:r>
            <a:r>
              <a:rPr lang="fa-IR" dirty="0">
                <a:cs typeface="B Nazanin" panose="00000400000000000000" pitchFamily="2" charset="-78"/>
              </a:rPr>
              <a:t> وقتی که به کتاب های هدیه های آسمان نگاه می کنیم اندازه و تناسب کتاب با سن دانش آموزان مناسب است اما جلد و صفحاتی که باید برای دانش آموزان این دوره محکم باشد چندان جالب نیست. کاغذ جلد و کاغذی که برای صفحات کتاب انتخاب شده است مرغوب نمی باشد و همچنین شکل و اندازه کتاب با سایر کتاب های دانش آموزان هم خوانی ندارد . اما نوع حروف و خط به کار گرفته شده هر چند با سن دانش آموزان تناسب دارد ولی می بایست همسانی و هماهنگی با خط و حرفی که در سایر کتب به کار رفته است داشته باشد که نوع خط به کار رفته شده این هم خوانی را ندارد.</a:t>
            </a:r>
            <a:endParaRPr lang="en-US" dirty="0">
              <a:cs typeface="B Nazanin" panose="00000400000000000000" pitchFamily="2" charset="-78"/>
            </a:endParaRPr>
          </a:p>
          <a:p>
            <a:pPr algn="r" rtl="1"/>
            <a:endParaRPr lang="fa-IR" dirty="0">
              <a:cs typeface="B Nazanin" panose="00000400000000000000" pitchFamily="2" charset="-78"/>
            </a:endParaRPr>
          </a:p>
        </p:txBody>
      </p:sp>
    </p:spTree>
    <p:extLst>
      <p:ext uri="{BB962C8B-B14F-4D97-AF65-F5344CB8AC3E}">
        <p14:creationId xmlns:p14="http://schemas.microsoft.com/office/powerpoint/2010/main" val="389775766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593057"/>
            <a:ext cx="7200897" cy="3671095"/>
          </a:xfrm>
        </p:spPr>
        <p:txBody>
          <a:bodyPr>
            <a:noAutofit/>
          </a:bodyPr>
          <a:lstStyle/>
          <a:p>
            <a:pPr algn="r" rtl="1"/>
            <a:r>
              <a:rPr lang="fa-IR" sz="2400" b="1" dirty="0">
                <a:latin typeface="Arial" pitchFamily="34" charset="0"/>
                <a:cs typeface="Arial" pitchFamily="34" charset="0"/>
              </a:rPr>
              <a:t>ب) تصاویر کتاب:</a:t>
            </a:r>
            <a:r>
              <a:rPr lang="fa-IR" sz="2400" dirty="0">
                <a:latin typeface="Arial" pitchFamily="34" charset="0"/>
                <a:cs typeface="Arial" pitchFamily="34" charset="0"/>
              </a:rPr>
              <a:t> تصاویر هر کتاب همچنان که قبلا گفته شد تصاویر کتاب باید با </a:t>
            </a:r>
            <a:r>
              <a:rPr lang="fa-IR" sz="2400" b="1" dirty="0">
                <a:latin typeface="Arial" pitchFamily="34" charset="0"/>
                <a:cs typeface="Arial" pitchFamily="34" charset="0"/>
              </a:rPr>
              <a:t>فرهنگ جامعه </a:t>
            </a:r>
            <a:r>
              <a:rPr lang="fa-IR" sz="2400" dirty="0">
                <a:latin typeface="Arial" pitchFamily="34" charset="0"/>
                <a:cs typeface="Arial" pitchFamily="34" charset="0"/>
              </a:rPr>
              <a:t>مطابقت داشته باشد. همچنین ذوق کودکان را برانگیزد و به تفهیم مطالب کمک کند همچنین با سایر عناصر محتوا هم همخوانی داشته باشد دیگر آن که اصول هنری اعم از ترکیب، رنگ، نوع شکل و همخوانی اشکال با سن دانش آموزان در آن مراعات شده باشد در کتاب های هدیه آسمان پایه سوم هم تصاویر و هم رنگ های به کار گرفته شده همخوانی لازم را با فرهنگ جامعه دارد اما به دلیل نا مرغوب بودن کاغذ کتاب بعضی از رنگ ها نام مشخصی ندارند. هم چنین در درس بهترین تصمیم عکس ها و نقاشی انتخاب شده با روحیات دانش آموز در این سن هماهنگ نیست. اما در یک کلام تصاویر هدیه آسمان محتوا را تقویت می کند، به تفهیم مطالب کمک می کند و اصول هنری در آن مراعات شده است.</a:t>
            </a:r>
            <a:endParaRPr lang="en-US" sz="2400" dirty="0">
              <a:latin typeface="Arial" pitchFamily="34" charset="0"/>
              <a:cs typeface="Arial" pitchFamily="34" charset="0"/>
            </a:endParaRPr>
          </a:p>
          <a:p>
            <a:pPr algn="r" rtl="1"/>
            <a:endParaRPr lang="fa-IR" sz="2400" dirty="0">
              <a:latin typeface="Arial" pitchFamily="34" charset="0"/>
              <a:cs typeface="Arial" pitchFamily="34" charset="0"/>
            </a:endParaRPr>
          </a:p>
        </p:txBody>
      </p:sp>
    </p:spTree>
    <p:extLst>
      <p:ext uri="{BB962C8B-B14F-4D97-AF65-F5344CB8AC3E}">
        <p14:creationId xmlns:p14="http://schemas.microsoft.com/office/powerpoint/2010/main" val="37520292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593057"/>
            <a:ext cx="7200897" cy="3671095"/>
          </a:xfrm>
        </p:spPr>
        <p:txBody>
          <a:bodyPr>
            <a:noAutofit/>
          </a:bodyPr>
          <a:lstStyle/>
          <a:p>
            <a:pPr algn="r" rtl="1"/>
            <a:r>
              <a:rPr lang="fa-IR" sz="2400" b="1" dirty="0" smtClean="0">
                <a:latin typeface="Arial" pitchFamily="34" charset="0"/>
                <a:cs typeface="Arial" pitchFamily="34" charset="0"/>
              </a:rPr>
              <a:t>ج</a:t>
            </a:r>
            <a:r>
              <a:rPr lang="fa-IR" sz="2400" b="1" dirty="0">
                <a:latin typeface="Arial" pitchFamily="34" charset="0"/>
                <a:cs typeface="Arial" pitchFamily="34" charset="0"/>
              </a:rPr>
              <a:t>) سادگی و جذابّیت:</a:t>
            </a:r>
            <a:r>
              <a:rPr lang="fa-IR" sz="2400" dirty="0">
                <a:latin typeface="Arial" pitchFamily="34" charset="0"/>
                <a:cs typeface="Arial" pitchFamily="34" charset="0"/>
              </a:rPr>
              <a:t> کتاب در دوره ی ابتدایی باید به گونه ای طراحی شود که در اولین برخورد دانش آموز، او را به خود جذب کند و چنان سلیس و روان باشد که با ویژگی های روحی و روانی و ذهنی دانش آموز تناسب لازم را داشته باشد. کتاب هدیه های آسمان پایه سوم ضمن آنکه جذابیت کافی را داراست امام در بعضی از دروس مثل سایه و سارا، متن کتاب به گونه ای است که ممکن است دانش آموزان را دچار مشکل کرده و یا ذهنیّت بدی را در او به وجود آورد.</a:t>
            </a:r>
            <a:endParaRPr lang="en-US" sz="2400" dirty="0">
              <a:latin typeface="Arial" pitchFamily="34" charset="0"/>
              <a:cs typeface="Arial" pitchFamily="34" charset="0"/>
            </a:endParaRPr>
          </a:p>
          <a:p>
            <a:pPr algn="r" rtl="1"/>
            <a:endParaRPr lang="fa-IR" sz="2400" dirty="0">
              <a:latin typeface="Arial" pitchFamily="34" charset="0"/>
              <a:cs typeface="Arial" pitchFamily="34" charset="0"/>
            </a:endParaRPr>
          </a:p>
        </p:txBody>
      </p:sp>
    </p:spTree>
    <p:extLst>
      <p:ext uri="{BB962C8B-B14F-4D97-AF65-F5344CB8AC3E}">
        <p14:creationId xmlns:p14="http://schemas.microsoft.com/office/powerpoint/2010/main" val="37520292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200897" cy="4945856"/>
          </a:xfrm>
        </p:spPr>
        <p:txBody>
          <a:bodyPr>
            <a:normAutofit fontScale="92500" lnSpcReduction="20000"/>
          </a:bodyPr>
          <a:lstStyle/>
          <a:p>
            <a:pPr algn="r"/>
            <a:r>
              <a:rPr lang="fa-IR" b="1" dirty="0">
                <a:cs typeface="B Nazanin" panose="00000400000000000000" pitchFamily="2" charset="-78"/>
              </a:rPr>
              <a:t>د</a:t>
            </a:r>
            <a:r>
              <a:rPr lang="fa-IR" sz="2000" b="1" dirty="0">
                <a:latin typeface="Arial" panose="020B0604020202020204" pitchFamily="34" charset="0"/>
                <a:cs typeface="Arial" panose="020B0604020202020204" pitchFamily="34" charset="0"/>
              </a:rPr>
              <a:t>) توالی مطالب:</a:t>
            </a:r>
            <a:r>
              <a:rPr lang="fa-IR" sz="2000" dirty="0">
                <a:latin typeface="Arial" panose="020B0604020202020204" pitchFamily="34" charset="0"/>
                <a:cs typeface="Arial" panose="020B0604020202020204" pitchFamily="34" charset="0"/>
              </a:rPr>
              <a:t> یکی از اصول محتوا آن است که مفاهیم و مطالب می بایست با نظم خاصی به گونه ای چیده شوند که باعث تقویت حس کنجکاوی در کودکان شود یعنی حالت سلسله ای داشته باشد اما در هدیه های آسمان این هدف مورد نظر نبوده است. بنابراین دروس به شیوه ی پیمانه ای انتخاب می شوند بدین معنا که معلم با توجه به مناسبتها و موقعیت های یادگیری، دروس را بدون شماره ترتیب آنها تدریس می کند. آنچه در بررسی کتاب هدیه های آسمان به طور کلی قابل بیان است این است که این کتاب زمینه درک مفاهیم دینی را برای تمام دانش آموزان اعم از ضعیف وغنی فراهم نموده است. هم چنین عواطف و احساسات بچّه ها را به گونه ای تحریک می کند که آن ها می توانند بین مفاهیم ارائه شده و زندگی خود پیوند برقرار کنند. همچنین سعی شده است از بیان مطالب و مفاهیمی که باعث تفرقه انگیزی در بین ادیان و مذاهب می شود؛ خودداری گردد. اما اینکه </a:t>
            </a:r>
            <a:endParaRPr lang="fa-IR" sz="2000" dirty="0" smtClean="0">
              <a:latin typeface="Arial" panose="020B0604020202020204" pitchFamily="34" charset="0"/>
              <a:cs typeface="Arial" panose="020B0604020202020204" pitchFamily="34" charset="0"/>
            </a:endParaRPr>
          </a:p>
          <a:p>
            <a:pPr algn="r"/>
            <a:r>
              <a:rPr lang="fa-IR" sz="2000" b="1" dirty="0" smtClean="0">
                <a:solidFill>
                  <a:srgbClr val="FF0000"/>
                </a:solidFill>
                <a:latin typeface="Arial" panose="020B0604020202020204" pitchFamily="34" charset="0"/>
                <a:cs typeface="Arial" panose="020B0604020202020204" pitchFamily="34" charset="0"/>
              </a:rPr>
              <a:t>چرا </a:t>
            </a:r>
            <a:r>
              <a:rPr lang="fa-IR" sz="2000" b="1" dirty="0">
                <a:solidFill>
                  <a:srgbClr val="FF0000"/>
                </a:solidFill>
                <a:latin typeface="Arial" panose="020B0604020202020204" pitchFamily="34" charset="0"/>
                <a:cs typeface="Arial" panose="020B0604020202020204" pitchFamily="34" charset="0"/>
              </a:rPr>
              <a:t>نام این کتاب را هدیه های آسمان گذاشته اند باید گفت:</a:t>
            </a:r>
            <a:endParaRPr lang="en-US" sz="2000" b="1" dirty="0">
              <a:solidFill>
                <a:srgbClr val="FF0000"/>
              </a:solidFill>
              <a:latin typeface="Arial" panose="020B0604020202020204" pitchFamily="34" charset="0"/>
              <a:cs typeface="Arial" panose="020B0604020202020204" pitchFamily="34" charset="0"/>
            </a:endParaRPr>
          </a:p>
          <a:p>
            <a:pPr algn="r"/>
            <a:r>
              <a:rPr lang="fa-IR" sz="2000" dirty="0">
                <a:latin typeface="Arial" panose="020B0604020202020204" pitchFamily="34" charset="0"/>
                <a:cs typeface="Arial" panose="020B0604020202020204" pitchFamily="34" charset="0"/>
              </a:rPr>
              <a:t>1-به این دلیل که کلمه ی آسمان نوعی احساس خوشایند به دانش آموزان می دهد.</a:t>
            </a:r>
            <a:endParaRPr lang="en-US" sz="2000" dirty="0">
              <a:latin typeface="Arial" panose="020B0604020202020204" pitchFamily="34" charset="0"/>
              <a:cs typeface="Arial" panose="020B0604020202020204" pitchFamily="34" charset="0"/>
            </a:endParaRPr>
          </a:p>
          <a:p>
            <a:pPr algn="r"/>
            <a:r>
              <a:rPr lang="fa-IR" sz="2000" dirty="0">
                <a:latin typeface="Arial" panose="020B0604020202020204" pitchFamily="34" charset="0"/>
                <a:cs typeface="Arial" panose="020B0604020202020204" pitchFamily="34" charset="0"/>
              </a:rPr>
              <a:t>2- آسمان سراسر پاکی، زیبایی، رحمت و نعمت است.</a:t>
            </a:r>
            <a:endParaRPr lang="en-US" sz="2000" dirty="0">
              <a:latin typeface="Arial" panose="020B0604020202020204" pitchFamily="34" charset="0"/>
              <a:cs typeface="Arial" panose="020B0604020202020204" pitchFamily="34" charset="0"/>
            </a:endParaRPr>
          </a:p>
          <a:p>
            <a:pPr algn="r"/>
            <a:r>
              <a:rPr lang="fa-IR" sz="2000" dirty="0">
                <a:latin typeface="Arial" panose="020B0604020202020204" pitchFamily="34" charset="0"/>
                <a:cs typeface="Arial" panose="020B0604020202020204" pitchFamily="34" charset="0"/>
              </a:rPr>
              <a:t>3- دیگر آن که انسان هنگام نیاز دست های خود را به آسمان بلند می کند زیرا خداوند را در مرتبه ی بالاتری از خود تصور می کند.</a:t>
            </a:r>
            <a:endParaRPr lang="en-US" sz="2000" dirty="0">
              <a:latin typeface="Arial" panose="020B0604020202020204" pitchFamily="34" charset="0"/>
              <a:cs typeface="Arial" panose="020B0604020202020204" pitchFamily="34" charset="0"/>
            </a:endParaRPr>
          </a:p>
          <a:p>
            <a:pPr algn="r"/>
            <a:r>
              <a:rPr lang="fa-IR" sz="2000" dirty="0">
                <a:latin typeface="Arial" panose="020B0604020202020204" pitchFamily="34" charset="0"/>
                <a:cs typeface="Arial" panose="020B0604020202020204" pitchFamily="34" charset="0"/>
              </a:rPr>
              <a:t>4-آخرین نکته آنکه با نگاه کردن به آسمان به تفکر وادار می شویم؛ به این که این همه عظمت چگونه آفریده شده است.</a:t>
            </a:r>
            <a:endParaRPr lang="en-US" sz="2000" dirty="0">
              <a:latin typeface="Arial" panose="020B0604020202020204" pitchFamily="34" charset="0"/>
              <a:cs typeface="Arial" panose="020B0604020202020204" pitchFamily="34" charset="0"/>
            </a:endParaRPr>
          </a:p>
          <a:p>
            <a:pPr algn="r"/>
            <a:endParaRPr lang="fa-IR" dirty="0">
              <a:cs typeface="B Nazanin" panose="00000400000000000000" pitchFamily="2" charset="-78"/>
            </a:endParaRPr>
          </a:p>
        </p:txBody>
      </p:sp>
    </p:spTree>
    <p:extLst>
      <p:ext uri="{BB962C8B-B14F-4D97-AF65-F5344CB8AC3E}">
        <p14:creationId xmlns:p14="http://schemas.microsoft.com/office/powerpoint/2010/main" val="298129236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629649" cy="6324600"/>
          </a:xfrm>
        </p:spPr>
        <p:txBody>
          <a:bodyPr>
            <a:noAutofit/>
          </a:bodyPr>
          <a:lstStyle/>
          <a:p>
            <a:pPr algn="r" rtl="1"/>
            <a:endParaRPr lang="fa-IR" sz="2400" b="1" dirty="0" smtClean="0">
              <a:latin typeface="Arial" panose="020B0604020202020204" pitchFamily="34" charset="0"/>
              <a:cs typeface="Arial" panose="020B0604020202020204" pitchFamily="34" charset="0"/>
            </a:endParaRPr>
          </a:p>
          <a:p>
            <a:pPr algn="r" rtl="1"/>
            <a:r>
              <a:rPr lang="fa-IR" sz="2400" b="1" dirty="0" smtClean="0">
                <a:latin typeface="Arial" panose="020B0604020202020204" pitchFamily="34" charset="0"/>
                <a:cs typeface="Arial" panose="020B0604020202020204" pitchFamily="34" charset="0"/>
              </a:rPr>
              <a:t>نقش معلم </a:t>
            </a:r>
            <a:r>
              <a:rPr lang="fa-IR" sz="2400" b="1" dirty="0">
                <a:latin typeface="Arial" panose="020B0604020202020204" pitchFamily="34" charset="0"/>
                <a:cs typeface="Arial" panose="020B0604020202020204" pitchFamily="34" charset="0"/>
              </a:rPr>
              <a:t>در هدیه های آسمان را بررسی کنیم:</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1-مهمترین عامل دست اندرکاران تربیت دینی به ویژه در محیط های رسمی، معلم است. او می تواند بستر مناسبی برای رشد همه جانبه بچه ها فراهم کند و مهم ترین نقش معلم نقش الگویی او می باشد یعنی نقش تربیتی معلم به عنوان الگو.</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2-کتاب و سایر عناصر محتوا با تدبیر معلم در کلاس به کار گرفته شده و به دانش آموز ارائه و تفهیم می شود.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3-معلم هدیه های آسمان می بایست تلاشی کند که علم را با ایمان توام کند یعنی دین آموزی را با تدین همراه سازد تا علم را به ایمان و عقل و هرد دو را با </a:t>
            </a:r>
            <a:r>
              <a:rPr lang="fa-IR" sz="2400" b="1" dirty="0">
                <a:latin typeface="Arial" panose="020B0604020202020204" pitchFamily="34" charset="0"/>
                <a:cs typeface="Arial" panose="020B0604020202020204" pitchFamily="34" charset="0"/>
              </a:rPr>
              <a:t>دل</a:t>
            </a:r>
            <a:r>
              <a:rPr lang="fa-IR" sz="2400" dirty="0">
                <a:latin typeface="Arial" panose="020B0604020202020204" pitchFamily="34" charset="0"/>
                <a:cs typeface="Arial" panose="020B0604020202020204" pitchFamily="34" charset="0"/>
              </a:rPr>
              <a:t> پیوند زند.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4-معلم باید نخستین مرحله با برخوردی مناسب و مطلوب به گونه ای آن را جذب خود سازد که در بین آنها محبوبیت پیدا کند چنین معلمی خواهد توانست با ایجاد حالت شاد، رفتار دوستانه، بلوغ عاطفی، توجه دلسوزانه ، صداقت، صمیمیت و مباحث دینی را با محبت آمیخته و برابر نیازها و عواطف و احساسات و علاقه مندی دانش آموزان به آنها ارائه نماید.</a:t>
            </a:r>
            <a:endParaRPr lang="en-US" sz="2400" dirty="0">
              <a:latin typeface="Arial" panose="020B0604020202020204" pitchFamily="34" charset="0"/>
              <a:cs typeface="Arial" panose="020B0604020202020204" pitchFamily="34" charset="0"/>
            </a:endParaRPr>
          </a:p>
          <a:p>
            <a:pPr algn="r" rtl="1"/>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342569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524000"/>
            <a:ext cx="8077200" cy="5105399"/>
          </a:xfrm>
        </p:spPr>
        <p:txBody>
          <a:bodyPr>
            <a:noAutofit/>
          </a:bodyPr>
          <a:lstStyle/>
          <a:p>
            <a:pPr algn="r" rtl="1"/>
            <a:r>
              <a:rPr lang="fa-IR" sz="2400" dirty="0">
                <a:latin typeface="Arial" panose="020B0604020202020204" pitchFamily="34" charset="0"/>
                <a:cs typeface="Arial" panose="020B0604020202020204" pitchFamily="34" charset="0"/>
              </a:rPr>
              <a:t>5-معلم باید فضای کلاس درس دینی را به گونه ای مساعد نماید که دانش آموزان به صورت مجموعه ای منسجم برای یادگیری تلاش نمایند و کار گروهی و مشارکتی می تواند به این موضوع کمک نماید.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6-معلم باید باید اهداف تربیتی را در قالب فعالیت های متفاوت، متنوع اما منسجم طراحی کند تا دانش آموزان تشویق شوند با پشتکار زیاد فعالیت کرده و در فعالیت های کلاس شرکت نمایند.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7-عملم باید اشتباهات دانش آموزان را در فرآیند یادگیری، طبیعی تلقی کند که آن را بیاموزند و دست پاچه نشوند و عجله نکنند.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8-معلم حق ندارد مطالب درسی به دانش آموزان خود تلقین کند بلکه باید همراه و راهنمای آنها باشد</a:t>
            </a:r>
            <a:r>
              <a:rPr lang="fa-IR"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85338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905001"/>
            <a:ext cx="8077200" cy="4572000"/>
          </a:xfrm>
        </p:spPr>
        <p:txBody>
          <a:bodyPr>
            <a:noAutofit/>
          </a:bodyPr>
          <a:lstStyle/>
          <a:p>
            <a:pPr algn="r" rtl="1"/>
            <a:r>
              <a:rPr lang="fa-IR" sz="2400" dirty="0" smtClean="0">
                <a:latin typeface="Arial" panose="020B0604020202020204" pitchFamily="34" charset="0"/>
                <a:cs typeface="Arial" panose="020B0604020202020204" pitchFamily="34" charset="0"/>
              </a:rPr>
              <a:t>9-معلم </a:t>
            </a:r>
            <a:r>
              <a:rPr lang="fa-IR" sz="2400" dirty="0">
                <a:latin typeface="Arial" panose="020B0604020202020204" pitchFamily="34" charset="0"/>
                <a:cs typeface="Arial" panose="020B0604020202020204" pitchFamily="34" charset="0"/>
              </a:rPr>
              <a:t>شایسته دینی باید دامنه یادگیری مفاهیم دینی را تا خانواده گسترش دهد یعنی روابط همکارانه ی خود را با اولیای دانش آموزان افزایش و تقویت کند.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10-معلم با مشاهده و ثبت دقیق فعالیت های دانش آموزان خود و بررسی احوال و احساسات آن ها را در تمام مراحل یادگیری، زمینه و امکان رفع مشکلات را به گونه ای فراهم می کند که بتوانند هر کدام به اندازه ی توانایی خود رشد کند.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11-رفتار معلم در مورد دانش آموزان منصفانه باشد او باید در درس دینی خوشرو، خوش بیان، جسور، و با نگرشی مثبت به آینده و دانش آموزان باشد و با احساس و </a:t>
            </a:r>
            <a:r>
              <a:rPr lang="fa-IR" sz="2400" b="1" dirty="0">
                <a:latin typeface="Arial" panose="020B0604020202020204" pitchFamily="34" charset="0"/>
                <a:cs typeface="Arial" panose="020B0604020202020204" pitchFamily="34" charset="0"/>
              </a:rPr>
              <a:t>عمل</a:t>
            </a:r>
            <a:r>
              <a:rPr lang="fa-IR" sz="2400" dirty="0">
                <a:latin typeface="Arial" panose="020B0604020202020204" pitchFamily="34" charset="0"/>
                <a:cs typeface="Arial" panose="020B0604020202020204" pitchFamily="34" charset="0"/>
              </a:rPr>
              <a:t> آموزش دهد نه با </a:t>
            </a:r>
            <a:r>
              <a:rPr lang="fa-IR" sz="2400" b="1" dirty="0">
                <a:latin typeface="Arial" panose="020B0604020202020204" pitchFamily="34" charset="0"/>
                <a:cs typeface="Arial" panose="020B0604020202020204" pitchFamily="34" charset="0"/>
              </a:rPr>
              <a:t>سخن و بیان</a:t>
            </a:r>
            <a:r>
              <a:rPr lang="fa-IR"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r" rtl="1"/>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424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691856"/>
            <a:ext cx="7200897" cy="3572295"/>
          </a:xfrm>
        </p:spPr>
        <p:txBody>
          <a:bodyPr/>
          <a:lstStyle/>
          <a:p>
            <a:pPr algn="r">
              <a:buNone/>
            </a:pPr>
            <a:r>
              <a:rPr lang="fa-IR" sz="2400" b="1" dirty="0" smtClean="0">
                <a:cs typeface="B Nazanin" panose="00000400000000000000" pitchFamily="2" charset="-78"/>
              </a:rPr>
              <a:t>انواع معلم:</a:t>
            </a:r>
          </a:p>
          <a:p>
            <a:pPr algn="r">
              <a:buNone/>
            </a:pPr>
            <a:r>
              <a:rPr lang="fa-IR" sz="2400" dirty="0">
                <a:cs typeface="B Nazanin" panose="00000400000000000000" pitchFamily="2" charset="-78"/>
              </a:rPr>
              <a:t>سه نوع معلم داریم: 1-مبتدی     2-با تجربه       3-ماهر</a:t>
            </a:r>
          </a:p>
          <a:p>
            <a:pPr algn="r">
              <a:buNone/>
            </a:pPr>
            <a:r>
              <a:rPr lang="fa-IR" sz="2400" b="1" dirty="0">
                <a:cs typeface="B Nazanin" panose="00000400000000000000" pitchFamily="2" charset="-78"/>
              </a:rPr>
              <a:t>معلم مبتدی</a:t>
            </a:r>
            <a:r>
              <a:rPr lang="fa-IR" sz="2400" dirty="0">
                <a:cs typeface="B Nazanin" panose="00000400000000000000" pitchFamily="2" charset="-78"/>
              </a:rPr>
              <a:t>: کسی است که بیش از آن چه می داند به دانش آموزان می آموزد.</a:t>
            </a:r>
          </a:p>
          <a:p>
            <a:pPr algn="r">
              <a:buNone/>
            </a:pPr>
            <a:r>
              <a:rPr lang="fa-IR" sz="2400" b="1" dirty="0">
                <a:cs typeface="B Nazanin" panose="00000400000000000000" pitchFamily="2" charset="-78"/>
              </a:rPr>
              <a:t>معلم با تجربه</a:t>
            </a:r>
            <a:r>
              <a:rPr lang="fa-IR" sz="2400" dirty="0">
                <a:cs typeface="B Nazanin" panose="00000400000000000000" pitchFamily="2" charset="-78"/>
              </a:rPr>
              <a:t>: کسی است که آن چه را که می داند به دانش آموزان می آموزد.</a:t>
            </a:r>
          </a:p>
          <a:p>
            <a:pPr algn="r">
              <a:buNone/>
            </a:pPr>
            <a:r>
              <a:rPr lang="fa-IR" sz="2400" b="1" dirty="0">
                <a:cs typeface="B Nazanin" panose="00000400000000000000" pitchFamily="2" charset="-78"/>
              </a:rPr>
              <a:t>معلم ماهر</a:t>
            </a:r>
            <a:r>
              <a:rPr lang="fa-IR" sz="2400" dirty="0">
                <a:cs typeface="B Nazanin" panose="00000400000000000000" pitchFamily="2" charset="-78"/>
              </a:rPr>
              <a:t>: کسی است که از مجموعه دانستنی های خود آنچه را برای دانش آموزان متناسب می داند به آنها می آموزد و البته با توجه به موقعیت یادگیری.</a:t>
            </a:r>
          </a:p>
        </p:txBody>
      </p:sp>
    </p:spTree>
    <p:extLst>
      <p:ext uri="{BB962C8B-B14F-4D97-AF65-F5344CB8AC3E}">
        <p14:creationId xmlns:p14="http://schemas.microsoft.com/office/powerpoint/2010/main" val="207323757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15400" cy="3328195"/>
          </a:xfrm>
        </p:spPr>
        <p:txBody>
          <a:bodyPr>
            <a:noAutofit/>
          </a:bodyPr>
          <a:lstStyle/>
          <a:p>
            <a:pPr algn="r" rtl="1"/>
            <a:r>
              <a:rPr lang="fa-IR" sz="2400" b="1" u="sng" dirty="0">
                <a:latin typeface="Arial" panose="020B0604020202020204" pitchFamily="34" charset="0"/>
                <a:cs typeface="Arial" panose="020B0604020202020204" pitchFamily="34" charset="0"/>
              </a:rPr>
              <a:t>بررسی کامل کتاب هدیه آسمان به ویژه پایه سوّم:</a:t>
            </a:r>
            <a:endParaRPr lang="en-US" sz="2400" dirty="0">
              <a:latin typeface="Arial" panose="020B0604020202020204" pitchFamily="34" charset="0"/>
              <a:cs typeface="Arial" panose="020B0604020202020204" pitchFamily="34" charset="0"/>
            </a:endParaRPr>
          </a:p>
          <a:p>
            <a:pPr algn="r" rtl="1"/>
            <a:r>
              <a:rPr lang="fa-IR" sz="2400" b="1" dirty="0">
                <a:latin typeface="Arial" panose="020B0604020202020204" pitchFamily="34" charset="0"/>
                <a:cs typeface="Arial" panose="020B0604020202020204" pitchFamily="34" charset="0"/>
              </a:rPr>
              <a:t>1-صفحه جلد کتاب دینی:</a:t>
            </a:r>
            <a:r>
              <a:rPr lang="fa-IR" sz="2400" dirty="0">
                <a:latin typeface="Arial" panose="020B0604020202020204" pitchFamily="34" charset="0"/>
                <a:cs typeface="Arial" panose="020B0604020202020204" pitchFamily="34" charset="0"/>
              </a:rPr>
              <a:t> نوع رنگ آمیزی این صفحه بسیار متنوع و هماهنگی رنگها از نظر سرد و گرم متناسب است. نقاشی روی جلدهای تمام کتاب های هدیه های آسمان نوعی  هماهنگی داشته و کاملا به طورغیرمستقیم نام کتاب را پوشش می دهد یعنی همسویی خوبی بین نام کتاب و نقاشی های وجود دارد.همچنین تصویرروی جلد قوه ی تخیل کودکان را پرورش می دهد.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2-</a:t>
            </a:r>
            <a:r>
              <a:rPr lang="fa-IR" sz="2400" b="1" dirty="0">
                <a:latin typeface="Arial" panose="020B0604020202020204" pitchFamily="34" charset="0"/>
                <a:cs typeface="Arial" panose="020B0604020202020204" pitchFamily="34" charset="0"/>
              </a:rPr>
              <a:t>نام کتاب:</a:t>
            </a:r>
            <a:r>
              <a:rPr lang="fa-IR" sz="2400" dirty="0">
                <a:latin typeface="Arial" panose="020B0604020202020204" pitchFamily="34" charset="0"/>
                <a:cs typeface="Arial" panose="020B0604020202020204" pitchFamily="34" charset="0"/>
              </a:rPr>
              <a:t> پیرامون نام کتاب و دلیل آن توضیحات کامل داده شده و دریافتیم که دلیل استفاده از کلمه ی آسمان آن است که هم آسمان جذابیت خاصی دارد و هم با نگاه کردن به آن به عظمت خالق آن پی می بریم.</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3-</a:t>
            </a:r>
            <a:r>
              <a:rPr lang="fa-IR" sz="2400" b="1" dirty="0">
                <a:latin typeface="Arial" panose="020B0604020202020204" pitchFamily="34" charset="0"/>
                <a:cs typeface="Arial" panose="020B0604020202020204" pitchFamily="34" charset="0"/>
              </a:rPr>
              <a:t>عنوان درس ها:</a:t>
            </a:r>
            <a:r>
              <a:rPr lang="fa-IR" sz="2400" dirty="0">
                <a:latin typeface="Arial" panose="020B0604020202020204" pitchFamily="34" charset="0"/>
                <a:cs typeface="Arial" panose="020B0604020202020204" pitchFamily="34" charset="0"/>
              </a:rPr>
              <a:t> عنوان درسها چه ویژگی هایی دارد؟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الف) ارائه غیر مستقیم موضوع و پیام درسی</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ب) ایجاد تفکر در دانش آموزان</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ج) تقویت نوعی احساس خوب و خوشایند توام با کنجکاوی</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د) تقویت قوه ی تخیل دانش آموزان</a:t>
            </a:r>
            <a:endParaRPr lang="en-US" sz="2400" dirty="0">
              <a:latin typeface="Arial" panose="020B0604020202020204" pitchFamily="34" charset="0"/>
              <a:cs typeface="Arial" panose="020B0604020202020204" pitchFamily="34" charset="0"/>
            </a:endParaRPr>
          </a:p>
          <a:p>
            <a:pPr algn="r" rtl="1"/>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779977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762000"/>
            <a:ext cx="8686800" cy="6324600"/>
          </a:xfrm>
        </p:spPr>
        <p:txBody>
          <a:bodyPr>
            <a:normAutofit fontScale="47500" lnSpcReduction="20000"/>
          </a:bodyPr>
          <a:lstStyle/>
          <a:p>
            <a:pPr algn="r"/>
            <a:r>
              <a:rPr lang="fa-IR" sz="5100" b="1" dirty="0">
                <a:latin typeface="Arial" panose="020B0604020202020204" pitchFamily="34" charset="0"/>
                <a:cs typeface="Arial" panose="020B0604020202020204" pitchFamily="34" charset="0"/>
              </a:rPr>
              <a:t>4-متن درسها:</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الف) کوتاه بودن متن ها.( بارزترین صفت است. )</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ب) استفاده از واژه ها و لغات آشنا برای بچه ها.</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ج) برای ترغیب فراگیران، برای پیگیری موضوع</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د) عدم خاتمه موضوع درس</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ه) تقویت روحیه ی کنجکاوی و کاوشگری و خلاقیّت در شاگردان.</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و) استفاده از ایفای نقش به عنوان بخشی از محتوا در متن.</a:t>
            </a:r>
            <a:endParaRPr lang="en-US" sz="5100" dirty="0">
              <a:latin typeface="Arial" panose="020B0604020202020204" pitchFamily="34" charset="0"/>
              <a:cs typeface="Arial" panose="020B0604020202020204" pitchFamily="34" charset="0"/>
            </a:endParaRPr>
          </a:p>
          <a:p>
            <a:pPr algn="r"/>
            <a:r>
              <a:rPr lang="fa-IR" sz="5100" b="1" dirty="0">
                <a:latin typeface="Arial" panose="020B0604020202020204" pitchFamily="34" charset="0"/>
                <a:cs typeface="Arial" panose="020B0604020202020204" pitchFamily="34" charset="0"/>
              </a:rPr>
              <a:t>5-تصاویر:</a:t>
            </a:r>
            <a:r>
              <a:rPr lang="fa-IR" sz="5100" dirty="0">
                <a:latin typeface="Arial" panose="020B0604020202020204" pitchFamily="34" charset="0"/>
                <a:cs typeface="Arial" panose="020B0604020202020204" pitchFamily="34" charset="0"/>
              </a:rPr>
              <a:t> تصاویر چه ویژگی هایی دارند؟</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الف) توجه به تاثیر روانشناختی رنگ ها و تصاویر بر دانش آموزان به جز موارد بسیار اندک مثل تصویر درس بهترین تصمیم.</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ب)توجه به اصل تصویر گری کتاب کودک</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ج) انتقال بخشی از مفاهیم و محتوا بدون نیاز به مهارت توضیح.</a:t>
            </a:r>
            <a:endParaRPr lang="en-US" sz="5100" dirty="0">
              <a:latin typeface="Arial" panose="020B0604020202020204" pitchFamily="34" charset="0"/>
              <a:cs typeface="Arial" panose="020B0604020202020204" pitchFamily="34" charset="0"/>
            </a:endParaRPr>
          </a:p>
          <a:p>
            <a:pPr algn="r"/>
            <a:r>
              <a:rPr lang="fa-IR" sz="5100" dirty="0">
                <a:latin typeface="Arial" panose="020B0604020202020204" pitchFamily="34" charset="0"/>
                <a:cs typeface="Arial" panose="020B0604020202020204" pitchFamily="34" charset="0"/>
              </a:rPr>
              <a:t>د) استفاده از سبک های متنوع نقاشی . هر چند بسیاری از تصاویر با محتوا هماهنگی داشته و به درک مفاهیم و اهداف کمک میکنند اما در بعضی از تصاویر به پاره ای از اصول اجتماعی متناسب با سن کودکان توجه کامل نشده است مثل تصویر صفحه ی 26 کتاب کار پایه سوم یا تصاویر صفحه ی 104 کتاب پایه پنجم.</a:t>
            </a:r>
            <a:endParaRPr lang="en-US" sz="5100" dirty="0">
              <a:latin typeface="Arial" panose="020B0604020202020204" pitchFamily="34" charset="0"/>
              <a:cs typeface="Arial" panose="020B0604020202020204" pitchFamily="34" charset="0"/>
            </a:endParaRPr>
          </a:p>
          <a:p>
            <a:pPr algn="r"/>
            <a:endParaRPr lang="fa-IR" dirty="0">
              <a:cs typeface="B Nazanin" panose="00000400000000000000" pitchFamily="2" charset="-78"/>
            </a:endParaRPr>
          </a:p>
        </p:txBody>
      </p:sp>
    </p:spTree>
    <p:extLst>
      <p:ext uri="{BB962C8B-B14F-4D97-AF65-F5344CB8AC3E}">
        <p14:creationId xmlns:p14="http://schemas.microsoft.com/office/powerpoint/2010/main" val="287570785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48649" cy="6248400"/>
          </a:xfrm>
        </p:spPr>
        <p:txBody>
          <a:bodyPr>
            <a:noAutofit/>
          </a:bodyPr>
          <a:lstStyle/>
          <a:p>
            <a:pPr algn="r" rtl="1"/>
            <a:endParaRPr lang="fa-IR" sz="2400" b="1" dirty="0" smtClean="0">
              <a:latin typeface="Arial" panose="020B0604020202020204" pitchFamily="34" charset="0"/>
              <a:cs typeface="Arial" panose="020B0604020202020204" pitchFamily="34" charset="0"/>
            </a:endParaRPr>
          </a:p>
          <a:p>
            <a:pPr algn="r" rtl="1"/>
            <a:endParaRPr lang="fa-IR" sz="2400" b="1" dirty="0">
              <a:latin typeface="Arial" panose="020B0604020202020204" pitchFamily="34" charset="0"/>
              <a:cs typeface="Arial" panose="020B0604020202020204" pitchFamily="34" charset="0"/>
            </a:endParaRPr>
          </a:p>
          <a:p>
            <a:pPr algn="r" rtl="1"/>
            <a:r>
              <a:rPr lang="fa-IR" sz="2400" b="1" dirty="0" smtClean="0">
                <a:latin typeface="Arial" panose="020B0604020202020204" pitchFamily="34" charset="0"/>
                <a:cs typeface="Arial" panose="020B0604020202020204" pitchFamily="34" charset="0"/>
              </a:rPr>
              <a:t>-</a:t>
            </a:r>
            <a:r>
              <a:rPr lang="fa-IR" sz="2400" b="1" dirty="0">
                <a:latin typeface="Arial" panose="020B0604020202020204" pitchFamily="34" charset="0"/>
                <a:cs typeface="Arial" panose="020B0604020202020204" pitchFamily="34" charset="0"/>
              </a:rPr>
              <a:t>حالا برایم بگو:</a:t>
            </a:r>
            <a:r>
              <a:rPr lang="fa-IR" sz="2400" dirty="0">
                <a:latin typeface="Arial" panose="020B0604020202020204" pitchFamily="34" charset="0"/>
                <a:cs typeface="Arial" panose="020B0604020202020204" pitchFamily="34" charset="0"/>
              </a:rPr>
              <a:t> حالا برایم بگو دارای چه ویژگی هایی است؟ ( دوست داری برایم بگویی؟)</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الف) برانگیختن حس کنجکاوی در قوه ی تخیل فراگیران</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ب) مقدمه ای است برای فعالیت های دانش آموزان در کلاس.</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ج) باعث تعمیق مفاهیم در ذهن شاگردان می شود.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د) زمینه مناسبی را برای بحث و گفت و گو فراهم می کند.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ه) معلم می تواند از این بخش برای ارزشیابی میزان درک دانش آموزان از مفاهیم درس استفاده نماید.</a:t>
            </a:r>
            <a:endParaRPr lang="en-US" sz="2400" dirty="0">
              <a:latin typeface="Arial" panose="020B0604020202020204" pitchFamily="34" charset="0"/>
              <a:cs typeface="Arial" panose="020B0604020202020204" pitchFamily="34" charset="0"/>
            </a:endParaRPr>
          </a:p>
          <a:p>
            <a:pPr algn="r" rtl="1"/>
            <a:r>
              <a:rPr lang="fa-IR" sz="2400" dirty="0">
                <a:latin typeface="Arial" panose="020B0604020202020204" pitchFamily="34" charset="0"/>
                <a:cs typeface="Arial" panose="020B0604020202020204" pitchFamily="34" charset="0"/>
              </a:rPr>
              <a:t>و) برای جمع بندی، مرور یا اختتام درس نیز مفید و مناسب است. </a:t>
            </a:r>
            <a:endParaRPr lang="en-US" sz="2400" dirty="0">
              <a:latin typeface="Arial" panose="020B0604020202020204" pitchFamily="34" charset="0"/>
              <a:cs typeface="Arial" panose="020B0604020202020204" pitchFamily="34" charset="0"/>
            </a:endParaRPr>
          </a:p>
          <a:p>
            <a:pPr algn="r" rtl="1"/>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81594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971550" y="-152400"/>
            <a:ext cx="7791450" cy="7010400"/>
          </a:xfrm>
        </p:spPr>
        <p:txBody>
          <a:bodyPr>
            <a:noAutofit/>
          </a:bodyPr>
          <a:lstStyle/>
          <a:p>
            <a:pPr algn="r" rtl="1"/>
            <a:endParaRPr lang="fa-IR" sz="2400" b="1" dirty="0" smtClean="0">
              <a:latin typeface="Arial" panose="020B0604020202020204" pitchFamily="34" charset="0"/>
              <a:cs typeface="Arial" panose="020B0604020202020204" pitchFamily="34" charset="0"/>
            </a:endParaRPr>
          </a:p>
          <a:p>
            <a:pPr algn="r" rtl="1"/>
            <a:r>
              <a:rPr lang="fa-IR" sz="2400" b="1" dirty="0" smtClean="0">
                <a:latin typeface="Arial" panose="020B0604020202020204" pitchFamily="34" charset="0"/>
                <a:cs typeface="Arial" panose="020B0604020202020204" pitchFamily="34" charset="0"/>
              </a:rPr>
              <a:t>اکنون </a:t>
            </a:r>
            <a:r>
              <a:rPr lang="fa-IR" sz="2400" b="1" dirty="0">
                <a:latin typeface="Arial" panose="020B0604020202020204" pitchFamily="34" charset="0"/>
                <a:cs typeface="Arial" panose="020B0604020202020204" pitchFamily="34" charset="0"/>
              </a:rPr>
              <a:t>می توانی: </a:t>
            </a:r>
            <a:r>
              <a:rPr lang="fa-IR" sz="2400" dirty="0">
                <a:latin typeface="Arial" panose="020B0604020202020204" pitchFamily="34" charset="0"/>
                <a:cs typeface="Arial" panose="020B0604020202020204" pitchFamily="34" charset="0"/>
              </a:rPr>
              <a:t>اکنون میتوانی چه ویژگی هایی دارد؟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الف) باعث تقویت تجارب دانش آموزان و به دست آوردن تجارب جدید در دانش آموزان می شود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ب) زمینه را برای ایجاد فعالیت مناسب در کلاس برای دانش آموزان فراهم می آورد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ج)بین متن کتاب و کتاب کار دانش آموزان ارتباط برقرار می‌کند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د) بین متن کتاب و اطلاعات قبلی دانش آموز پیوند برقرار میکند.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ه) می‌تواند به عنوان تکلیف نیز مورد استفاده معلم قرار گیرد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۸) بخش «برای خواندن »چرا در هدیه آسمان گنجانیده شده است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الف )این بخش از محتوا جهت گسترش دامنه اطلاعات دانش آموزان در مورد مفاهیم کلیدی درس آورده شده است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ب)مهم‌ترین کارکرد بخش خواندن آن است که اطلاعات فرای کتاب را به دانش آموزان عرضه میکند.</a:t>
            </a:r>
          </a:p>
        </p:txBody>
      </p:sp>
    </p:spTree>
    <p:extLst>
      <p:ext uri="{BB962C8B-B14F-4D97-AF65-F5344CB8AC3E}">
        <p14:creationId xmlns:p14="http://schemas.microsoft.com/office/powerpoint/2010/main" val="20801406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81000"/>
            <a:ext cx="8382000" cy="5943599"/>
          </a:xfrm>
        </p:spPr>
        <p:txBody>
          <a:bodyPr>
            <a:noAutofit/>
          </a:bodyPr>
          <a:lstStyle/>
          <a:p>
            <a:pPr algn="r" rtl="1"/>
            <a:r>
              <a:rPr lang="fa-IR" sz="2400" b="1" dirty="0">
                <a:latin typeface="Arial" panose="020B0604020202020204" pitchFamily="34" charset="0"/>
                <a:cs typeface="Arial" panose="020B0604020202020204" pitchFamily="34" charset="0"/>
              </a:rPr>
              <a:t>کتاب کار دانش آموز (هدیه های آسمان):</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یکی از کاربردهای مهم کتاب کار آن است که وسیله ای است برای توسعه و تکمیل یادگیری و بروز ابتکار و خلاقیت در دانش آموزان.</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۲)توسعه و تعمیق یادگیری از طریق فعالیت هایی که مورد علاقه دانش‌آموزان میباشد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 ترغیب  بچه ها به مشارکت در انجام یک کار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عمق بخشیدن به ادراک دانش آموزان نسبت به مفاهیم کتاب به ویژه مفاهیم کلیدی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 )وادار کردن کودکان به تلاش و فعالیت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۶ )ایجاد فضای با نشاط و فرح انگیز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۷) آماده کردن بچه ها برای یادگیری بهتر و مناسبتر</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۸)برقراری ارتباط بین خانه و مدرسه.</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بنابراین می توانید از این کتاب به عنوان فعالیتی مناسب در منزل استفاده کرد</a:t>
            </a:r>
          </a:p>
        </p:txBody>
      </p:sp>
    </p:spTree>
    <p:extLst>
      <p:ext uri="{BB962C8B-B14F-4D97-AF65-F5344CB8AC3E}">
        <p14:creationId xmlns:p14="http://schemas.microsoft.com/office/powerpoint/2010/main" val="152906448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04800"/>
            <a:ext cx="8610600" cy="5715000"/>
          </a:xfrm>
        </p:spPr>
        <p:txBody>
          <a:bodyPr>
            <a:noAutofit/>
          </a:bodyPr>
          <a:lstStyle/>
          <a:p>
            <a:pPr algn="r" rtl="1"/>
            <a:r>
              <a:rPr lang="fa-IR" sz="2400" b="1" dirty="0">
                <a:latin typeface="Arial" panose="020B0604020202020204" pitchFamily="34" charset="0"/>
                <a:cs typeface="Arial" panose="020B0604020202020204" pitchFamily="34" charset="0"/>
              </a:rPr>
              <a:t>کتاب کارکرد معلم چه کاربردی دارد؟</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۱)این کتاب به عنوان پلی بین برنامه‌ریزان و مولفان کتابهای هدیه های آسمان با آموزگاران محترم محسوب می‌شود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 معلم می‌تواند با </a:t>
            </a:r>
            <a:r>
              <a:rPr lang="fa-IR" sz="2400" dirty="0" smtClean="0">
                <a:latin typeface="Arial" panose="020B0604020202020204" pitchFamily="34" charset="0"/>
                <a:cs typeface="Arial" panose="020B0604020202020204" pitchFamily="34" charset="0"/>
              </a:rPr>
              <a:t>استفاده از </a:t>
            </a:r>
            <a:r>
              <a:rPr lang="fa-IR" sz="2400" dirty="0">
                <a:latin typeface="Arial" panose="020B0604020202020204" pitchFamily="34" charset="0"/>
                <a:cs typeface="Arial" panose="020B0604020202020204" pitchFamily="34" charset="0"/>
              </a:rPr>
              <a:t>کتاب راهنما به اهداف پنهان دروس پی ببرد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 نکات مهم تاریک </a:t>
            </a:r>
            <a:r>
              <a:rPr lang="fa-IR" sz="2400" dirty="0" smtClean="0">
                <a:latin typeface="Arial" panose="020B0604020202020204" pitchFamily="34" charset="0"/>
                <a:cs typeface="Arial" panose="020B0604020202020204" pitchFamily="34" charset="0"/>
              </a:rPr>
              <a:t>درس </a:t>
            </a:r>
            <a:r>
              <a:rPr lang="fa-IR" sz="2400" dirty="0">
                <a:latin typeface="Arial" panose="020B0604020202020204" pitchFamily="34" charset="0"/>
                <a:cs typeface="Arial" panose="020B0604020202020204" pitchFamily="34" charset="0"/>
              </a:rPr>
              <a:t>ها را برای معلم روشن و آشکار می‌کند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)معلم می‌تواند با استفاده از کتاب راهنما مجموعه عوامل آموزش دهنده در درس هدیه های آسمان را به خوبی بشناسند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 این کتاب راهنمای روشنی است برای آموزش محتوا در درس هدیه های آسمان اما آنچه در کتاب به عنوان روش و راهکار پیشنهاد شده است جنبه‌ی پیشنهادی دارد و این معلم است که با در نظر گرفتن موقعیت یادگیری و استفاده از این کتاب برای رسیدن به اهداف آموزشی روش معین و خاصی را انتخاب می کند.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بخش های مختلف کتاب هدیه های آسمان و محتوای آن: ۱-بخش خداشناسی( توحید) ‌۲- پیامبران( نبوت). ۳- امامان (امامت)  ۴-اخلاق و احکام اسلامی.  ۵- آداب و مراسم اسلامی. ۶- روز قیامت( معاد)</a:t>
            </a:r>
          </a:p>
        </p:txBody>
      </p:sp>
    </p:spTree>
    <p:extLst>
      <p:ext uri="{BB962C8B-B14F-4D97-AF65-F5344CB8AC3E}">
        <p14:creationId xmlns:p14="http://schemas.microsoft.com/office/powerpoint/2010/main" val="264341214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609600"/>
            <a:ext cx="8534400" cy="4654551"/>
          </a:xfrm>
        </p:spPr>
        <p:txBody>
          <a:bodyPr>
            <a:noAutofit/>
          </a:bodyPr>
          <a:lstStyle/>
          <a:p>
            <a:pPr algn="r" rtl="1"/>
            <a:r>
              <a:rPr lang="fa-IR" sz="2400" b="1" dirty="0">
                <a:latin typeface="Arial" panose="020B0604020202020204" pitchFamily="34" charset="0"/>
                <a:cs typeface="Arial" panose="020B0604020202020204" pitchFamily="34" charset="0"/>
              </a:rPr>
              <a:t>۱-بخش خداشناسی </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خداشناسی شامل چه درسهایی و چه کاربرد هایی دارد و به چه درد میخورد؟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بخش خداشناسی شامل درس‌های ۱و۲و۳و۴با نامهای «سایه و سارا », «مدرسه ی آفتاب »,«مهربان ترین دوست»,« همیشه با من »می‌باشد.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کارکردهای بخش خداشناسی:</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خدای ما مهربان و بخشنده است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۲)او همه چیز را آفریده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۳)ما به او نیازمندیم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۴)طبیعت و آنچه در آن است برای انسان آفریده است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۵)ما باید شکرگزار نعمت های بی پایان خداوند باشیم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توضیح :می دانیم که هدف غایی تعلیم و تربیت در بخش دینی رشد معنوی کودکان است رشد معنوی عبارت است از فراگیری ارزش‌ها و باورهای دینی با رویکردی اندیشمندانه به زندگی و وصل شدن به کسی یا چیزی برتر از خود و احساس رشد یابندگی به صورتی که به زندگی انسان از تولد تا مرگ معنا ببخشد.</a:t>
            </a:r>
          </a:p>
        </p:txBody>
      </p:sp>
    </p:spTree>
    <p:extLst>
      <p:ext uri="{BB962C8B-B14F-4D97-AF65-F5344CB8AC3E}">
        <p14:creationId xmlns:p14="http://schemas.microsoft.com/office/powerpoint/2010/main" val="110826331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600200"/>
            <a:ext cx="7200897" cy="3328194"/>
          </a:xfrm>
        </p:spPr>
        <p:txBody>
          <a:bodyPr>
            <a:noAutofit/>
          </a:bodyPr>
          <a:lstStyle/>
          <a:p>
            <a:pPr algn="r"/>
            <a:r>
              <a:rPr lang="fa-IR" sz="2400" b="1" dirty="0">
                <a:latin typeface="Arial" panose="020B0604020202020204" pitchFamily="34" charset="0"/>
                <a:cs typeface="Arial" panose="020B0604020202020204" pitchFamily="34" charset="0"/>
              </a:rPr>
              <a:t>۲-بخش پیامبری(نبوت)</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این بخش شامل درسهای «کودک با برکت»,« بدون نام »,«دیدار پدر »یعنی درس‌های۷و ۸و۲۶ در دینی پایه سوم ابتدایی به بخش نبوت اختصاص یافته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اهداف و کارکردهای این بخش عبارتنداز: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ویژگی های اخلاقی و رفتاری پیامبر اسلام در دوره کودکی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۲)زندگانی حضرت ابراهیم در دوره نوجوانی بدون استفاده از مفاهیم انتزاعی مانند: معجزه، وحی، عصمت و غیره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۳)پیامبر در دوران کودکی نیز خداشناس و مهربان بود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)یاران و اصحاب پیامبر نیز برای موفقیت ایشان در راهنمایی مردم تلاش می‌کردند.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535334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200897" cy="3328194"/>
          </a:xfrm>
        </p:spPr>
        <p:txBody>
          <a:bodyPr>
            <a:noAutofit/>
          </a:bodyPr>
          <a:lstStyle/>
          <a:p>
            <a:pPr algn="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b="1" dirty="0">
                <a:latin typeface="Arial" panose="020B0604020202020204" pitchFamily="34" charset="0"/>
                <a:cs typeface="Arial" panose="020B0604020202020204" pitchFamily="34" charset="0"/>
              </a:rPr>
              <a:t>۳- بخش امامان:</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این بخش شامل درس های ۱۱ و۱۴و ۱۵ و۱۶ و۱۷و۱۸ و۲۴و۲۵ می باشد با نام های «نان تازه», « یاد او»,« روز دهم»,« بانوی قهرمان »,«سجاد و سجاده»,« او می آید »,«داناترین مردم»,« عیادت»,«  میزبان مهربان».  دانش آموزان در این و خواهند آموخت که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۱-حضرت فاطمه(س) مادر امامان بهترین بانوی عالم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 حضرت سجاد (ع)امام چهارم ما شیعیان، الگوی رفتار مسلمانان و انسانی ظلم ستیز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 حضرت زینب (س)بانوی مهربان، شجاع و فداکار بودند.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۴-امام باقر(ع) و امام صادق(ع) امام پنجم و ششم شیعیان در راه علم و تعلیم و تربیت اسلامی بسیار تلاش کردند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۵-امام زمان(عج) راهنما و راهبر ماه در این زمان هستند.</a:t>
            </a:r>
          </a:p>
        </p:txBody>
      </p:sp>
    </p:spTree>
    <p:extLst>
      <p:ext uri="{BB962C8B-B14F-4D97-AF65-F5344CB8AC3E}">
        <p14:creationId xmlns:p14="http://schemas.microsoft.com/office/powerpoint/2010/main" val="2979418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535907"/>
            <a:ext cx="7200897" cy="3728245"/>
          </a:xfrm>
        </p:spPr>
        <p:txBody>
          <a:bodyPr>
            <a:noAutofit/>
          </a:bodyPr>
          <a:lstStyle/>
          <a:p>
            <a:pPr algn="r"/>
            <a:r>
              <a:rPr lang="fa-IR" sz="2400" b="1" dirty="0">
                <a:latin typeface="Arial" panose="020B0604020202020204" pitchFamily="34" charset="0"/>
                <a:cs typeface="Arial" panose="020B0604020202020204" pitchFamily="34" charset="0"/>
              </a:rPr>
              <a:t>۴-بخش معاد</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شامل درس های ۲۱ و ۲۲ به نامهای «عاقبت کار» و« خوش به حال تو »می باشد آنچه کودکان در درس های مربوط به معاد می آموزند عبارتند از:</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هر کاری نتیجه ای دارد (از مکافات عمل غافل مشو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۲-نتیجه هرکار خوب ،خوبی و نتیجه هر کار بد،بدی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 در جهان آخرین نتیجه کارهای خوب و بد مشخص می شود.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پاداش اعمال خوب در جهان آخرت بهشت است و جزای کار های بد جهنم است.</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endParaRPr lang="fa-I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18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10601" cy="4654551"/>
          </a:xfrm>
        </p:spPr>
        <p:txBody>
          <a:bodyPr>
            <a:noAutofit/>
          </a:bodyPr>
          <a:lstStyle/>
          <a:p>
            <a:pPr algn="r">
              <a:buNone/>
            </a:pPr>
            <a:r>
              <a:rPr lang="fa-IR" sz="2400" b="1" dirty="0" smtClean="0">
                <a:cs typeface="B Nazanin" panose="00000400000000000000" pitchFamily="2" charset="-78"/>
              </a:rPr>
              <a:t>روش تدریس دینی در دوره ابتدایی:</a:t>
            </a:r>
          </a:p>
          <a:p>
            <a:pPr algn="r">
              <a:buNone/>
            </a:pPr>
            <a:r>
              <a:rPr lang="fa-IR" sz="2400" dirty="0">
                <a:cs typeface="B Nazanin" panose="00000400000000000000" pitchFamily="2" charset="-78"/>
              </a:rPr>
              <a:t>روش چیست؟ شیوه پیاده کردن یک الگو</a:t>
            </a:r>
          </a:p>
          <a:p>
            <a:pPr algn="r">
              <a:buNone/>
            </a:pPr>
            <a:r>
              <a:rPr lang="fa-IR" sz="2400" dirty="0">
                <a:cs typeface="B Nazanin" panose="00000400000000000000" pitchFamily="2" charset="-78"/>
              </a:rPr>
              <a:t>کلمات مترادف با روش عبارتند از: 1-الگو های تدریسی      2-روش های تدریسی    </a:t>
            </a:r>
            <a:endParaRPr lang="fa-IR" sz="2400" dirty="0" smtClean="0">
              <a:cs typeface="B Nazanin" panose="00000400000000000000" pitchFamily="2" charset="-78"/>
            </a:endParaRPr>
          </a:p>
          <a:p>
            <a:pPr algn="r">
              <a:buNone/>
            </a:pPr>
            <a:r>
              <a:rPr lang="fa-IR" sz="2400" dirty="0" smtClean="0">
                <a:cs typeface="B Nazanin" panose="00000400000000000000" pitchFamily="2" charset="-78"/>
              </a:rPr>
              <a:t> </a:t>
            </a:r>
            <a:r>
              <a:rPr lang="fa-IR" sz="2400" dirty="0">
                <a:cs typeface="B Nazanin" panose="00000400000000000000" pitchFamily="2" charset="-78"/>
              </a:rPr>
              <a:t>3-راهبردهای تدریس     4-فنون تدریس    5-مهارت های تدریس</a:t>
            </a:r>
          </a:p>
          <a:p>
            <a:pPr algn="r">
              <a:buNone/>
            </a:pPr>
            <a:r>
              <a:rPr lang="fa-IR" sz="2400" b="1" dirty="0">
                <a:cs typeface="B Nazanin" panose="00000400000000000000" pitchFamily="2" charset="-78"/>
              </a:rPr>
              <a:t>1-الگوهای تدریس: </a:t>
            </a:r>
            <a:r>
              <a:rPr lang="fa-IR" sz="2400" dirty="0">
                <a:cs typeface="B Nazanin" panose="00000400000000000000" pitchFamily="2" charset="-78"/>
              </a:rPr>
              <a:t>عبارت است از اصول و چهارچوبه ی اصول و انجام یک کار با مراحل اصلی کار که برای رسیدن به هدفی خاص مثلا تولید یک محصول انجام می پذیرد مثل الگوی پختن نان که این گونه است:</a:t>
            </a:r>
          </a:p>
          <a:p>
            <a:pPr marL="0" indent="0" algn="r">
              <a:buNone/>
            </a:pPr>
            <a:r>
              <a:rPr lang="fa-IR" sz="2400" b="1" dirty="0">
                <a:cs typeface="B Nazanin" panose="00000400000000000000" pitchFamily="2" charset="-78"/>
              </a:rPr>
              <a:t>غله  »»»»   آرد  »»»»  خمیر  »»»»  نان</a:t>
            </a:r>
          </a:p>
          <a:p>
            <a:pPr marL="0" indent="0" algn="r">
              <a:buNone/>
            </a:pPr>
            <a:r>
              <a:rPr lang="fa-IR" sz="2400" b="1" dirty="0">
                <a:cs typeface="B Nazanin" panose="00000400000000000000" pitchFamily="2" charset="-78"/>
              </a:rPr>
              <a:t>طرح درس </a:t>
            </a:r>
            <a:r>
              <a:rPr lang="fa-IR" sz="2400" dirty="0">
                <a:cs typeface="B Nazanin" panose="00000400000000000000" pitchFamily="2" charset="-78"/>
              </a:rPr>
              <a:t> نیز در تمام نقاط نیز از الگویی پیروی میکند که با نام درس و موضوع شروع و با جمع بندی،ارزشیابی پایانی و اشاره به درس آینده خاتمه می یابد.</a:t>
            </a:r>
          </a:p>
          <a:p>
            <a:pPr marL="0" indent="0" algn="r">
              <a:buNone/>
            </a:pPr>
            <a:r>
              <a:rPr lang="fa-IR" sz="2400" b="1" dirty="0">
                <a:cs typeface="B Nazanin" panose="00000400000000000000" pitchFamily="2" charset="-78"/>
              </a:rPr>
              <a:t>الگو قابل تغییر نیست</a:t>
            </a:r>
            <a:r>
              <a:rPr lang="fa-IR" sz="2400" b="1" dirty="0" smtClean="0">
                <a:cs typeface="B Nazanin" panose="00000400000000000000" pitchFamily="2" charset="-78"/>
              </a:rPr>
              <a:t>.</a:t>
            </a:r>
          </a:p>
          <a:p>
            <a:pPr marL="0" indent="0" algn="r">
              <a:buNone/>
            </a:pPr>
            <a:r>
              <a:rPr lang="fa-IR" sz="2400" dirty="0" smtClean="0">
                <a:cs typeface="B Nazanin" panose="00000400000000000000" pitchFamily="2" charset="-78"/>
              </a:rPr>
              <a:t>.</a:t>
            </a:r>
            <a:endParaRPr lang="fa-IR" sz="2400" b="1" dirty="0">
              <a:cs typeface="B Nazanin" panose="00000400000000000000" pitchFamily="2" charset="-78"/>
            </a:endParaRPr>
          </a:p>
        </p:txBody>
      </p:sp>
    </p:spTree>
    <p:extLst>
      <p:ext uri="{BB962C8B-B14F-4D97-AF65-F5344CB8AC3E}">
        <p14:creationId xmlns:p14="http://schemas.microsoft.com/office/powerpoint/2010/main" val="384797030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1535907"/>
            <a:ext cx="7562849" cy="3728245"/>
          </a:xfrm>
        </p:spPr>
        <p:txBody>
          <a:bodyPr>
            <a:noAutofit/>
          </a:bodyPr>
          <a:lstStyle/>
          <a:p>
            <a:pPr algn="r" rtl="1"/>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b="1" dirty="0">
                <a:latin typeface="Arial" panose="020B0604020202020204" pitchFamily="34" charset="0"/>
                <a:cs typeface="Arial" panose="020B0604020202020204" pitchFamily="34" charset="0"/>
              </a:rPr>
              <a:t>۵_بخش احکام و مراسم اسلامی </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شامل درس های ۹ و ۱۰ و ۱۹ و ۲۰ میباشد، با نام‌های «آن وقتها» ،«چه باشکوه و زیبا»,« این شب ها»,«جشن مسلمانان»</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کارکردهای بخش احکام:</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احکام مربوط به حجاب و پوشش اسلامی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۲-بحث مربوط به تکلیف و مکلف شدن</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 اذکار نماز و احکام و آداب آن</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روزه و ماه رمضان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۵-عید فطر</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۶- مسجد</a:t>
            </a:r>
          </a:p>
        </p:txBody>
      </p:sp>
    </p:spTree>
    <p:extLst>
      <p:ext uri="{BB962C8B-B14F-4D97-AF65-F5344CB8AC3E}">
        <p14:creationId xmlns:p14="http://schemas.microsoft.com/office/powerpoint/2010/main" val="406279191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1"/>
            <a:ext cx="8382001" cy="3511552"/>
          </a:xfrm>
        </p:spPr>
        <p:txBody>
          <a:bodyPr>
            <a:noAutofit/>
          </a:bodyPr>
          <a:lstStyle/>
          <a:p>
            <a:pPr algn="r"/>
            <a:r>
              <a:rPr lang="fa-IR" sz="2400" b="1" dirty="0">
                <a:latin typeface="Arial" panose="020B0604020202020204" pitchFamily="34" charset="0"/>
                <a:cs typeface="Arial" panose="020B0604020202020204" pitchFamily="34" charset="0"/>
              </a:rPr>
              <a:t>۶-بخش اخلاق و آداب اسلامی</a:t>
            </a: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این بخش شامل درسهای ۵ ،۶ ،۱۲ و ۱۳ و ۲۷ و ۲۸ با نام های« لباس های ما »,«بهترین تصمیم »,«لبخند پیامبر »,«بچه های طبیعت» ,«به جای سلام», «او مهربان است» می باشد.</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کارکردهای بخش اخلاق در پایه سوم ابتدایی با این محتوا عبارتند از:</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 پوشش مناسب</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۲- حجاب اسلامی </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۳-نظم و ترتیب در کارها</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۴- آداب برخورد با پدر و مادر و معلم</a:t>
            </a:r>
            <a:br>
              <a:rPr lang="fa-IR"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۵- حفظ طبیعت</a:t>
            </a:r>
          </a:p>
        </p:txBody>
      </p:sp>
    </p:spTree>
    <p:extLst>
      <p:ext uri="{BB962C8B-B14F-4D97-AF65-F5344CB8AC3E}">
        <p14:creationId xmlns:p14="http://schemas.microsoft.com/office/powerpoint/2010/main" val="42205435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47800"/>
            <a:ext cx="8305800" cy="4800600"/>
          </a:xfrm>
        </p:spPr>
        <p:txBody>
          <a:bodyPr>
            <a:normAutofit/>
          </a:bodyPr>
          <a:lstStyle/>
          <a:p>
            <a:pPr algn="r"/>
            <a:r>
              <a:rPr lang="fa-IR" sz="1500" b="1" dirty="0">
                <a:cs typeface="B Nazanin" panose="00000400000000000000" pitchFamily="2" charset="-78"/>
              </a:rPr>
              <a:t>سوال ۱ :</a:t>
            </a:r>
            <a:r>
              <a:rPr lang="fa-IR" sz="1500" dirty="0">
                <a:cs typeface="B Nazanin" panose="00000400000000000000" pitchFamily="2" charset="-78"/>
              </a:rPr>
              <a:t>مباحث مربوط به خداشناسی را برای کودکان در دوره ابتدایی چگونه مطرح می‌کنید؟</a:t>
            </a:r>
          </a:p>
          <a:p>
            <a:pPr marL="0" indent="0" algn="r">
              <a:buNone/>
            </a:pPr>
            <a:r>
              <a:rPr lang="fa-IR" sz="1500" dirty="0">
                <a:cs typeface="B Nazanin" panose="00000400000000000000" pitchFamily="2" charset="-78"/>
              </a:rPr>
              <a:t/>
            </a:r>
            <a:br>
              <a:rPr lang="fa-IR" sz="1500" dirty="0">
                <a:cs typeface="B Nazanin" panose="00000400000000000000" pitchFamily="2" charset="-78"/>
              </a:rPr>
            </a:br>
            <a:r>
              <a:rPr lang="fa-IR" sz="1500" dirty="0">
                <a:cs typeface="B Nazanin" panose="00000400000000000000" pitchFamily="2" charset="-78"/>
              </a:rPr>
              <a:t> ابتدا دانش آموزان باید درک کنند که هر جامعه‌ای اعم از کوچک و بزرگ نیاز به برنامه دارد به انسان ها برای رسیدن به تکامل نیاز به برنامه دقیقی دارند که به آن دین می‌گویند. سپس ویژگی‌های انسان دیندار را توضیح می دهیم، پس از این مرحله با توجه به اینکه دین اسلام جامع ترین و کامل ترین دین است با مقایسه با پایه های تحصیلی از پیش دبستان تا دانشگاه با رسالت پیامبران که ۵ نفر از آنها دارای دین جدید بوده اند و انسان از آنجا که ممکن است:</a:t>
            </a:r>
            <a:br>
              <a:rPr lang="fa-IR" sz="1500" dirty="0">
                <a:cs typeface="B Nazanin" panose="00000400000000000000" pitchFamily="2" charset="-78"/>
              </a:rPr>
            </a:br>
            <a:r>
              <a:rPr lang="fa-IR" sz="1500" dirty="0">
                <a:cs typeface="B Nazanin" panose="00000400000000000000" pitchFamily="2" charset="-78"/>
              </a:rPr>
              <a:t> ۱- نتواند به دلیل نقص هایی که در او وجود دارد قوانینی تنظیم کنند که سعادت دنیا و آخرت را تامین نماید یا ممکن است بعضی از قوانین را به نفع خود تغییر دهد  بنابراین لازم است که قوانین از طرف موجودی تنظیم شود که تمام نیازهای انسان را به خوبی می‌شناسد و راه های سعادت او را می‌داند  و میتوانید انسان را در دنیا و آخرت به خوشبختی برساند ،تدوین گردد با این مسائل سعی می کنیم جلوی هرگونه فکر انحرافی یا اندیشه غلط را از دانش آموزان خود بگیریم. نمونه این کارها در حدود ۲۰۰ داستان قرآن کریم به خوبی بیان شده است هرچند موظفیم مباحث را به گونه‌ای مطرح کنیم که  ضمن ساده بودن شک و تردید را در دانش آموزان به وجود نیاورده و لطف و مهربانی خداوند را نسبت به مخلوقات آشکار سازد و این دو تبیین( بیان کردن) به ساعاتی خاص و جلساتی منحصر می نگردد یعنی محبت خالق را در هر فرصتی در قلب و روح کودکان بسط و گسترش دهیم .آخرین فعالیت در این بخش میتواند بیان شگفتی ها و عجایب آفرینش باشد. همچنین استفاده از موقعیت های مناسب مانند شرکت در فرائض دینی، دعاها، سرود های ساده دینی مربوط به خداشناسی در این امر موثر میباشد.</a:t>
            </a:r>
          </a:p>
        </p:txBody>
      </p:sp>
    </p:spTree>
    <p:extLst>
      <p:ext uri="{BB962C8B-B14F-4D97-AF65-F5344CB8AC3E}">
        <p14:creationId xmlns:p14="http://schemas.microsoft.com/office/powerpoint/2010/main" val="191342236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47800"/>
            <a:ext cx="8305800" cy="4800600"/>
          </a:xfrm>
        </p:spPr>
        <p:txBody>
          <a:bodyPr>
            <a:normAutofit/>
          </a:bodyPr>
          <a:lstStyle/>
          <a:p>
            <a:pPr algn="r"/>
            <a:r>
              <a:rPr lang="fa-IR" sz="2000" dirty="0">
                <a:cs typeface="B Nazanin" panose="00000400000000000000" pitchFamily="2" charset="-78"/>
              </a:rPr>
              <a:t>سوال ۱ :مباحث مربوط به خداشناسی را برای کودکان در دوره ابتدایی چگونه مطرح می‌کنید؟</a:t>
            </a:r>
          </a:p>
          <a:p>
            <a:pPr marL="0" indent="0" algn="r">
              <a:buNone/>
            </a:pPr>
            <a:r>
              <a:rPr lang="fa-IR" sz="1500" dirty="0">
                <a:cs typeface="B Nazanin" panose="00000400000000000000" pitchFamily="2" charset="-78"/>
              </a:rPr>
              <a:t/>
            </a:r>
            <a:br>
              <a:rPr lang="fa-IR" sz="1500" dirty="0">
                <a:cs typeface="B Nazanin" panose="00000400000000000000" pitchFamily="2" charset="-78"/>
              </a:rPr>
            </a:br>
            <a:r>
              <a:rPr lang="fa-IR" sz="1500" dirty="0">
                <a:cs typeface="B Nazanin" panose="00000400000000000000" pitchFamily="2" charset="-78"/>
              </a:rPr>
              <a:t> ابتدا دانش آموزان باید درک کنند که هر جامعه‌ای اعم از کوچک و بزرگ نیاز به برنامه دارد به انسان ها برای رسیدن به تکامل نیاز به برنامه دقیقی دارند که به آن دین می‌گویند. سپس ویژگی‌های انسان دیندار را توضیح می دهیم، پس از این مرحله با توجه به اینکه دین اسلام جامع ترین و کامل ترین دین است با مقایسه با پایه های تحصیلی از پیش دبستان تا دانشگاه با رسالت پیامبران که ۵ نفر از آنها دارای دین جدید بوده اند و انسان از آنجا که ممکن است:</a:t>
            </a:r>
            <a:br>
              <a:rPr lang="fa-IR" sz="1500" dirty="0">
                <a:cs typeface="B Nazanin" panose="00000400000000000000" pitchFamily="2" charset="-78"/>
              </a:rPr>
            </a:br>
            <a:r>
              <a:rPr lang="fa-IR" sz="1500" dirty="0">
                <a:cs typeface="B Nazanin" panose="00000400000000000000" pitchFamily="2" charset="-78"/>
              </a:rPr>
              <a:t> ۱- نتواند به دلیل نقص هایی که در او وجود دارد قوانینی تنظیم کنند که سعادت دنیا و آخرت را تامین نماید یا ممکن است بعضی از قوانین را به نفع خود تغییر دهد  بنابراین لازم است که قوانین از طرف موجودی تنظیم شود که تمام نیازهای انسان را به خوبی می‌شناسد و راه های سعادت او را می‌داند  و میتوانید انسان را در دنیا و آخرت به خوشبختی برساند ،تدوین گردد با این مسائل سعی می کنیم جلوی هرگونه فکر انحرافی یا اندیشه غلط را از دانش آموزان خود بگیریم. نمونه این کارها در حدود ۲۰۰ داستان قرآن کریم به خوبی بیان شده است هرچند موظفیم مباحث را به گونه‌ای مطرح کنیم که  ضمن ساده بودن شک و تردید را در دانش آموزان به وجود نیاورده و لطف و مهربانی خداوند را نسبت به مخلوقات آشکار سازد و این دو تبیین( بیان کردن) به ساعاتی خاص و جلساتی منحصر می نگردد یعنی محبت خالق را در هر فرصتی در قلب و روح کودکان بسط و گسترش دهیم .آخرین فعالیت در این بخش میتواند بیان شگفتی ها و عجایب آفرینش باشد. همچنین استفاده از موقعیت های مناسب مانند شرکت در فرائض دینی، دعاها، سرود های ساده دینی مربوط به خداشناسی در این امر موثر میباشد.</a:t>
            </a:r>
          </a:p>
        </p:txBody>
      </p:sp>
    </p:spTree>
    <p:extLst>
      <p:ext uri="{BB962C8B-B14F-4D97-AF65-F5344CB8AC3E}">
        <p14:creationId xmlns:p14="http://schemas.microsoft.com/office/powerpoint/2010/main" val="191342236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219201"/>
            <a:ext cx="8458199" cy="4038600"/>
          </a:xfrm>
        </p:spPr>
        <p:txBody>
          <a:bodyPr>
            <a:noAutofit/>
          </a:bodyPr>
          <a:lstStyle/>
          <a:p>
            <a:pPr algn="r"/>
            <a:r>
              <a:rPr lang="fa-IR" sz="2400" b="1" dirty="0">
                <a:latin typeface="Arial" pitchFamily="34" charset="0"/>
                <a:cs typeface="Arial" pitchFamily="34" charset="0"/>
              </a:rPr>
              <a:t>سوال ۲: </a:t>
            </a:r>
            <a:r>
              <a:rPr lang="fa-IR" sz="2400" dirty="0">
                <a:latin typeface="Arial" pitchFamily="34" charset="0"/>
                <a:cs typeface="Arial" pitchFamily="34" charset="0"/>
              </a:rPr>
              <a:t>در رابطه با این حقیقت که خدا دیده نمی شود از چه مواردی برای قانع کردن دانش آموزان استفاده می‌کنیم؟ </a:t>
            </a:r>
          </a:p>
          <a:p>
            <a:pPr marL="0" indent="0" algn="r">
              <a:buNone/>
            </a:pPr>
            <a:r>
              <a:rPr lang="fa-IR" sz="2400" dirty="0">
                <a:latin typeface="Arial" pitchFamily="34" charset="0"/>
                <a:cs typeface="Arial" pitchFamily="34" charset="0"/>
              </a:rPr>
              <a:t>قبلاً آموخته ایم که با مثال‌های روشن مثلاً از درس علوم می توانیم مباحث خداشناسی را ملموس کنیم از جمله:</a:t>
            </a:r>
            <a:br>
              <a:rPr lang="fa-IR" sz="2400" dirty="0">
                <a:latin typeface="Arial" pitchFamily="34" charset="0"/>
                <a:cs typeface="Arial" pitchFamily="34" charset="0"/>
              </a:rPr>
            </a:br>
            <a:r>
              <a:rPr lang="fa-IR" sz="2400" dirty="0">
                <a:latin typeface="Arial" pitchFamily="34" charset="0"/>
                <a:cs typeface="Arial" pitchFamily="34" charset="0"/>
              </a:rPr>
              <a:t>۱- آیا می‌دانید بین شیری که طفل از مادر می خورد با نفتی که از چاه استخراج می‌شود چه تفاوتی وجود دارد؟ از نفت موادی مانند بنزین و گازوییل و غیره و از شیر مادر گوشت و استخوان و مو و ناخن و غیر درست میشود .</a:t>
            </a:r>
            <a:br>
              <a:rPr lang="fa-IR" sz="2400" dirty="0">
                <a:latin typeface="Arial" pitchFamily="34" charset="0"/>
                <a:cs typeface="Arial" pitchFamily="34" charset="0"/>
              </a:rPr>
            </a:br>
            <a:r>
              <a:rPr lang="fa-IR" sz="2400" dirty="0">
                <a:latin typeface="Arial" pitchFamily="34" charset="0"/>
                <a:cs typeface="Arial" pitchFamily="34" charset="0"/>
              </a:rPr>
              <a:t>۲-نام دستگاهی که از نفت این مواد را می‌گیرد چیست؟ پالایشگاه</a:t>
            </a:r>
            <a:br>
              <a:rPr lang="fa-IR" sz="2400" dirty="0">
                <a:latin typeface="Arial" pitchFamily="34" charset="0"/>
                <a:cs typeface="Arial" pitchFamily="34" charset="0"/>
              </a:rPr>
            </a:br>
            <a:r>
              <a:rPr lang="fa-IR" sz="2400" dirty="0">
                <a:latin typeface="Arial" pitchFamily="34" charset="0"/>
                <a:cs typeface="Arial" pitchFamily="34" charset="0"/>
              </a:rPr>
              <a:t>۳- نام دستگاهی که شیر مادر را به گوشت تبدیل می کند چیست؟ دستگاه گوارش</a:t>
            </a:r>
            <a:br>
              <a:rPr lang="fa-IR" sz="2400" dirty="0">
                <a:latin typeface="Arial" pitchFamily="34" charset="0"/>
                <a:cs typeface="Arial" pitchFamily="34" charset="0"/>
              </a:rPr>
            </a:br>
            <a:r>
              <a:rPr lang="fa-IR" sz="2400" dirty="0">
                <a:latin typeface="Arial" pitchFamily="34" charset="0"/>
                <a:cs typeface="Arial" pitchFamily="34" charset="0"/>
              </a:rPr>
              <a:t>۴- حالا آیا هیچ پالایشگاهی خودش درست می‌شود؟ خیر یقین سازنده‌ای دارد بله سازنده دستگاه گوارش خداوند قادر و تواناست.</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endParaRPr lang="fa-IR" sz="2400" dirty="0">
              <a:latin typeface="Arial" pitchFamily="34" charset="0"/>
              <a:cs typeface="Arial" pitchFamily="34" charset="0"/>
            </a:endParaRPr>
          </a:p>
        </p:txBody>
      </p:sp>
    </p:spTree>
    <p:extLst>
      <p:ext uri="{BB962C8B-B14F-4D97-AF65-F5344CB8AC3E}">
        <p14:creationId xmlns:p14="http://schemas.microsoft.com/office/powerpoint/2010/main" val="340834086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838200"/>
            <a:ext cx="8229599" cy="5486399"/>
          </a:xfrm>
        </p:spPr>
        <p:txBody>
          <a:bodyPr>
            <a:noAutofit/>
          </a:bodyPr>
          <a:lstStyle/>
          <a:p>
            <a:pPr algn="r"/>
            <a:r>
              <a:rPr lang="fa-IR" sz="2400" dirty="0">
                <a:latin typeface="Arial" pitchFamily="34" charset="0"/>
                <a:cs typeface="Arial" pitchFamily="34" charset="0"/>
              </a:rPr>
              <a:t/>
            </a:r>
            <a:br>
              <a:rPr lang="fa-IR" sz="2400" dirty="0">
                <a:latin typeface="Arial" pitchFamily="34" charset="0"/>
                <a:cs typeface="Arial" pitchFamily="34" charset="0"/>
              </a:rPr>
            </a:br>
            <a:r>
              <a:rPr lang="fa-IR" sz="2400" dirty="0">
                <a:latin typeface="Arial" pitchFamily="34" charset="0"/>
                <a:cs typeface="Arial" pitchFamily="34" charset="0"/>
              </a:rPr>
              <a:t/>
            </a:r>
            <a:br>
              <a:rPr lang="fa-IR" sz="2400" dirty="0">
                <a:latin typeface="Arial" pitchFamily="34" charset="0"/>
                <a:cs typeface="Arial" pitchFamily="34" charset="0"/>
              </a:rPr>
            </a:br>
            <a:r>
              <a:rPr lang="fa-IR" sz="2400" b="1" dirty="0">
                <a:latin typeface="Arial" pitchFamily="34" charset="0"/>
                <a:cs typeface="Arial" pitchFamily="34" charset="0"/>
              </a:rPr>
              <a:t>خداوند کیست ؟</a:t>
            </a:r>
            <a:r>
              <a:rPr lang="fa-IR" sz="2400" dirty="0">
                <a:latin typeface="Arial" pitchFamily="34" charset="0"/>
                <a:cs typeface="Arial" pitchFamily="34" charset="0"/>
              </a:rPr>
              <a:t/>
            </a:r>
            <a:br>
              <a:rPr lang="fa-IR" sz="2400" dirty="0">
                <a:latin typeface="Arial" pitchFamily="34" charset="0"/>
                <a:cs typeface="Arial" pitchFamily="34" charset="0"/>
              </a:rPr>
            </a:br>
            <a:r>
              <a:rPr lang="fa-IR" sz="2400" dirty="0">
                <a:latin typeface="Arial" pitchFamily="34" charset="0"/>
                <a:cs typeface="Arial" pitchFamily="34" charset="0"/>
              </a:rPr>
              <a:t>با الهام از سوره توحید و اخلاص توضیح می‌دهیم که خداوند یکتاست و از هر عیب و نقصی به دور است به هیچ کسی محتاج نیست، همه به او محتاج اند، هیچ کس مانند او نیست. آگاه و بینا به اعمال ماست.</a:t>
            </a:r>
            <a:br>
              <a:rPr lang="fa-IR" sz="2400" dirty="0">
                <a:latin typeface="Arial" pitchFamily="34" charset="0"/>
                <a:cs typeface="Arial" pitchFamily="34" charset="0"/>
              </a:rPr>
            </a:br>
            <a:r>
              <a:rPr lang="fa-IR" sz="2400" dirty="0">
                <a:latin typeface="Arial" pitchFamily="34" charset="0"/>
                <a:cs typeface="Arial" pitchFamily="34" charset="0"/>
              </a:rPr>
              <a:t> ما خدا را قبول داریم ولی عظمت او را درک نمی کنیم ،همانطور که نمی‌توانیم ماهیت درد را بفهمیم ولی از روی آثار و علائم درد به وجود آن پی میبریم.</a:t>
            </a:r>
            <a:br>
              <a:rPr lang="fa-IR" sz="2400" dirty="0">
                <a:latin typeface="Arial" pitchFamily="34" charset="0"/>
                <a:cs typeface="Arial" pitchFamily="34" charset="0"/>
              </a:rPr>
            </a:br>
            <a:endParaRPr lang="fa-IR" sz="2400" dirty="0">
              <a:latin typeface="Arial" pitchFamily="34" charset="0"/>
              <a:cs typeface="Arial" pitchFamily="34" charset="0"/>
            </a:endParaRPr>
          </a:p>
        </p:txBody>
      </p:sp>
    </p:spTree>
    <p:extLst>
      <p:ext uri="{BB962C8B-B14F-4D97-AF65-F5344CB8AC3E}">
        <p14:creationId xmlns:p14="http://schemas.microsoft.com/office/powerpoint/2010/main" val="340834086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638800"/>
          </a:xfrm>
        </p:spPr>
        <p:txBody>
          <a:bodyPr>
            <a:noAutofit/>
          </a:bodyPr>
          <a:lstStyle/>
          <a:p>
            <a:pPr algn="r"/>
            <a:r>
              <a:rPr lang="fa-IR" sz="2400" dirty="0">
                <a:cs typeface="B Nazanin" panose="00000400000000000000" pitchFamily="2" charset="-78"/>
              </a:rPr>
              <a:t>چگونه برای فراگیران توضیح می دهیم که خدا دانا و توانا و مهربان است؟</a:t>
            </a:r>
            <a:br>
              <a:rPr lang="fa-IR" sz="2400" dirty="0">
                <a:cs typeface="B Nazanin" panose="00000400000000000000" pitchFamily="2" charset="-78"/>
              </a:rPr>
            </a:br>
            <a:r>
              <a:rPr lang="fa-IR" sz="2400" dirty="0">
                <a:cs typeface="B Nazanin" panose="00000400000000000000" pitchFamily="2" charset="-78"/>
              </a:rPr>
              <a:t> برای پاسخ باید به برخی از نعمتهایی که خداوند به انسان عطا فرموده اشاره کنیم و تذکر این مطلب که آفرینش این نعمت ها برای ما لازم و ضروری می باشد و اگر خداوند نمی دانست ما به چه نیاز داریم و یا نمی‌توانست آن چه را که ما نیاز داریم برای ما آماده کند این همه نعمت در اختیار ما قرار نداشت همچنین وجود این نعمت ها نشانه مهربانی خداوند است.</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مفهوم ازلی و ابدی بودن خداوند را چگونه برای دانش آموزان توضیح می دهیم؟</a:t>
            </a:r>
            <a:br>
              <a:rPr lang="fa-IR" sz="2400" dirty="0">
                <a:cs typeface="B Nazanin" panose="00000400000000000000" pitchFamily="2" charset="-78"/>
              </a:rPr>
            </a:br>
            <a:r>
              <a:rPr lang="fa-IR" sz="2400" dirty="0">
                <a:cs typeface="B Nazanin" panose="00000400000000000000" pitchFamily="2" charset="-78"/>
              </a:rPr>
              <a:t> می توانیم از پاسخ حضرت علی( علیه السلام )به مرد یهودی کمک بگیریم. مرد یهودی از ایشان پرسید که خدا از کی( چه موقع) بوده است به ایشان فرمود: زمانی نبوده است که خدا نبوده باشد تا بتوانیم چنین سوالی را مطرح کنیم بنابراین این پرسش هیچ معنایی ندارد زیرا وجود آن از آغاز و انجام نیست یعنی خدا همیشه بوده و هست و خواهد بود.</a:t>
            </a:r>
            <a:br>
              <a:rPr lang="fa-IR"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49116527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4591051"/>
          </a:xfrm>
        </p:spPr>
        <p:txBody>
          <a:bodyPr>
            <a:noAutofit/>
          </a:bodyPr>
          <a:lstStyle/>
          <a:p>
            <a:pPr algn="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
            </a:r>
            <a:br>
              <a:rPr lang="fa-IR" sz="2800" dirty="0">
                <a:cs typeface="B Nazanin" panose="00000400000000000000" pitchFamily="2" charset="-78"/>
              </a:rPr>
            </a:br>
            <a:r>
              <a:rPr lang="fa-IR" sz="2800" dirty="0">
                <a:cs typeface="B Nazanin" panose="00000400000000000000" pitchFamily="2" charset="-78"/>
              </a:rPr>
              <a:t>سیر منطقی مباحث مربوط به خداشناسی در کتاب های دوره ابتدایی( هدیه های آسمان)</a:t>
            </a:r>
            <a:br>
              <a:rPr lang="fa-IR" sz="2800" dirty="0">
                <a:cs typeface="B Nazanin" panose="00000400000000000000" pitchFamily="2" charset="-78"/>
              </a:rPr>
            </a:br>
            <a:r>
              <a:rPr lang="fa-IR" sz="2800" dirty="0">
                <a:cs typeface="B Nazanin" panose="00000400000000000000" pitchFamily="2" charset="-78"/>
              </a:rPr>
              <a:t> الف) پایه دوم: ۱-ذکر برخی از نعمت های خداوند.</a:t>
            </a:r>
            <a:br>
              <a:rPr lang="fa-IR" sz="2800" dirty="0">
                <a:cs typeface="B Nazanin" panose="00000400000000000000" pitchFamily="2" charset="-78"/>
              </a:rPr>
            </a:br>
            <a:r>
              <a:rPr lang="fa-IR" sz="2800" dirty="0">
                <a:cs typeface="B Nazanin" panose="00000400000000000000" pitchFamily="2" charset="-78"/>
              </a:rPr>
              <a:t> ۲- بیان شگفتی های آفرینش </a:t>
            </a:r>
            <a:br>
              <a:rPr lang="fa-IR" sz="2800" dirty="0">
                <a:cs typeface="B Nazanin" panose="00000400000000000000" pitchFamily="2" charset="-78"/>
              </a:rPr>
            </a:br>
            <a:r>
              <a:rPr lang="fa-IR" sz="2800" dirty="0">
                <a:cs typeface="B Nazanin" panose="00000400000000000000" pitchFamily="2" charset="-78"/>
              </a:rPr>
              <a:t>  ۳-شکر و سپاسگزاری  </a:t>
            </a:r>
            <a:br>
              <a:rPr lang="fa-IR" sz="2800" dirty="0">
                <a:cs typeface="B Nazanin" panose="00000400000000000000" pitchFamily="2" charset="-78"/>
              </a:rPr>
            </a:br>
            <a:r>
              <a:rPr lang="fa-IR" sz="2800" dirty="0">
                <a:cs typeface="B Nazanin" panose="00000400000000000000" pitchFamily="2" charset="-78"/>
              </a:rPr>
              <a:t> ۴-اهمیت برخی از نعمت ها که بیشتر در آثار لطف و مرحمت خدا تأکید دارد.</a:t>
            </a:r>
          </a:p>
        </p:txBody>
      </p:sp>
    </p:spTree>
    <p:extLst>
      <p:ext uri="{BB962C8B-B14F-4D97-AF65-F5344CB8AC3E}">
        <p14:creationId xmlns:p14="http://schemas.microsoft.com/office/powerpoint/2010/main" val="654129337"/>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58674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p>
            <a:pPr lvl="0" algn="ctr" fontAlgn="base">
              <a:spcAft>
                <a:spcPct val="0"/>
              </a:spcAft>
            </a:pPr>
            <a:r>
              <a:rPr lang="fa-IR" sz="3200" b="1" dirty="0">
                <a:solidFill>
                  <a:srgbClr val="FF0000"/>
                </a:solidFill>
                <a:latin typeface="Arial" pitchFamily="34" charset="0"/>
                <a:ea typeface="+mn-ea"/>
                <a:cs typeface="B Homa" pitchFamily="2" charset="-78"/>
              </a:rPr>
              <a:t>باتشکر وسپاس از توجه وعنایت شما </a:t>
            </a:r>
            <a:r>
              <a:rPr lang="fa-IR" sz="3200" b="1" dirty="0" smtClean="0">
                <a:solidFill>
                  <a:srgbClr val="FF0000"/>
                </a:solidFill>
                <a:latin typeface="Arial" pitchFamily="34" charset="0"/>
                <a:ea typeface="+mn-ea"/>
                <a:cs typeface="B Homa" pitchFamily="2" charset="-78"/>
              </a:rPr>
              <a:t>عزیزان</a:t>
            </a:r>
            <a:r>
              <a:rPr lang="fa-IR" sz="3200" b="1" dirty="0">
                <a:solidFill>
                  <a:srgbClr val="FF0000"/>
                </a:solidFill>
                <a:latin typeface="Arial" pitchFamily="34" charset="0"/>
                <a:ea typeface="+mn-ea"/>
                <a:cs typeface="B Homa" pitchFamily="2" charset="-78"/>
              </a:rPr>
              <a:t/>
            </a:r>
            <a:br>
              <a:rPr lang="fa-IR" sz="3200" b="1" dirty="0">
                <a:solidFill>
                  <a:srgbClr val="FF0000"/>
                </a:solidFill>
                <a:latin typeface="Arial" pitchFamily="34" charset="0"/>
                <a:ea typeface="+mn-ea"/>
                <a:cs typeface="B Homa" pitchFamily="2" charset="-78"/>
              </a:rPr>
            </a:br>
            <a:r>
              <a:rPr lang="fa-IR" sz="3200" b="1" dirty="0">
                <a:solidFill>
                  <a:srgbClr val="FF0000"/>
                </a:solidFill>
                <a:latin typeface="Arial" pitchFamily="34" charset="0"/>
                <a:ea typeface="+mn-ea"/>
                <a:cs typeface="B Homa" pitchFamily="2" charset="-78"/>
              </a:rPr>
              <a:t>تعجیل در فرج قائم آل محمد (ص ) حضرت مهدی صاحب عصر والزمان(عج) وطول عمر باعزت وبركت مقام عظماي ولايت وتوفيق بيشتر دولت تدبير واميد صـــــــــــــلوات</a:t>
            </a:r>
            <a:br>
              <a:rPr lang="fa-IR" sz="3200" b="1" dirty="0">
                <a:solidFill>
                  <a:srgbClr val="FF0000"/>
                </a:solidFill>
                <a:latin typeface="Arial" pitchFamily="34" charset="0"/>
                <a:ea typeface="+mn-ea"/>
                <a:cs typeface="B Homa" pitchFamily="2" charset="-78"/>
              </a:rPr>
            </a:br>
            <a:r>
              <a:rPr lang="fa-IR" sz="3200" dirty="0">
                <a:solidFill>
                  <a:srgbClr val="FF0000"/>
                </a:solidFill>
                <a:latin typeface="Arial" pitchFamily="34" charset="0"/>
                <a:ea typeface="+mn-ea"/>
                <a:cs typeface="Arial" pitchFamily="34" charset="0"/>
              </a:rPr>
              <a:t/>
            </a:r>
            <a:br>
              <a:rPr lang="fa-IR" sz="3200" dirty="0">
                <a:solidFill>
                  <a:srgbClr val="FF0000"/>
                </a:solidFill>
                <a:latin typeface="Arial" pitchFamily="34" charset="0"/>
                <a:ea typeface="+mn-ea"/>
                <a:cs typeface="Arial" pitchFamily="34" charset="0"/>
              </a:rPr>
            </a:br>
            <a:r>
              <a:rPr lang="fa-IR" sz="3200" dirty="0">
                <a:solidFill>
                  <a:srgbClr val="FF0000"/>
                </a:solidFill>
                <a:latin typeface="Arial" pitchFamily="34" charset="0"/>
                <a:ea typeface="+mn-ea"/>
                <a:cs typeface="Arial" pitchFamily="34" charset="0"/>
              </a:rPr>
              <a:t> </a:t>
            </a:r>
            <a:r>
              <a:rPr lang="en-US" sz="3200" dirty="0">
                <a:solidFill>
                  <a:srgbClr val="FF0000"/>
                </a:solidFill>
                <a:latin typeface="Arial" pitchFamily="34" charset="0"/>
                <a:ea typeface="+mn-ea"/>
                <a:cs typeface="Arial" pitchFamily="34" charset="0"/>
              </a:rPr>
              <a:t/>
            </a:r>
            <a:br>
              <a:rPr lang="en-US" sz="3200" dirty="0">
                <a:solidFill>
                  <a:srgbClr val="FF0000"/>
                </a:solidFill>
                <a:latin typeface="Arial" pitchFamily="34" charset="0"/>
                <a:ea typeface="+mn-ea"/>
                <a:cs typeface="Arial" pitchFamily="34" charset="0"/>
              </a:rPr>
            </a:b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173729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endParaRPr lang="en-US" sz="2400" dirty="0">
              <a:latin typeface="Arial" pitchFamily="34" charset="0"/>
              <a:cs typeface="Arial" pitchFamily="34" charset="0"/>
            </a:endParaRPr>
          </a:p>
        </p:txBody>
      </p:sp>
      <p:pic>
        <p:nvPicPr>
          <p:cNvPr id="3" name="Picture 2" descr="خبرگزاری فارس: کارناوال گل در شهر مشهد به راه می‌افت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41020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pic>
      <p:sp>
        <p:nvSpPr>
          <p:cNvPr id="4" name="Rectangle 3"/>
          <p:cNvSpPr/>
          <p:nvPr/>
        </p:nvSpPr>
        <p:spPr>
          <a:xfrm>
            <a:off x="2133600" y="3276600"/>
            <a:ext cx="6248400" cy="3046988"/>
          </a:xfrm>
          <a:prstGeom prst="rect">
            <a:avLst/>
          </a:prstGeom>
        </p:spPr>
        <p:txBody>
          <a:bodyPr wrap="square">
            <a:spAutoFit/>
          </a:bodyPr>
          <a:lstStyle/>
          <a:p>
            <a:pPr algn="ctr"/>
            <a:r>
              <a:rPr lang="fa-IR" sz="9600" dirty="0" smtClean="0">
                <a:solidFill>
                  <a:srgbClr val="FFFF00"/>
                </a:solidFill>
                <a:latin typeface="110_Besmellah" pitchFamily="2" charset="0"/>
                <a:cs typeface="B Jadid" pitchFamily="2" charset="-78"/>
              </a:rPr>
              <a:t>پایدارباشید</a:t>
            </a:r>
          </a:p>
          <a:p>
            <a:pPr algn="ctr"/>
            <a:r>
              <a:rPr lang="fa-IR" sz="9600" dirty="0" smtClean="0">
                <a:solidFill>
                  <a:srgbClr val="FFFF00"/>
                </a:solidFill>
                <a:latin typeface="110_Besmellah" pitchFamily="2" charset="0"/>
                <a:cs typeface="B Jadid" pitchFamily="2" charset="-78"/>
              </a:rPr>
              <a:t>پایان</a:t>
            </a:r>
            <a:endParaRPr lang="fa-IR" sz="9600" dirty="0">
              <a:solidFill>
                <a:srgbClr val="FFFF00"/>
              </a:solidFill>
              <a:latin typeface="110_Besmellah" pitchFamily="2" charset="0"/>
              <a:cs typeface="B Jadid" pitchFamily="2" charset="-78"/>
            </a:endParaRPr>
          </a:p>
        </p:txBody>
      </p:sp>
    </p:spTree>
    <p:extLst>
      <p:ext uri="{BB962C8B-B14F-4D97-AF65-F5344CB8AC3E}">
        <p14:creationId xmlns:p14="http://schemas.microsoft.com/office/powerpoint/2010/main" val="436853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676400"/>
            <a:ext cx="8077201" cy="3587751"/>
          </a:xfrm>
        </p:spPr>
        <p:txBody>
          <a:bodyPr>
            <a:noAutofit/>
          </a:bodyPr>
          <a:lstStyle/>
          <a:p>
            <a:pPr algn="r"/>
            <a:r>
              <a:rPr lang="fa-IR" sz="2800" b="1" dirty="0" smtClean="0">
                <a:cs typeface="B Nazanin" panose="00000400000000000000" pitchFamily="2" charset="-78"/>
              </a:rPr>
              <a:t>.</a:t>
            </a:r>
            <a:endParaRPr lang="fa-IR" sz="2800" b="1" dirty="0">
              <a:cs typeface="B Nazanin" panose="00000400000000000000" pitchFamily="2" charset="-78"/>
            </a:endParaRPr>
          </a:p>
          <a:p>
            <a:pPr marL="0" indent="0" algn="r">
              <a:buNone/>
            </a:pPr>
            <a:r>
              <a:rPr lang="fa-IR" sz="2800" b="1" dirty="0">
                <a:cs typeface="B Nazanin" panose="00000400000000000000" pitchFamily="2" charset="-78"/>
              </a:rPr>
              <a:t>2-روش: </a:t>
            </a:r>
            <a:r>
              <a:rPr lang="fa-IR" sz="2800" dirty="0">
                <a:cs typeface="B Nazanin" panose="00000400000000000000" pitchFamily="2" charset="-78"/>
              </a:rPr>
              <a:t>روش عبارت است از شیوه پیاده کردن یک الگو، از آنجا که روش ها با توجه به </a:t>
            </a:r>
            <a:r>
              <a:rPr lang="fa-IR" sz="2800" b="1" dirty="0">
                <a:cs typeface="B Nazanin" panose="00000400000000000000" pitchFamily="2" charset="-78"/>
              </a:rPr>
              <a:t>موقعیت یادگیری </a:t>
            </a:r>
            <a:r>
              <a:rPr lang="fa-IR" sz="2800" dirty="0">
                <a:cs typeface="B Nazanin" panose="00000400000000000000" pitchFamily="2" charset="-78"/>
              </a:rPr>
              <a:t>انتخاب می شوند به تعداد معلمان میتوانیم روش داشته باشیم و روش تدریس عبارت است از قاعده ای منظم،منطقی و از پیش تعیین شده که توسط معلم برای ارائه محتوا و مدیریت فرآیند یادگیری طراحی می شود او در طرح در خود فرصت های یادگیری منسجم و هماهنگی را پیش بینی می کند.</a:t>
            </a:r>
            <a:endParaRPr lang="fa-IR" sz="2800" b="1" dirty="0">
              <a:cs typeface="B Nazanin" panose="00000400000000000000" pitchFamily="2" charset="-78"/>
            </a:endParaRPr>
          </a:p>
        </p:txBody>
      </p:sp>
    </p:spTree>
    <p:extLst>
      <p:ext uri="{BB962C8B-B14F-4D97-AF65-F5344CB8AC3E}">
        <p14:creationId xmlns:p14="http://schemas.microsoft.com/office/powerpoint/2010/main" val="2126344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202" y="1885950"/>
            <a:ext cx="7976198" cy="3436430"/>
          </a:xfrm>
        </p:spPr>
        <p:txBody>
          <a:bodyPr>
            <a:noAutofit/>
          </a:bodyPr>
          <a:lstStyle/>
          <a:p>
            <a:pPr algn="r" rtl="1"/>
            <a:r>
              <a:rPr lang="fa-IR" sz="2000" b="1" dirty="0">
                <a:cs typeface="B Nazanin" panose="00000400000000000000" pitchFamily="2" charset="-78"/>
              </a:rPr>
              <a:t>3-راهبرد های تدریس: </a:t>
            </a:r>
            <a:r>
              <a:rPr lang="fa-IR" sz="2000" dirty="0">
                <a:cs typeface="B Nazanin" panose="00000400000000000000" pitchFamily="2" charset="-78"/>
              </a:rPr>
              <a:t>هر روش دربرگیرنده ی پاره فعالیت هایی است که به هرکدام از این فعالیت ها یک راهبرد می گویند مثلا در پختن نان سنگک پهن کردن خمیر بر روی پارو یک مرحله است و در تدریس،ایجاد انگیزه بخشی از تدریس و یک راهبرد به حساب می آید.</a:t>
            </a:r>
          </a:p>
          <a:p>
            <a:pPr algn="r" rtl="1"/>
            <a:r>
              <a:rPr lang="fa-IR" sz="2000" b="1" dirty="0">
                <a:cs typeface="B Nazanin" panose="00000400000000000000" pitchFamily="2" charset="-78"/>
              </a:rPr>
              <a:t>4-فنون تدریس: </a:t>
            </a:r>
            <a:r>
              <a:rPr lang="fa-IR" sz="2000" dirty="0">
                <a:cs typeface="B Nazanin" panose="00000400000000000000" pitchFamily="2" charset="-78"/>
              </a:rPr>
              <a:t>آموختیم که معلم راهبردهای تدریس را براساس روشی که انتخاب کرده است تعیین می کند و به کارگیری هر راهبرد به طور جداگانه نیازمند تکنیک هایی است که به آن </a:t>
            </a:r>
            <a:r>
              <a:rPr lang="fa-IR" sz="2000" b="1" dirty="0">
                <a:solidFill>
                  <a:srgbClr val="FF0000"/>
                </a:solidFill>
                <a:cs typeface="B Nazanin" panose="00000400000000000000" pitchFamily="2" charset="-78"/>
              </a:rPr>
              <a:t>فن</a:t>
            </a:r>
            <a:r>
              <a:rPr lang="fa-IR" sz="2000" dirty="0">
                <a:cs typeface="B Nazanin" panose="00000400000000000000" pitchFamily="2" charset="-78"/>
              </a:rPr>
              <a:t> میگوییم برای استفاده از این راهبردها به شکل صحیح، معلم باید تکنیک ها و یا فنون تدریس را به طور کامل بیاموزد.</a:t>
            </a:r>
          </a:p>
          <a:p>
            <a:pPr algn="r" rtl="1"/>
            <a:r>
              <a:rPr lang="fa-IR" sz="2000" b="1" dirty="0">
                <a:cs typeface="B Nazanin" panose="00000400000000000000" pitchFamily="2" charset="-78"/>
              </a:rPr>
              <a:t>5-مهارت های تدریس: </a:t>
            </a:r>
            <a:r>
              <a:rPr lang="fa-IR" sz="2000" dirty="0">
                <a:cs typeface="B Nazanin" panose="00000400000000000000" pitchFamily="2" charset="-78"/>
              </a:rPr>
              <a:t>اگر یک فن یا تکنیک را بارها تکرار کنیم نسبت به آن مهارت پیدا میکنیم و چنانچه بتوانیم در راهبردهای متفاوت مهارت لازم را کشف کنیم آن کار را به شیوه ی ماهرانه انجام دهیم، مقبولیت بعضی از معلمان و نیز شلوغی بعضی از نانوایی ها و کبابی ها و پیتزا فروشی ها و ... به همین دلیل است.</a:t>
            </a:r>
            <a:endParaRPr lang="fa-IR" sz="2000" b="1" dirty="0">
              <a:cs typeface="B Nazanin" panose="00000400000000000000" pitchFamily="2" charset="-78"/>
            </a:endParaRPr>
          </a:p>
        </p:txBody>
      </p:sp>
    </p:spTree>
    <p:extLst>
      <p:ext uri="{BB962C8B-B14F-4D97-AF65-F5344CB8AC3E}">
        <p14:creationId xmlns:p14="http://schemas.microsoft.com/office/powerpoint/2010/main" val="1580570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478352"/>
            <a:ext cx="8610600" cy="3785800"/>
          </a:xfrm>
        </p:spPr>
        <p:txBody>
          <a:bodyPr>
            <a:noAutofit/>
          </a:bodyPr>
          <a:lstStyle/>
          <a:p>
            <a:pPr algn="r"/>
            <a:r>
              <a:rPr lang="fa-IR" sz="2000" b="1" dirty="0">
                <a:cs typeface="B Nazanin" panose="00000400000000000000" pitchFamily="2" charset="-78"/>
              </a:rPr>
              <a:t>الگوهای طرح درس:</a:t>
            </a:r>
          </a:p>
          <a:p>
            <a:pPr algn="r"/>
            <a:r>
              <a:rPr lang="fa-IR" sz="2000" dirty="0">
                <a:solidFill>
                  <a:srgbClr val="FF0000"/>
                </a:solidFill>
                <a:cs typeface="B Nazanin" panose="00000400000000000000" pitchFamily="2" charset="-78"/>
              </a:rPr>
              <a:t>مشخصات</a:t>
            </a:r>
            <a:r>
              <a:rPr lang="fa-IR" sz="2000" dirty="0">
                <a:cs typeface="B Nazanin" panose="00000400000000000000" pitchFamily="2" charset="-78"/>
              </a:rPr>
              <a:t> : { نام درس: .......              موضوع: .......         تاریخ اجرا: .../.../...</a:t>
            </a:r>
          </a:p>
          <a:p>
            <a:pPr algn="r"/>
            <a:r>
              <a:rPr lang="fa-IR" sz="2000" b="1" dirty="0">
                <a:cs typeface="B Nazanin" panose="00000400000000000000" pitchFamily="2" charset="-78"/>
              </a:rPr>
              <a:t>الف) هدف کلی: </a:t>
            </a:r>
            <a:r>
              <a:rPr lang="fa-IR" sz="2000" dirty="0">
                <a:cs typeface="B Nazanin" panose="00000400000000000000" pitchFamily="2" charset="-78"/>
              </a:rPr>
              <a:t>باید به صورت غیر رفتاری نوشته شود.</a:t>
            </a:r>
          </a:p>
          <a:p>
            <a:pPr algn="r"/>
            <a:r>
              <a:rPr lang="fa-IR" sz="2000" b="1" dirty="0">
                <a:cs typeface="B Nazanin" panose="00000400000000000000" pitchFamily="2" charset="-78"/>
              </a:rPr>
              <a:t>«هدف»:</a:t>
            </a:r>
          </a:p>
          <a:p>
            <a:pPr algn="r"/>
            <a:r>
              <a:rPr lang="fa-IR" sz="2000" b="1" dirty="0">
                <a:cs typeface="B Nazanin" panose="00000400000000000000" pitchFamily="2" charset="-78"/>
              </a:rPr>
              <a:t>از نظر لغوی: </a:t>
            </a:r>
            <a:r>
              <a:rPr lang="fa-IR" sz="2000" dirty="0">
                <a:cs typeface="B Nazanin" panose="00000400000000000000" pitchFamily="2" charset="-78"/>
              </a:rPr>
              <a:t>این کلمات با هم مترادف آمده اند: آمال،آرزو – مقصود،مقصد – نتیجه،نهایت،پایان،آخر،سیبل.</a:t>
            </a:r>
          </a:p>
          <a:p>
            <a:pPr algn="r"/>
            <a:r>
              <a:rPr lang="fa-IR" sz="2000" b="1" dirty="0">
                <a:cs typeface="B Nazanin" panose="00000400000000000000" pitchFamily="2" charset="-78"/>
              </a:rPr>
              <a:t>در اصطلاح: </a:t>
            </a:r>
            <a:r>
              <a:rPr lang="fa-IR" sz="2000" dirty="0">
                <a:cs typeface="B Nazanin" panose="00000400000000000000" pitchFamily="2" charset="-78"/>
              </a:rPr>
              <a:t>هدف آن نکته ای است که برای رسیدن به آن تلاش میکنیم</a:t>
            </a:r>
          </a:p>
          <a:p>
            <a:pPr algn="r"/>
            <a:r>
              <a:rPr lang="fa-IR" sz="2000" b="1" dirty="0">
                <a:cs typeface="B Nazanin" panose="00000400000000000000" pitchFamily="2" charset="-78"/>
              </a:rPr>
              <a:t>در تربیت: </a:t>
            </a:r>
            <a:r>
              <a:rPr lang="fa-IR" sz="2000" dirty="0">
                <a:cs typeface="B Nazanin" panose="00000400000000000000" pitchFamily="2" charset="-78"/>
              </a:rPr>
              <a:t>نقطه ای است معین و مشخص و از قبل تعیین شده که فعالیت های یادگیری و یاددهی برای رسیدن به آن انجام میگیرد.</a:t>
            </a:r>
          </a:p>
          <a:p>
            <a:pPr algn="r"/>
            <a:r>
              <a:rPr lang="fa-IR" sz="2000" b="1" dirty="0">
                <a:cs typeface="B Nazanin" panose="00000400000000000000" pitchFamily="2" charset="-78"/>
              </a:rPr>
              <a:t>انواع هدف:</a:t>
            </a:r>
            <a:r>
              <a:rPr lang="fa-IR" sz="2000" dirty="0">
                <a:cs typeface="B Nazanin" panose="00000400000000000000" pitchFamily="2" charset="-78"/>
              </a:rPr>
              <a:t> (غایی/مرحله ای)   (جزئی/پایانی)  (کلی/رفتاری/غیر رفتاری)</a:t>
            </a:r>
          </a:p>
          <a:p>
            <a:pPr algn="r"/>
            <a:r>
              <a:rPr lang="fa-IR" sz="2000" b="1" dirty="0">
                <a:cs typeface="B Nazanin" panose="00000400000000000000" pitchFamily="2" charset="-78"/>
              </a:rPr>
              <a:t>*</a:t>
            </a:r>
            <a:r>
              <a:rPr lang="fa-IR" sz="2000" dirty="0">
                <a:cs typeface="B Nazanin" panose="00000400000000000000" pitchFamily="2" charset="-78"/>
              </a:rPr>
              <a:t>اگر ملاک تقسیم بندی هدف ها، </a:t>
            </a:r>
            <a:r>
              <a:rPr lang="fa-IR" sz="2000" b="1" dirty="0">
                <a:solidFill>
                  <a:srgbClr val="FF0000"/>
                </a:solidFill>
                <a:cs typeface="B Nazanin" panose="00000400000000000000" pitchFamily="2" charset="-78"/>
              </a:rPr>
              <a:t>زمان </a:t>
            </a:r>
            <a:r>
              <a:rPr lang="fa-IR" sz="2000" dirty="0">
                <a:solidFill>
                  <a:schemeClr val="tx1"/>
                </a:solidFill>
                <a:cs typeface="B Nazanin" panose="00000400000000000000" pitchFamily="2" charset="-78"/>
              </a:rPr>
              <a:t>باشد سه نوع هدف داریم:</a:t>
            </a:r>
            <a:r>
              <a:rPr lang="fa-IR" sz="2000" b="1" dirty="0">
                <a:solidFill>
                  <a:srgbClr val="FF0000"/>
                </a:solidFill>
                <a:cs typeface="B Nazanin" panose="00000400000000000000" pitchFamily="2" charset="-78"/>
              </a:rPr>
              <a:t> </a:t>
            </a:r>
            <a:r>
              <a:rPr lang="fa-IR" sz="2000" dirty="0">
                <a:solidFill>
                  <a:schemeClr val="tx1"/>
                </a:solidFill>
                <a:cs typeface="B Nazanin" panose="00000400000000000000" pitchFamily="2" charset="-78"/>
              </a:rPr>
              <a:t>هدف های میان مدت، هدف های کوتاه مدت، هدف های بلند مدت</a:t>
            </a:r>
          </a:p>
          <a:p>
            <a:pPr algn="r"/>
            <a:r>
              <a:rPr lang="fa-IR" sz="2000" b="1" dirty="0">
                <a:solidFill>
                  <a:schemeClr val="tx1"/>
                </a:solidFill>
                <a:cs typeface="B Nazanin" panose="00000400000000000000" pitchFamily="2" charset="-78"/>
              </a:rPr>
              <a:t>*</a:t>
            </a:r>
            <a:r>
              <a:rPr lang="fa-IR" sz="2000" dirty="0">
                <a:solidFill>
                  <a:schemeClr val="tx1"/>
                </a:solidFill>
                <a:cs typeface="B Nazanin" panose="00000400000000000000" pitchFamily="2" charset="-78"/>
              </a:rPr>
              <a:t>اگر ملاک تقسیم بندی هدف ها </a:t>
            </a:r>
            <a:r>
              <a:rPr lang="fa-IR" sz="2000" b="1" dirty="0">
                <a:solidFill>
                  <a:srgbClr val="FF0000"/>
                </a:solidFill>
                <a:cs typeface="B Nazanin" panose="00000400000000000000" pitchFamily="2" charset="-78"/>
              </a:rPr>
              <a:t>محتوا </a:t>
            </a:r>
            <a:r>
              <a:rPr lang="fa-IR" sz="2000" dirty="0">
                <a:solidFill>
                  <a:schemeClr val="tx1"/>
                </a:solidFill>
                <a:cs typeface="B Nazanin" panose="00000400000000000000" pitchFamily="2" charset="-78"/>
              </a:rPr>
              <a:t>باشد سه نوع هدف داریم: هدف های مثبت، هدف های منفی، هدف های خنثی</a:t>
            </a:r>
            <a:endParaRPr lang="fa-IR"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58444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6513"/>
            <a:ext cx="9144000" cy="6921501"/>
          </a:xfrm>
          <a:blipFill dpi="0" rotWithShape="1">
            <a:blip r:embed="rId3" cstate="print">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1571632194"/>
      </p:ext>
    </p:extLst>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65976"/>
            <a:ext cx="8610600" cy="3598175"/>
          </a:xfrm>
        </p:spPr>
        <p:txBody>
          <a:bodyPr>
            <a:noAutofit/>
          </a:bodyPr>
          <a:lstStyle/>
          <a:p>
            <a:pPr algn="r"/>
            <a:r>
              <a:rPr lang="fa-IR" sz="2000" b="1" dirty="0">
                <a:cs typeface="B Nazanin" panose="00000400000000000000" pitchFamily="2" charset="-78"/>
              </a:rPr>
              <a:t>هدف های مثبت: </a:t>
            </a:r>
            <a:r>
              <a:rPr lang="fa-IR" sz="2000" dirty="0">
                <a:cs typeface="B Nazanin" panose="00000400000000000000" pitchFamily="2" charset="-78"/>
              </a:rPr>
              <a:t>هدف هایی هستند که هم برای فرد و هم برای جامعه مفید باشد.</a:t>
            </a:r>
          </a:p>
          <a:p>
            <a:pPr algn="r"/>
            <a:r>
              <a:rPr lang="fa-IR" sz="2000" b="1" dirty="0">
                <a:cs typeface="B Nazanin" panose="00000400000000000000" pitchFamily="2" charset="-78"/>
              </a:rPr>
              <a:t>هدف های منفی: </a:t>
            </a:r>
            <a:r>
              <a:rPr lang="fa-IR" sz="2000" dirty="0">
                <a:cs typeface="B Nazanin" panose="00000400000000000000" pitchFamily="2" charset="-78"/>
              </a:rPr>
              <a:t>هدف هایی هستند که یا برای </a:t>
            </a:r>
            <a:r>
              <a:rPr lang="fa-IR" sz="2000" b="1" dirty="0">
                <a:solidFill>
                  <a:srgbClr val="FF0000"/>
                </a:solidFill>
                <a:cs typeface="B Nazanin" panose="00000400000000000000" pitchFamily="2" charset="-78"/>
              </a:rPr>
              <a:t>فرد</a:t>
            </a:r>
            <a:r>
              <a:rPr lang="fa-IR" sz="2000" dirty="0">
                <a:cs typeface="B Nazanin" panose="00000400000000000000" pitchFamily="2" charset="-78"/>
              </a:rPr>
              <a:t> یا برای </a:t>
            </a:r>
            <a:r>
              <a:rPr lang="fa-IR" sz="2000" b="1" dirty="0">
                <a:solidFill>
                  <a:srgbClr val="FF0000"/>
                </a:solidFill>
                <a:cs typeface="B Nazanin" panose="00000400000000000000" pitchFamily="2" charset="-78"/>
              </a:rPr>
              <a:t>جامعه</a:t>
            </a:r>
            <a:r>
              <a:rPr lang="fa-IR" sz="2000" dirty="0">
                <a:cs typeface="B Nazanin" panose="00000400000000000000" pitchFamily="2" charset="-78"/>
              </a:rPr>
              <a:t> مضر باشد.</a:t>
            </a:r>
          </a:p>
          <a:p>
            <a:pPr algn="r"/>
            <a:r>
              <a:rPr lang="fa-IR" sz="2000" b="1" dirty="0">
                <a:cs typeface="B Nazanin" panose="00000400000000000000" pitchFamily="2" charset="-78"/>
              </a:rPr>
              <a:t>هدف های خنثی: </a:t>
            </a:r>
            <a:r>
              <a:rPr lang="fa-IR" sz="2000" dirty="0">
                <a:cs typeface="B Nazanin" panose="00000400000000000000" pitchFamily="2" charset="-78"/>
              </a:rPr>
              <a:t>هدف هایی هستند که نه برای </a:t>
            </a:r>
            <a:r>
              <a:rPr lang="fa-IR" sz="2000" b="1" dirty="0">
                <a:solidFill>
                  <a:srgbClr val="FF0000"/>
                </a:solidFill>
                <a:cs typeface="B Nazanin" panose="00000400000000000000" pitchFamily="2" charset="-78"/>
              </a:rPr>
              <a:t>فرد</a:t>
            </a:r>
            <a:r>
              <a:rPr lang="fa-IR" sz="2000" dirty="0">
                <a:cs typeface="B Nazanin" panose="00000400000000000000" pitchFamily="2" charset="-78"/>
              </a:rPr>
              <a:t> نه برای </a:t>
            </a:r>
            <a:r>
              <a:rPr lang="fa-IR" sz="2000" b="1" dirty="0">
                <a:solidFill>
                  <a:srgbClr val="FF0000"/>
                </a:solidFill>
                <a:cs typeface="B Nazanin" panose="00000400000000000000" pitchFamily="2" charset="-78"/>
              </a:rPr>
              <a:t>جامعه</a:t>
            </a:r>
            <a:r>
              <a:rPr lang="fa-IR" sz="2000" dirty="0">
                <a:cs typeface="B Nazanin" panose="00000400000000000000" pitchFamily="2" charset="-78"/>
              </a:rPr>
              <a:t> مضر نیستند.</a:t>
            </a:r>
          </a:p>
          <a:p>
            <a:pPr algn="r"/>
            <a:r>
              <a:rPr lang="fa-IR" sz="2000" dirty="0">
                <a:cs typeface="B Nazanin" panose="00000400000000000000" pitchFamily="2" charset="-78"/>
              </a:rPr>
              <a:t>*بهترین هدف ها مطلوب ترین نیستند بلکه هدف های مقدور(قابل دسترسی) بهترین هستند.</a:t>
            </a:r>
          </a:p>
          <a:p>
            <a:pPr algn="r"/>
            <a:r>
              <a:rPr lang="fa-IR" sz="2000" dirty="0">
                <a:cs typeface="B Nazanin" panose="00000400000000000000" pitchFamily="2" charset="-78"/>
              </a:rPr>
              <a:t>*اگر ملاک تقسیم بندی هدف ها، </a:t>
            </a:r>
            <a:r>
              <a:rPr lang="fa-IR" sz="2000" b="1" dirty="0">
                <a:cs typeface="B Nazanin" panose="00000400000000000000" pitchFamily="2" charset="-78"/>
              </a:rPr>
              <a:t>پایه های تحصیلی </a:t>
            </a:r>
            <a:r>
              <a:rPr lang="fa-IR" sz="2000" dirty="0">
                <a:cs typeface="B Nazanin" panose="00000400000000000000" pitchFamily="2" charset="-78"/>
              </a:rPr>
              <a:t>باشد؛</a:t>
            </a:r>
          </a:p>
          <a:p>
            <a:pPr algn="r"/>
            <a:r>
              <a:rPr lang="fa-IR" sz="2000" dirty="0">
                <a:cs typeface="B Nazanin" panose="00000400000000000000" pitchFamily="2" charset="-78"/>
              </a:rPr>
              <a:t>در فرهنگ های متفاوت هدف ها مختلف می شوند مثلا در ایران بر اساس پایه های تحصیلی 5 نوع هدف داریم:</a:t>
            </a:r>
          </a:p>
          <a:p>
            <a:pPr algn="r"/>
            <a:r>
              <a:rPr lang="fa-IR" sz="2000" dirty="0">
                <a:cs typeface="B Nazanin" panose="00000400000000000000" pitchFamily="2" charset="-78"/>
              </a:rPr>
              <a:t>1-اهداف دوره ابتدایی  2-اهداف دوره راهنمایی  3-اهداف دوره متوسطه  4-اهداف دوره پیش دانشگاهی  5-اهداف دوره دانشگاهی</a:t>
            </a:r>
          </a:p>
          <a:p>
            <a:pPr algn="r"/>
            <a:r>
              <a:rPr lang="fa-IR" sz="2000" dirty="0">
                <a:cs typeface="B Nazanin" panose="00000400000000000000" pitchFamily="2" charset="-78"/>
              </a:rPr>
              <a:t>*اگر ملاک تقسیم بندی هدف ها از نظر </a:t>
            </a:r>
            <a:r>
              <a:rPr lang="fa-IR" sz="2000" b="1" dirty="0">
                <a:cs typeface="B Nazanin" panose="00000400000000000000" pitchFamily="2" charset="-78"/>
              </a:rPr>
              <a:t>کلیت</a:t>
            </a:r>
            <a:r>
              <a:rPr lang="fa-IR" sz="2000" dirty="0">
                <a:cs typeface="B Nazanin" panose="00000400000000000000" pitchFamily="2" charset="-78"/>
              </a:rPr>
              <a:t> باشد تقسیم بندی هدف ها از کلی به جزئی این گونه است:</a:t>
            </a:r>
          </a:p>
          <a:p>
            <a:pPr algn="r"/>
            <a:r>
              <a:rPr lang="fa-IR" sz="2000" dirty="0">
                <a:cs typeface="B Nazanin" panose="00000400000000000000" pitchFamily="2" charset="-78"/>
              </a:rPr>
              <a:t>1-هدف های آرمانی  2-هدف های واقعی(غائی)   3-هدف های کلی  4-هدف های جزئی</a:t>
            </a:r>
          </a:p>
          <a:p>
            <a:pPr algn="r"/>
            <a:endParaRPr lang="fa-IR" sz="2000" dirty="0">
              <a:cs typeface="B Nazanin" panose="00000400000000000000" pitchFamily="2" charset="-78"/>
            </a:endParaRPr>
          </a:p>
          <a:p>
            <a:pPr algn="r"/>
            <a:endParaRPr lang="fa-IR" sz="2000" b="1" dirty="0">
              <a:cs typeface="B Nazanin" panose="00000400000000000000" pitchFamily="2" charset="-78"/>
            </a:endParaRPr>
          </a:p>
        </p:txBody>
      </p:sp>
    </p:spTree>
    <p:extLst>
      <p:ext uri="{BB962C8B-B14F-4D97-AF65-F5344CB8AC3E}">
        <p14:creationId xmlns:p14="http://schemas.microsoft.com/office/powerpoint/2010/main" val="2030195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838200"/>
            <a:ext cx="7867649" cy="4425951"/>
          </a:xfrm>
        </p:spPr>
        <p:txBody>
          <a:bodyPr>
            <a:noAutofit/>
          </a:bodyPr>
          <a:lstStyle/>
          <a:p>
            <a:pPr algn="r"/>
            <a:r>
              <a:rPr lang="fa-IR" sz="2000" b="1" dirty="0">
                <a:cs typeface="B Nazanin" panose="00000400000000000000" pitchFamily="2" charset="-78"/>
              </a:rPr>
              <a:t>1-هدف های آرمانی: </a:t>
            </a:r>
            <a:r>
              <a:rPr lang="fa-IR" sz="2000" dirty="0">
                <a:cs typeface="B Nazanin" panose="00000400000000000000" pitchFamily="2" charset="-78"/>
              </a:rPr>
              <a:t>که معمولا غیر قابل دسترسی هستند اما غرور آفرینند مانند ریشه کن کردن بی سوادی از جامعه.</a:t>
            </a:r>
          </a:p>
          <a:p>
            <a:pPr algn="r"/>
            <a:r>
              <a:rPr lang="fa-IR" sz="2000" b="1" dirty="0">
                <a:cs typeface="B Nazanin" panose="00000400000000000000" pitchFamily="2" charset="-78"/>
              </a:rPr>
              <a:t>2-هدف های واقعی(غائی): </a:t>
            </a:r>
            <a:r>
              <a:rPr lang="fa-IR" sz="2000" dirty="0">
                <a:cs typeface="B Nazanin" panose="00000400000000000000" pitchFamily="2" charset="-78"/>
              </a:rPr>
              <a:t>که توسط سیاست گزاران و برنامه ریزان طراحی می شوند.</a:t>
            </a:r>
          </a:p>
          <a:p>
            <a:pPr algn="r"/>
            <a:r>
              <a:rPr lang="fa-IR" sz="2000" b="1" dirty="0">
                <a:cs typeface="B Nazanin" panose="00000400000000000000" pitchFamily="2" charset="-78"/>
              </a:rPr>
              <a:t>3-هدف های کلی: </a:t>
            </a:r>
            <a:r>
              <a:rPr lang="fa-IR" sz="2000" dirty="0">
                <a:cs typeface="B Nazanin" panose="00000400000000000000" pitchFamily="2" charset="-78"/>
              </a:rPr>
              <a:t>که به کمک مولفان کتب درسی در کتاب ها آورده می شوند.</a:t>
            </a:r>
          </a:p>
          <a:p>
            <a:pPr algn="r"/>
            <a:r>
              <a:rPr lang="fa-IR" sz="2000" b="1" dirty="0">
                <a:cs typeface="B Nazanin" panose="00000400000000000000" pitchFamily="2" charset="-78"/>
              </a:rPr>
              <a:t>4-هدف های جزئی: </a:t>
            </a:r>
            <a:r>
              <a:rPr lang="fa-IR" sz="2000" dirty="0">
                <a:cs typeface="B Nazanin" panose="00000400000000000000" pitchFamily="2" charset="-78"/>
              </a:rPr>
              <a:t>که از تجربه ی هدف های کلی حاصل می شوند.</a:t>
            </a:r>
            <a:endParaRPr lang="fa-IR" sz="2000" b="1" dirty="0">
              <a:cs typeface="B Nazanin" panose="00000400000000000000" pitchFamily="2" charset="-78"/>
            </a:endParaRPr>
          </a:p>
          <a:p>
            <a:pPr algn="r"/>
            <a:r>
              <a:rPr lang="fa-IR" sz="2000" b="1" dirty="0">
                <a:cs typeface="B Nazanin" panose="00000400000000000000" pitchFamily="2" charset="-78"/>
              </a:rPr>
              <a:t>*</a:t>
            </a:r>
            <a:r>
              <a:rPr lang="fa-IR" sz="2000" dirty="0">
                <a:cs typeface="B Nazanin" panose="00000400000000000000" pitchFamily="2" charset="-78"/>
              </a:rPr>
              <a:t>اگر ملاک تقسیم بندی در یک </a:t>
            </a:r>
            <a:r>
              <a:rPr lang="fa-IR" sz="2000" b="1" dirty="0">
                <a:cs typeface="B Nazanin" panose="00000400000000000000" pitchFamily="2" charset="-78"/>
              </a:rPr>
              <a:t>برنامه درسی </a:t>
            </a:r>
            <a:r>
              <a:rPr lang="fa-IR" sz="2000" dirty="0">
                <a:cs typeface="B Nazanin" panose="00000400000000000000" pitchFamily="2" charset="-78"/>
              </a:rPr>
              <a:t>باشد 4 نوع هدف داریم:</a:t>
            </a:r>
          </a:p>
          <a:p>
            <a:pPr algn="r"/>
            <a:r>
              <a:rPr lang="fa-IR" sz="2000" dirty="0">
                <a:cs typeface="B Nazanin" panose="00000400000000000000" pitchFamily="2" charset="-78"/>
              </a:rPr>
              <a:t>1-هدف کلی درس  2-هدف جزئی  3-هدف رفتاری  4-هدف غیر رفتاری</a:t>
            </a:r>
          </a:p>
          <a:p>
            <a:pPr algn="r"/>
            <a:r>
              <a:rPr lang="fa-IR" sz="2000" b="1" dirty="0">
                <a:cs typeface="B Nazanin" panose="00000400000000000000" pitchFamily="2" charset="-78"/>
              </a:rPr>
              <a:t>1-هدف کلی درس: </a:t>
            </a:r>
            <a:r>
              <a:rPr lang="fa-IR" sz="2000" dirty="0">
                <a:cs typeface="B Nazanin" panose="00000400000000000000" pitchFamily="2" charset="-78"/>
              </a:rPr>
              <a:t>باید به صورت غیر رفتاری باشد.</a:t>
            </a:r>
          </a:p>
          <a:p>
            <a:pPr algn="r"/>
            <a:r>
              <a:rPr lang="fa-IR" sz="2000" b="1" dirty="0">
                <a:cs typeface="B Nazanin" panose="00000400000000000000" pitchFamily="2" charset="-78"/>
              </a:rPr>
              <a:t>2- هدف جزئی: </a:t>
            </a:r>
            <a:r>
              <a:rPr lang="fa-IR" sz="2000" dirty="0">
                <a:cs typeface="B Nazanin" panose="00000400000000000000" pitchFamily="2" charset="-78"/>
              </a:rPr>
              <a:t>هم به صورت رفتاری و هم به صورت غیر رفتاری می باشد.</a:t>
            </a:r>
          </a:p>
          <a:p>
            <a:pPr algn="r"/>
            <a:r>
              <a:rPr lang="fa-IR" sz="2000" b="1" dirty="0">
                <a:cs typeface="B Nazanin" panose="00000400000000000000" pitchFamily="2" charset="-78"/>
              </a:rPr>
              <a:t>3-هدف رفتاری</a:t>
            </a:r>
          </a:p>
          <a:p>
            <a:pPr algn="r"/>
            <a:r>
              <a:rPr lang="fa-IR" sz="2000" b="1" dirty="0">
                <a:cs typeface="B Nazanin" panose="00000400000000000000" pitchFamily="2" charset="-78"/>
              </a:rPr>
              <a:t>4-هدف غیر رفتاری: </a:t>
            </a:r>
            <a:r>
              <a:rPr lang="fa-IR" sz="2000" dirty="0">
                <a:cs typeface="B Nazanin" panose="00000400000000000000" pitchFamily="2" charset="-78"/>
              </a:rPr>
              <a:t>هدف هایی هستند که انتظاراتی را که معلم از دانش آموزان خود دارد مشخص نمی کنند این هدف ها معمولا با اضافه کردن افعال غیر رفتاری مثل:</a:t>
            </a:r>
            <a:r>
              <a:rPr lang="fa-IR" sz="2000" b="1" dirty="0">
                <a:cs typeface="B Nazanin" panose="00000400000000000000" pitchFamily="2" charset="-78"/>
              </a:rPr>
              <a:t>آشنا شوند،بشناسند،درک کنند،بفهمند،دریابند </a:t>
            </a:r>
            <a:r>
              <a:rPr lang="fa-IR" sz="2000" dirty="0">
                <a:cs typeface="B Nazanin" panose="00000400000000000000" pitchFamily="2" charset="-78"/>
              </a:rPr>
              <a:t>به دست می آید.</a:t>
            </a:r>
            <a:endParaRPr lang="fa-IR" sz="2000" b="1" dirty="0">
              <a:cs typeface="B Nazanin" panose="00000400000000000000" pitchFamily="2" charset="-78"/>
            </a:endParaRPr>
          </a:p>
        </p:txBody>
      </p:sp>
    </p:spTree>
    <p:extLst>
      <p:ext uri="{BB962C8B-B14F-4D97-AF65-F5344CB8AC3E}">
        <p14:creationId xmlns:p14="http://schemas.microsoft.com/office/powerpoint/2010/main" val="378332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691856"/>
            <a:ext cx="8305800" cy="3572295"/>
          </a:xfrm>
        </p:spPr>
        <p:txBody>
          <a:bodyPr>
            <a:noAutofit/>
          </a:bodyPr>
          <a:lstStyle/>
          <a:p>
            <a:pPr algn="r"/>
            <a:r>
              <a:rPr lang="fa-IR" sz="2000" dirty="0">
                <a:cs typeface="B Nazanin" panose="00000400000000000000" pitchFamily="2" charset="-78"/>
              </a:rPr>
              <a:t>*هدف های غیر رفتاری 2 مشخصه بارز دارند آن 2 مشخصه عبارتند از:</a:t>
            </a:r>
          </a:p>
          <a:p>
            <a:pPr algn="r"/>
            <a:r>
              <a:rPr lang="fa-IR" sz="2000" dirty="0">
                <a:cs typeface="B Nazanin" panose="00000400000000000000" pitchFamily="2" charset="-78"/>
              </a:rPr>
              <a:t>1-قابل تفسیرند</a:t>
            </a:r>
          </a:p>
          <a:p>
            <a:pPr algn="r"/>
            <a:r>
              <a:rPr lang="fa-IR" sz="2000" dirty="0">
                <a:cs typeface="B Nazanin" panose="00000400000000000000" pitchFamily="2" charset="-78"/>
              </a:rPr>
              <a:t>2-غیر قابل اندازه گیری هستند</a:t>
            </a:r>
          </a:p>
          <a:p>
            <a:pPr algn="r"/>
            <a:r>
              <a:rPr lang="fa-IR" sz="2000" b="1" dirty="0">
                <a:cs typeface="B Nazanin" panose="00000400000000000000" pitchFamily="2" charset="-78"/>
              </a:rPr>
              <a:t>ب)روش ها و رسانه ها</a:t>
            </a:r>
          </a:p>
          <a:p>
            <a:pPr algn="r"/>
            <a:r>
              <a:rPr lang="fa-IR" sz="2000" dirty="0">
                <a:cs typeface="B Nazanin" panose="00000400000000000000" pitchFamily="2" charset="-78"/>
              </a:rPr>
              <a:t>به کلیه تجهیزات و امکاناتی اطلاق میگردد که در کلاس محیطی را فراهم میکند که در آن محیط یادگیری آسان تر و فراموشی دیرتر اتفاق می افتد. درگذشته از رسانه های آموزشی به عنوان وسایل کمک آموزشی یاد می شد.</a:t>
            </a:r>
          </a:p>
          <a:p>
            <a:pPr algn="r"/>
            <a:r>
              <a:rPr lang="fa-IR" sz="2000" b="1" dirty="0">
                <a:cs typeface="B Nazanin" panose="00000400000000000000" pitchFamily="2" charset="-78"/>
              </a:rPr>
              <a:t>ج)سوالات ارزشیابی تشخیصی</a:t>
            </a:r>
          </a:p>
          <a:p>
            <a:pPr algn="r"/>
            <a:r>
              <a:rPr lang="fa-IR" sz="2000" b="1" dirty="0">
                <a:cs typeface="B Nazanin" panose="00000400000000000000" pitchFamily="2" charset="-78"/>
              </a:rPr>
              <a:t>انواع ارزشیابی: </a:t>
            </a:r>
            <a:r>
              <a:rPr lang="fa-IR" sz="2000" dirty="0">
                <a:cs typeface="B Nazanin" panose="00000400000000000000" pitchFamily="2" charset="-78"/>
              </a:rPr>
              <a:t>1-ارزشیابی ورودی،تشخیصی و سنجش آغازین.</a:t>
            </a:r>
          </a:p>
          <a:p>
            <a:pPr algn="r"/>
            <a:r>
              <a:rPr lang="fa-IR" sz="2000" dirty="0">
                <a:cs typeface="B Nazanin" panose="00000400000000000000" pitchFamily="2" charset="-78"/>
              </a:rPr>
              <a:t>2-مرحله ای،تکوینی،مستمر</a:t>
            </a:r>
          </a:p>
          <a:p>
            <a:pPr algn="r"/>
            <a:r>
              <a:rPr lang="fa-IR" sz="2000" dirty="0">
                <a:cs typeface="B Nazanin" panose="00000400000000000000" pitchFamily="2" charset="-78"/>
              </a:rPr>
              <a:t>3-پایانی،مجموعی،تکمیلی</a:t>
            </a:r>
          </a:p>
          <a:p>
            <a:pPr algn="r"/>
            <a:r>
              <a:rPr lang="fa-IR" sz="2000" dirty="0">
                <a:cs typeface="B Nazanin" panose="00000400000000000000" pitchFamily="2" charset="-78"/>
              </a:rPr>
              <a:t>4-ارزشیابی از درس گذشته.</a:t>
            </a:r>
          </a:p>
        </p:txBody>
      </p:sp>
    </p:spTree>
    <p:extLst>
      <p:ext uri="{BB962C8B-B14F-4D97-AF65-F5344CB8AC3E}">
        <p14:creationId xmlns:p14="http://schemas.microsoft.com/office/powerpoint/2010/main" val="3594979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3636994"/>
          </a:xfrm>
        </p:spPr>
        <p:txBody>
          <a:bodyPr>
            <a:noAutofit/>
          </a:bodyPr>
          <a:lstStyle/>
          <a:p>
            <a:pPr algn="r"/>
            <a:r>
              <a:rPr lang="fa-IR" sz="2000" b="1" dirty="0">
                <a:cs typeface="B Nazanin" panose="00000400000000000000" pitchFamily="2" charset="-78"/>
              </a:rPr>
              <a:t>1-ارزشیابی از درس گذشته:</a:t>
            </a:r>
            <a:r>
              <a:rPr lang="fa-IR" sz="2000" dirty="0">
                <a:cs typeface="B Nazanin" panose="00000400000000000000" pitchFamily="2" charset="-78"/>
              </a:rPr>
              <a:t> این نوع ارزشیابی که حاوی سوالاتی معمولا به صورت شفاهی توسط معلم از دانش آموزان است به صورت ثبت نمرات میان سال دانش آموزان است ارزشیابی درس گذشته میزان آموخته های دانش آموزان از درس گذشته را اندازی گیری می کند.</a:t>
            </a:r>
          </a:p>
          <a:p>
            <a:pPr algn="r"/>
            <a:r>
              <a:rPr lang="fa-IR" sz="2000" b="1" dirty="0">
                <a:cs typeface="B Nazanin" panose="00000400000000000000" pitchFamily="2" charset="-78"/>
              </a:rPr>
              <a:t>2-ارزشیابی ورودی،تشخیصی،سنجش آغازین:</a:t>
            </a:r>
            <a:r>
              <a:rPr lang="fa-IR" sz="2000" dirty="0">
                <a:cs typeface="B Nazanin" panose="00000400000000000000" pitchFamily="2" charset="-78"/>
              </a:rPr>
              <a:t> این ارزشیابی که برای پی بردن معلم از میزان دانسته های دانش آموزان در مورد مطلب جدید انجام می گیرد به معلم امکان می دهد که اطلاع یابد که آیا دانش آموز خوب پیش دانسته های لازم برای شروع درس جدید را دارا می باشد،به عبارت ساده تر با ارزشیابی تشخیصی در می یابیم آیا دانش آموزان مفاهیم پیش نیاز درس جدید را فرا گرفته اند بنابراین با استفاده از ارزشیابی تشخیصی،</a:t>
            </a:r>
            <a:r>
              <a:rPr lang="fa-IR" sz="2000" b="1" dirty="0">
                <a:cs typeface="B Nazanin" panose="00000400000000000000" pitchFamily="2" charset="-78"/>
              </a:rPr>
              <a:t>یادگیری معنادار </a:t>
            </a:r>
            <a:r>
              <a:rPr lang="fa-IR" sz="2000" dirty="0">
                <a:cs typeface="B Nazanin" panose="00000400000000000000" pitchFamily="2" charset="-78"/>
              </a:rPr>
              <a:t>اتفاق می افتد.</a:t>
            </a:r>
          </a:p>
          <a:p>
            <a:pPr algn="r"/>
            <a:r>
              <a:rPr lang="fa-IR" sz="2000" b="1" dirty="0">
                <a:cs typeface="B Nazanin" panose="00000400000000000000" pitchFamily="2" charset="-78"/>
              </a:rPr>
              <a:t>3-ارزشیابی مرحله ای،تکوینی،مستمر: </a:t>
            </a:r>
            <a:r>
              <a:rPr lang="fa-IR" sz="2000" dirty="0">
                <a:cs typeface="B Nazanin" panose="00000400000000000000" pitchFamily="2" charset="-78"/>
              </a:rPr>
              <a:t>این نوع ارزشیابی که در درس هدیه های آسمان در آن تاکید زیادی شده است. معمولا در طول تدریس و هنگام فعالیت دانش آموزان توسط معلم انجام می گیرد به عبارت دیگر هرگاه معلم دو یا چند هدف رفتاری را تدریس کرد برای اطلاع از میزان همراهی دانش آموزان با خودش ارزشیابی مرحله ای را انجام میدهیم.</a:t>
            </a:r>
          </a:p>
          <a:p>
            <a:pPr algn="r"/>
            <a:r>
              <a:rPr lang="fa-IR" sz="2000" b="1" dirty="0">
                <a:cs typeface="B Nazanin" panose="00000400000000000000" pitchFamily="2" charset="-78"/>
              </a:rPr>
              <a:t>4-ارزشیابی پایانی،مجموعی،تکمیلی: </a:t>
            </a:r>
            <a:r>
              <a:rPr lang="fa-IR" sz="2000" dirty="0">
                <a:cs typeface="B Nazanin" panose="00000400000000000000" pitchFamily="2" charset="-78"/>
              </a:rPr>
              <a:t>این نوع ارزشیابی در پایان یک جلسه تدریس یا دوره تحصیلی صورت می پذیرد و هدف آن اندازه گیری میزان اطلاعات دانش آموزان از مطلب آموخته شده می باشد.</a:t>
            </a:r>
            <a:endParaRPr lang="fa-IR" sz="2000" b="1" dirty="0">
              <a:cs typeface="B Nazanin" panose="00000400000000000000" pitchFamily="2" charset="-78"/>
            </a:endParaRPr>
          </a:p>
        </p:txBody>
      </p:sp>
    </p:spTree>
    <p:extLst>
      <p:ext uri="{BB962C8B-B14F-4D97-AF65-F5344CB8AC3E}">
        <p14:creationId xmlns:p14="http://schemas.microsoft.com/office/powerpoint/2010/main" val="2570513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458200" cy="3728245"/>
          </a:xfrm>
        </p:spPr>
        <p:txBody>
          <a:bodyPr>
            <a:noAutofit/>
          </a:bodyPr>
          <a:lstStyle/>
          <a:p>
            <a:pPr algn="r" rtl="1"/>
            <a:r>
              <a:rPr lang="fa-IR" sz="2000" b="1" dirty="0">
                <a:cs typeface="B Nazanin" panose="00000400000000000000" pitchFamily="2" charset="-78"/>
              </a:rPr>
              <a:t>د)ایجاد انگیزه یا مهارت شروع:</a:t>
            </a:r>
          </a:p>
          <a:p>
            <a:pPr algn="r" rtl="1"/>
            <a:endParaRPr lang="fa-IR" sz="2000" b="1" dirty="0">
              <a:cs typeface="B Nazanin" panose="00000400000000000000" pitchFamily="2" charset="-78"/>
            </a:endParaRPr>
          </a:p>
          <a:p>
            <a:pPr marL="0" indent="0" algn="ctr" rtl="1">
              <a:buNone/>
            </a:pPr>
            <a:r>
              <a:rPr lang="fa-IR" sz="2000" i="1" u="sng" dirty="0">
                <a:cs typeface="B Nazanin" panose="00000400000000000000" pitchFamily="2" charset="-78"/>
              </a:rPr>
              <a:t>    هرگز حدیث حاضر و غایب شنیده ای       خود در میان جمع و دلم جای دیگر است</a:t>
            </a:r>
          </a:p>
          <a:p>
            <a:pPr marL="0" indent="0" algn="ctr" rtl="1">
              <a:buNone/>
            </a:pPr>
            <a:endParaRPr lang="fa-IR" sz="2000" i="1" u="sng" dirty="0">
              <a:cs typeface="B Nazanin" panose="00000400000000000000" pitchFamily="2" charset="-78"/>
            </a:endParaRPr>
          </a:p>
          <a:p>
            <a:pPr marL="0" indent="0" algn="r" rtl="1">
              <a:buNone/>
            </a:pPr>
            <a:r>
              <a:rPr lang="fa-IR" sz="2000" dirty="0">
                <a:cs typeface="B Nazanin" panose="00000400000000000000" pitchFamily="2" charset="-78"/>
              </a:rPr>
              <a:t>معلم میتواند با استفاده از ایجاد موقعیت در کلاس نظیر خواندن شعر، داستان، تمثیل برای دوره ابتدایی یا استفاده از رسانه های آموزشی میزان تمرکز دانش آموزان در کلاس درس را بالا ببرد.</a:t>
            </a:r>
          </a:p>
          <a:p>
            <a:pPr marL="0" indent="0" algn="r" rtl="1">
              <a:buNone/>
            </a:pPr>
            <a:r>
              <a:rPr lang="fa-IR" sz="2000" dirty="0">
                <a:cs typeface="B Nazanin" panose="00000400000000000000" pitchFamily="2" charset="-78"/>
              </a:rPr>
              <a:t>ایجاد انگیزه مناسب موضوع را به طور غیرمستقیم به دانش آموزان معرفی می کند.</a:t>
            </a:r>
          </a:p>
          <a:p>
            <a:pPr marL="0" indent="0" algn="r" rtl="1">
              <a:buNone/>
            </a:pPr>
            <a:r>
              <a:rPr lang="fa-IR" sz="2000" b="1" dirty="0">
                <a:cs typeface="B Nazanin" panose="00000400000000000000" pitchFamily="2" charset="-78"/>
              </a:rPr>
              <a:t>ه)ارائه مطالب:</a:t>
            </a:r>
          </a:p>
          <a:p>
            <a:pPr marL="0" indent="0" algn="r" rtl="1">
              <a:buNone/>
            </a:pPr>
            <a:r>
              <a:rPr lang="fa-IR" sz="2000" dirty="0">
                <a:cs typeface="B Nazanin" panose="00000400000000000000" pitchFamily="2" charset="-78"/>
              </a:rPr>
              <a:t>مهم ترین بخش در فرآیند تدریس ارائه مطلب است که از 3 قسمت تشکیل شده است:</a:t>
            </a:r>
          </a:p>
          <a:p>
            <a:pPr marL="0" indent="0" algn="r" rtl="1">
              <a:buNone/>
            </a:pPr>
            <a:r>
              <a:rPr lang="fa-IR" sz="2000" b="1" dirty="0">
                <a:cs typeface="B Nazanin" panose="00000400000000000000" pitchFamily="2" charset="-78"/>
              </a:rPr>
              <a:t>1)هدف های رفتاری: </a:t>
            </a:r>
            <a:r>
              <a:rPr lang="fa-IR" sz="2000" dirty="0">
                <a:cs typeface="B Nazanin" panose="00000400000000000000" pitchFamily="2" charset="-78"/>
              </a:rPr>
              <a:t>که از خرد کردن هدف کلی و اضافه کردن فعل رفتاری به آخر آن ساخته می شود.</a:t>
            </a:r>
          </a:p>
          <a:p>
            <a:pPr marL="0" indent="0" algn="r" rtl="1">
              <a:buNone/>
            </a:pPr>
            <a:r>
              <a:rPr lang="fa-IR" sz="2000" b="1" dirty="0">
                <a:cs typeface="B Nazanin" panose="00000400000000000000" pitchFamily="2" charset="-78"/>
              </a:rPr>
              <a:t>2)فعالیت معلم:</a:t>
            </a:r>
            <a:r>
              <a:rPr lang="fa-IR" sz="2000" dirty="0">
                <a:cs typeface="B Nazanin" panose="00000400000000000000" pitchFamily="2" charset="-78"/>
              </a:rPr>
              <a:t> در این بخش معلم به اختصار فعالیت هایی را که می خواهد برای رسیدن به هدف رفتاری مورد نظر انجام دهد می نویسد یا ثبت می کند.</a:t>
            </a:r>
          </a:p>
          <a:p>
            <a:pPr marL="0" indent="0" algn="r" rtl="1">
              <a:buNone/>
            </a:pPr>
            <a:r>
              <a:rPr lang="fa-IR" sz="2000" b="1" dirty="0">
                <a:cs typeface="B Nazanin" panose="00000400000000000000" pitchFamily="2" charset="-78"/>
              </a:rPr>
              <a:t>3)فعالیت های دانش آموزان: </a:t>
            </a:r>
            <a:r>
              <a:rPr lang="fa-IR" sz="2000" dirty="0">
                <a:cs typeface="B Nazanin" panose="00000400000000000000" pitchFamily="2" charset="-78"/>
              </a:rPr>
              <a:t>این قسمت نیز اشاره مختصری است به کارهایی که دانش آموزان باید برای رسیدن به هدف رفتاری انجام دهند.</a:t>
            </a:r>
          </a:p>
          <a:p>
            <a:pPr marL="0" indent="0" algn="r" rtl="1">
              <a:buNone/>
            </a:pPr>
            <a:r>
              <a:rPr lang="fa-IR" sz="2000" dirty="0">
                <a:cs typeface="B Nazanin" panose="00000400000000000000" pitchFamily="2" charset="-78"/>
              </a:rPr>
              <a:t>بعد از آموزش یک یا دو هدف رفتاری،ارزشیابی مرحله ای انجام می شود.</a:t>
            </a:r>
          </a:p>
          <a:p>
            <a:pPr marL="0" indent="0" algn="r" rtl="1">
              <a:buNone/>
            </a:pPr>
            <a:endParaRPr lang="fa-IR" sz="2000" b="1" dirty="0">
              <a:cs typeface="B Nazanin" panose="00000400000000000000" pitchFamily="2" charset="-78"/>
            </a:endParaRPr>
          </a:p>
        </p:txBody>
      </p:sp>
    </p:spTree>
    <p:extLst>
      <p:ext uri="{BB962C8B-B14F-4D97-AF65-F5344CB8AC3E}">
        <p14:creationId xmlns:p14="http://schemas.microsoft.com/office/powerpoint/2010/main" val="3769640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200897" cy="3699670"/>
          </a:xfrm>
        </p:spPr>
        <p:txBody>
          <a:bodyPr>
            <a:noAutofit/>
          </a:bodyPr>
          <a:lstStyle/>
          <a:p>
            <a:pPr algn="r"/>
            <a:r>
              <a:rPr lang="fa-IR" sz="2000" b="1" dirty="0">
                <a:latin typeface="Arial" pitchFamily="34" charset="0"/>
                <a:cs typeface="Arial" pitchFamily="34" charset="0"/>
              </a:rPr>
              <a:t>و)اختتام(مرور ، جمع بندی):</a:t>
            </a:r>
          </a:p>
          <a:p>
            <a:pPr algn="r"/>
            <a:r>
              <a:rPr lang="fa-IR" sz="2000" dirty="0">
                <a:latin typeface="Arial" pitchFamily="34" charset="0"/>
                <a:cs typeface="Arial" pitchFamily="34" charset="0"/>
              </a:rPr>
              <a:t>معلم در پایان تدریس، به روش های گوناگون از جمله با استفاده از مطالبی که روی تابلوی آموزشی یا تخته سیاه یادداشت نموده است و نیز استفاده از دانش آموزان درس را یک بار دیگر مرور می کنند تا مجموعه به هم پیوسته ای از مفاهیم در ذهن دانش آموزان شکل بگیرد.</a:t>
            </a:r>
          </a:p>
          <a:p>
            <a:pPr algn="r"/>
            <a:r>
              <a:rPr lang="fa-IR" sz="2000" b="1" dirty="0">
                <a:latin typeface="Arial" pitchFamily="34" charset="0"/>
                <a:cs typeface="Arial" pitchFamily="34" charset="0"/>
              </a:rPr>
              <a:t>ز)ارزشیابی پایانی(مجموعه ای):</a:t>
            </a:r>
          </a:p>
          <a:p>
            <a:pPr algn="r"/>
            <a:r>
              <a:rPr lang="fa-IR" sz="2000" dirty="0">
                <a:latin typeface="Arial" pitchFamily="34" charset="0"/>
                <a:cs typeface="Arial" pitchFamily="34" charset="0"/>
              </a:rPr>
              <a:t>این نوع ارزشیابی در هدیه های آسمان جایگاه ندارد و آموزگاران نباید از دانش آموزان در پایان نیم سال هیچ نوع آزمونی به عمل آورند.</a:t>
            </a:r>
          </a:p>
          <a:p>
            <a:pPr algn="r"/>
            <a:r>
              <a:rPr lang="fa-IR" sz="2000" b="1" dirty="0">
                <a:latin typeface="Arial" pitchFamily="34" charset="0"/>
                <a:cs typeface="Arial" pitchFamily="34" charset="0"/>
              </a:rPr>
              <a:t>ح)ارائه تکالیف:</a:t>
            </a:r>
          </a:p>
          <a:p>
            <a:pPr algn="r"/>
            <a:r>
              <a:rPr lang="fa-IR" sz="2000" dirty="0">
                <a:latin typeface="Arial" pitchFamily="34" charset="0"/>
                <a:cs typeface="Arial" pitchFamily="34" charset="0"/>
              </a:rPr>
              <a:t>معمولا در هدیه های آسمان می توانیم با استفاده از کتاب کار یا تکالیفی که به صورت پروژه تالیف شده است مثل «حالا برایم بگو» به عنوان تعیین تکلیف استفاده کنیم.</a:t>
            </a:r>
          </a:p>
          <a:p>
            <a:pPr algn="r"/>
            <a:r>
              <a:rPr lang="fa-IR" sz="2000" b="1" dirty="0">
                <a:latin typeface="Arial" pitchFamily="34" charset="0"/>
                <a:cs typeface="Arial" pitchFamily="34" charset="0"/>
              </a:rPr>
              <a:t>ط)اشاره به درس آینده:</a:t>
            </a:r>
          </a:p>
          <a:p>
            <a:pPr algn="r"/>
            <a:r>
              <a:rPr lang="fa-IR" sz="2000" dirty="0">
                <a:latin typeface="Arial" pitchFamily="34" charset="0"/>
                <a:cs typeface="Arial" pitchFamily="34" charset="0"/>
              </a:rPr>
              <a:t>این بخش به دانش آموز کمک میکند تا با آمادگی بیشتری در کلاس درس حاضر شود.</a:t>
            </a:r>
          </a:p>
        </p:txBody>
      </p:sp>
    </p:spTree>
    <p:extLst>
      <p:ext uri="{BB962C8B-B14F-4D97-AF65-F5344CB8AC3E}">
        <p14:creationId xmlns:p14="http://schemas.microsoft.com/office/powerpoint/2010/main" val="779682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66800"/>
            <a:ext cx="8305800" cy="4197351"/>
          </a:xfrm>
        </p:spPr>
        <p:txBody>
          <a:bodyPr>
            <a:noAutofit/>
          </a:bodyPr>
          <a:lstStyle/>
          <a:p>
            <a:pPr algn="r"/>
            <a:r>
              <a:rPr lang="fa-IR" sz="2000" b="1" dirty="0">
                <a:cs typeface="B Nazanin" panose="00000400000000000000" pitchFamily="2" charset="-78"/>
              </a:rPr>
              <a:t>روش های تدریس؛</a:t>
            </a:r>
          </a:p>
          <a:p>
            <a:pPr algn="r"/>
            <a:r>
              <a:rPr lang="fa-IR" sz="2000" b="1" dirty="0">
                <a:cs typeface="B Nazanin" panose="00000400000000000000" pitchFamily="2" charset="-78"/>
              </a:rPr>
              <a:t>روش مشارکتی: </a:t>
            </a:r>
            <a:r>
              <a:rPr lang="fa-IR" sz="2000" dirty="0">
                <a:cs typeface="B Nazanin" panose="00000400000000000000" pitchFamily="2" charset="-78"/>
              </a:rPr>
              <a:t>رایج ترین تعریف از یادگیری مشارکتی، ناظر بر موقعیتی است که در آن موقعیت دو یا چند نفر از فراگیرندگان یاد میگیرند که چگونه یا بگیرند.این نوع یادگیری را می توان به مفهوم گذراندن یک دوره یا مطالعه مواد درسی و یا انجام دادن فعالیت های یادگیری از طریق گروهی و با توجه به توجه به فعالیت های توام با عمل دانست. در این روش گروه ها و یا افراد گروه ها با یکدیگر تعامل میکنند و ضمن آن که به صورت میزگرد نشسته اند با هدایت و راهنمایی معلم در جریان موقعیت یادگیری قرار میگیرند برای آن که این روش به درستی اجرا شود معلم باید با شاگردان خود قراردادی منعقد کند به صورتی که دانش آموزان در جریان فرآیند اجرایی کار قرار بگیرند بنابراین یادگیری مشارکتی موقعیتی را توصیف می کند که در آن موقعیت تعامل بین دانش آموز و معلم و دانش آموز با دانش آموز به شکل های متفاوت وجود دارد اما مخالفان این روش دغدغه هایی را مطرح می کنند از جمله معتقدند که ممکن است در جریان کار گروهی اصلی ترین وظیفه معلم و دانش آموز که همان رسیدن به اهداف اصلی درس است مورد غفلت قرارگرفته یا محقق نشود. بنابراین طراحان روش مشارکتی به جهت آن که به این ایراد پاسخ دهند مباحثی را مطرح می کنند که از طریق رعایت نکاتی می توانیم زمینه را در کلاس به گونه ای فراهم کنیم که اهداف آموزشی محقق شوند از جمله این نکات عبارتند از:</a:t>
            </a:r>
          </a:p>
          <a:p>
            <a:pPr algn="r"/>
            <a:endParaRPr lang="fa-IR" sz="2000" b="1" dirty="0">
              <a:cs typeface="B Nazanin" panose="00000400000000000000" pitchFamily="2" charset="-78"/>
            </a:endParaRPr>
          </a:p>
        </p:txBody>
      </p:sp>
    </p:spTree>
    <p:extLst>
      <p:ext uri="{BB962C8B-B14F-4D97-AF65-F5344CB8AC3E}">
        <p14:creationId xmlns:p14="http://schemas.microsoft.com/office/powerpoint/2010/main" val="6281977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599" cy="4612482"/>
          </a:xfrm>
        </p:spPr>
        <p:txBody>
          <a:bodyPr>
            <a:noAutofit/>
          </a:bodyPr>
          <a:lstStyle/>
          <a:p>
            <a:pPr algn="r"/>
            <a:r>
              <a:rPr lang="fa-IR" sz="2000" b="1" dirty="0">
                <a:latin typeface="Arial" pitchFamily="34" charset="0"/>
                <a:cs typeface="Arial" pitchFamily="34" charset="0"/>
              </a:rPr>
              <a:t>الف)تنظیم شرایط اولیه: </a:t>
            </a:r>
            <a:r>
              <a:rPr lang="fa-IR" sz="2000" dirty="0">
                <a:latin typeface="Arial" pitchFamily="34" charset="0"/>
                <a:cs typeface="Arial" pitchFamily="34" charset="0"/>
              </a:rPr>
              <a:t>برای آن که بتوانیم طراحی دقیق یک موقعیت مشارکتی را فراهم کنیم باید سناریو یا مراحل کار را از قبل به دقت تدوین نماییم یعنی بدانیم که در هر کدام از مراحل کار دقیقا چه کاری را انجام خواهیم داد از جمله این که اعضای هر گروه چند نفر باشند و هر کدام از آن ها چه نقشی در گروه داشته باشند.</a:t>
            </a:r>
          </a:p>
          <a:p>
            <a:pPr algn="r"/>
            <a:r>
              <a:rPr lang="fa-IR" sz="2000" b="1" u="sng" dirty="0">
                <a:latin typeface="Arial" pitchFamily="34" charset="0"/>
                <a:cs typeface="Arial" pitchFamily="34" charset="0"/>
              </a:rPr>
              <a:t>ب.تنوع معنای مشارکت:</a:t>
            </a:r>
            <a:r>
              <a:rPr lang="fa-IR" sz="2000" dirty="0">
                <a:latin typeface="Arial" pitchFamily="34" charset="0"/>
                <a:cs typeface="Arial" pitchFamily="34" charset="0"/>
              </a:rPr>
              <a:t> را درک می کند یعنی بفهمد که در روش مشارکتی بایستی این ویژگی وجود داشته باشد </a:t>
            </a:r>
            <a:endParaRPr lang="en-US" sz="2000" dirty="0">
              <a:latin typeface="Arial" pitchFamily="34" charset="0"/>
              <a:cs typeface="Arial" pitchFamily="34" charset="0"/>
            </a:endParaRPr>
          </a:p>
          <a:p>
            <a:pPr algn="r"/>
            <a:r>
              <a:rPr lang="fa-IR" sz="2000" dirty="0">
                <a:latin typeface="Arial" pitchFamily="34" charset="0"/>
                <a:cs typeface="Arial" pitchFamily="34" charset="0"/>
              </a:rPr>
              <a:t>1-موقعیت افراد گروه مشابه هم باشد.( به عبارت دیگر در یک گروه اعضا به گونه ای باشند که همدیگر را به خوبی درک کنند.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2-نحوه ارتباط بین اعضا در گروه مشخص باشد مانند روش مباحثه ای که هر کس در فرصتی معینی می بایست یا می تواند نظریه ی خود را به جمع ارائه کند.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3-بعضی از مفاهیم را نمی توان به روش مشارکتی ارائه کرد . مثلا بعضی از مفاهیم در دروس ریاضی یا علوم پایه را معلم نمی تواند با روش مشارکتی تدریس کند.</a:t>
            </a:r>
            <a:endParaRPr lang="en-US" sz="2000" dirty="0">
              <a:latin typeface="Arial" pitchFamily="34" charset="0"/>
              <a:cs typeface="Arial" pitchFamily="34" charset="0"/>
            </a:endParaRPr>
          </a:p>
          <a:p>
            <a:pPr algn="r"/>
            <a:r>
              <a:rPr lang="fa-IR" sz="2000" dirty="0" smtClean="0">
                <a:latin typeface="Arial" pitchFamily="34" charset="0"/>
                <a:cs typeface="Arial" pitchFamily="34" charset="0"/>
              </a:rPr>
              <a:t>4</a:t>
            </a:r>
            <a:endParaRPr lang="fa-IR" sz="2000" b="1" dirty="0">
              <a:latin typeface="Arial" pitchFamily="34" charset="0"/>
              <a:cs typeface="Arial" pitchFamily="34" charset="0"/>
            </a:endParaRPr>
          </a:p>
        </p:txBody>
      </p:sp>
    </p:spTree>
    <p:extLst>
      <p:ext uri="{BB962C8B-B14F-4D97-AF65-F5344CB8AC3E}">
        <p14:creationId xmlns:p14="http://schemas.microsoft.com/office/powerpoint/2010/main" val="4101204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599" cy="4612482"/>
          </a:xfrm>
        </p:spPr>
        <p:txBody>
          <a:bodyPr>
            <a:noAutofit/>
          </a:bodyPr>
          <a:lstStyle/>
          <a:p>
            <a:pPr algn="r"/>
            <a:endParaRPr lang="en-US" sz="2000" dirty="0">
              <a:latin typeface="Arial" pitchFamily="34" charset="0"/>
              <a:cs typeface="Arial" pitchFamily="34" charset="0"/>
            </a:endParaRPr>
          </a:p>
          <a:p>
            <a:pPr algn="r"/>
            <a:r>
              <a:rPr lang="fa-IR" sz="2000" dirty="0" smtClean="0">
                <a:latin typeface="Arial" pitchFamily="34" charset="0"/>
                <a:cs typeface="Arial" pitchFamily="34" charset="0"/>
              </a:rPr>
              <a:t>.</a:t>
            </a:r>
            <a:endParaRPr lang="en-US" sz="2000" dirty="0">
              <a:latin typeface="Arial" pitchFamily="34" charset="0"/>
              <a:cs typeface="Arial" pitchFamily="34" charset="0"/>
            </a:endParaRPr>
          </a:p>
          <a:p>
            <a:pPr algn="r"/>
            <a:r>
              <a:rPr lang="fa-IR" sz="2000" dirty="0">
                <a:latin typeface="Arial" pitchFamily="34" charset="0"/>
                <a:cs typeface="Arial" pitchFamily="34" charset="0"/>
              </a:rPr>
              <a:t>4- برای ایجاد یک موقعیت مشارکتی معلم می باست به گونه ای دانش آموزان را توجیه کند که همه ی آن ها را به عنوان اعضای هر گروه اهداف مشترک داشته باشند.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5-یادگیری در روش مشارکتی به صورتی باشد که قابلیت مناقشه در آن وجود داشته باشد بدین معنا که هر کس بتواند نظر خود را </a:t>
            </a:r>
            <a:r>
              <a:rPr lang="fa-IR" sz="2000" b="1" dirty="0">
                <a:latin typeface="Arial" pitchFamily="34" charset="0"/>
                <a:cs typeface="Arial" pitchFamily="34" charset="0"/>
              </a:rPr>
              <a:t>با استدلال</a:t>
            </a:r>
            <a:r>
              <a:rPr lang="fa-IR" sz="2000" dirty="0">
                <a:latin typeface="Arial" pitchFamily="34" charset="0"/>
                <a:cs typeface="Arial" pitchFamily="34" charset="0"/>
              </a:rPr>
              <a:t> بیان کند و بعد از مذاکره با بیان منطقی دیگران نظریه آنان را نیز بپذیرد.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6-کاربرد اندیشه ها در روش مشارکتی موقعیتی را فراهم می کند که افراد بتوانند از تجربه و تفکر دیگران در موقعیت جدید استفاده کنند.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بنابراین به گفته ی ویلسون که یکی از طراحان روش مشارکتی می باشد. این روش محیطی را فراهم می سازد که دانش آموزان با هم کار کنند و از مجموعه ی ابزار و منابع و اطلاعات بهره بگیرند تا بتوانند بهتر به اهداف برسند و مهارت های حل مساله را در خود تقویت کنند.</a:t>
            </a:r>
            <a:endParaRPr lang="en-US" sz="2000" dirty="0">
              <a:latin typeface="Arial" pitchFamily="34" charset="0"/>
              <a:cs typeface="Arial" pitchFamily="34" charset="0"/>
            </a:endParaRPr>
          </a:p>
          <a:p>
            <a:pPr algn="r"/>
            <a:endParaRPr lang="fa-IR" sz="2000" b="1" dirty="0">
              <a:latin typeface="Arial" pitchFamily="34" charset="0"/>
              <a:cs typeface="Arial" pitchFamily="34" charset="0"/>
            </a:endParaRPr>
          </a:p>
        </p:txBody>
      </p:sp>
    </p:spTree>
    <p:extLst>
      <p:ext uri="{BB962C8B-B14F-4D97-AF65-F5344CB8AC3E}">
        <p14:creationId xmlns:p14="http://schemas.microsoft.com/office/powerpoint/2010/main" val="3598453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610601" cy="4654551"/>
          </a:xfrm>
        </p:spPr>
        <p:txBody>
          <a:bodyPr>
            <a:noAutofit/>
          </a:bodyPr>
          <a:lstStyle/>
          <a:p>
            <a:pPr algn="r"/>
            <a:r>
              <a:rPr lang="fa-IR" sz="2400" b="1" dirty="0" smtClean="0">
                <a:cs typeface="B Nazanin" panose="00000400000000000000" pitchFamily="2" charset="-78"/>
              </a:rPr>
              <a:t>روش تدریس دینی در دوره ابتدایی:</a:t>
            </a:r>
          </a:p>
          <a:p>
            <a:pPr algn="r"/>
            <a:r>
              <a:rPr lang="fa-IR" sz="2400" dirty="0">
                <a:cs typeface="B Nazanin" panose="00000400000000000000" pitchFamily="2" charset="-78"/>
              </a:rPr>
              <a:t>روش چیست؟ شیوه پیاده کردن یک الگو</a:t>
            </a:r>
          </a:p>
          <a:p>
            <a:pPr algn="r"/>
            <a:r>
              <a:rPr lang="fa-IR" sz="2400" dirty="0">
                <a:cs typeface="B Nazanin" panose="00000400000000000000" pitchFamily="2" charset="-78"/>
              </a:rPr>
              <a:t>کلمات مترادف با روش عبارتند از: 1-الگو های تدریسی      2-روش های تدریسی     3-راهبردهای تدریس     4-فنون تدریس    5-مهارت های تدریس</a:t>
            </a:r>
          </a:p>
          <a:p>
            <a:pPr algn="r"/>
            <a:r>
              <a:rPr lang="fa-IR" sz="2400" b="1" dirty="0">
                <a:cs typeface="B Nazanin" panose="00000400000000000000" pitchFamily="2" charset="-78"/>
              </a:rPr>
              <a:t>1-الگوهای تدریس: </a:t>
            </a:r>
            <a:r>
              <a:rPr lang="fa-IR" sz="2400" dirty="0">
                <a:cs typeface="B Nazanin" panose="00000400000000000000" pitchFamily="2" charset="-78"/>
              </a:rPr>
              <a:t>عبارت است از اصول و چهارچوبه ی اصول و انجام یک کار با مراحل اصلی کار که برای رسیدن به هدفی خاص مثلا تولید یک محصول انجام می پذیرد مثل الگوی پختن نان که این گونه است:</a:t>
            </a:r>
          </a:p>
          <a:p>
            <a:pPr marL="0" indent="0" algn="r">
              <a:buNone/>
            </a:pPr>
            <a:r>
              <a:rPr lang="fa-IR" sz="2400" b="1" dirty="0">
                <a:cs typeface="B Nazanin" panose="00000400000000000000" pitchFamily="2" charset="-78"/>
              </a:rPr>
              <a:t>غله  »»»»   آرد  »»»»  خمیر  »»»»  نان</a:t>
            </a:r>
          </a:p>
          <a:p>
            <a:pPr marL="0" indent="0" algn="r">
              <a:buNone/>
            </a:pPr>
            <a:r>
              <a:rPr lang="fa-IR" sz="2400" b="1" dirty="0">
                <a:cs typeface="B Nazanin" panose="00000400000000000000" pitchFamily="2" charset="-78"/>
              </a:rPr>
              <a:t>طرح درس </a:t>
            </a:r>
            <a:r>
              <a:rPr lang="fa-IR" sz="2400" dirty="0">
                <a:cs typeface="B Nazanin" panose="00000400000000000000" pitchFamily="2" charset="-78"/>
              </a:rPr>
              <a:t> نیز در تمام نقاط نیز از الگویی پیروی میکند که با نام درس و موضوع شروع و با جمع بندی،ارزشیابی پایانی و اشاره به درس آینده خاتمه می یابد.</a:t>
            </a:r>
          </a:p>
          <a:p>
            <a:pPr marL="0" indent="0" algn="r">
              <a:buNone/>
            </a:pPr>
            <a:r>
              <a:rPr lang="fa-IR" sz="2400" b="1" dirty="0">
                <a:cs typeface="B Nazanin" panose="00000400000000000000" pitchFamily="2" charset="-78"/>
              </a:rPr>
              <a:t>الگو قابل تغییر نیست</a:t>
            </a:r>
            <a:r>
              <a:rPr lang="fa-IR" sz="2400" b="1" dirty="0" smtClean="0">
                <a:cs typeface="B Nazanin" panose="00000400000000000000" pitchFamily="2" charset="-78"/>
              </a:rPr>
              <a:t>.</a:t>
            </a:r>
          </a:p>
          <a:p>
            <a:pPr marL="0" indent="0" algn="r">
              <a:buNone/>
            </a:pPr>
            <a:r>
              <a:rPr lang="fa-IR" sz="2400" dirty="0" smtClean="0">
                <a:cs typeface="B Nazanin" panose="00000400000000000000" pitchFamily="2" charset="-78"/>
              </a:rPr>
              <a:t>.</a:t>
            </a:r>
            <a:endParaRPr lang="fa-IR" sz="2400" b="1" dirty="0">
              <a:cs typeface="B Nazanin" panose="00000400000000000000" pitchFamily="2" charset="-78"/>
            </a:endParaRPr>
          </a:p>
        </p:txBody>
      </p:sp>
    </p:spTree>
    <p:extLst>
      <p:ext uri="{BB962C8B-B14F-4D97-AF65-F5344CB8AC3E}">
        <p14:creationId xmlns:p14="http://schemas.microsoft.com/office/powerpoint/2010/main" val="2245308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80374680"/>
              </p:ext>
            </p:extLst>
          </p:nvPr>
        </p:nvGraphicFramePr>
        <p:xfrm>
          <a:off x="457200" y="1600200"/>
          <a:ext cx="81838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Callout 1"/>
          <p:cNvSpPr/>
          <p:nvPr/>
        </p:nvSpPr>
        <p:spPr>
          <a:xfrm>
            <a:off x="3124200" y="609600"/>
            <a:ext cx="5791200" cy="3505200"/>
          </a:xfrm>
          <a:prstGeom prst="cloudCallout">
            <a:avLst/>
          </a:prstGeom>
          <a:solidFill>
            <a:srgbClr val="CC99FF"/>
          </a:solid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r>
              <a:rPr lang="fa-IR" sz="4800" dirty="0">
                <a:solidFill>
                  <a:srgbClr val="FFFF00"/>
                </a:solidFill>
                <a:cs typeface="B Jadid" pitchFamily="2" charset="-78"/>
              </a:rPr>
              <a:t>بسم الله الرحمن الرحیم</a:t>
            </a:r>
            <a:endParaRPr lang="en-US" sz="4800" dirty="0">
              <a:solidFill>
                <a:srgbClr val="FFFF00"/>
              </a:solidFill>
              <a:cs typeface="B Jadid" pitchFamily="2" charset="-78"/>
            </a:endParaRPr>
          </a:p>
        </p:txBody>
      </p:sp>
    </p:spTree>
    <p:extLst>
      <p:ext uri="{BB962C8B-B14F-4D97-AF65-F5344CB8AC3E}">
        <p14:creationId xmlns:p14="http://schemas.microsoft.com/office/powerpoint/2010/main" val="1424845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999" y="1676400"/>
            <a:ext cx="8077201" cy="3587751"/>
          </a:xfrm>
        </p:spPr>
        <p:txBody>
          <a:bodyPr>
            <a:noAutofit/>
          </a:bodyPr>
          <a:lstStyle/>
          <a:p>
            <a:pPr algn="r"/>
            <a:r>
              <a:rPr lang="fa-IR" sz="2800" b="1" dirty="0" smtClean="0">
                <a:cs typeface="B Nazanin" panose="00000400000000000000" pitchFamily="2" charset="-78"/>
              </a:rPr>
              <a:t>.</a:t>
            </a:r>
            <a:endParaRPr lang="fa-IR" sz="2800" b="1" dirty="0">
              <a:cs typeface="B Nazanin" panose="00000400000000000000" pitchFamily="2" charset="-78"/>
            </a:endParaRPr>
          </a:p>
          <a:p>
            <a:pPr marL="0" indent="0" algn="r">
              <a:buNone/>
            </a:pPr>
            <a:r>
              <a:rPr lang="fa-IR" sz="2800" b="1" dirty="0">
                <a:cs typeface="B Nazanin" panose="00000400000000000000" pitchFamily="2" charset="-78"/>
              </a:rPr>
              <a:t>2-روش: </a:t>
            </a:r>
            <a:r>
              <a:rPr lang="fa-IR" sz="2800" dirty="0">
                <a:cs typeface="B Nazanin" panose="00000400000000000000" pitchFamily="2" charset="-78"/>
              </a:rPr>
              <a:t>روش عبارت است از شیوه پیاده کردن یک الگو، از آنجا که روش ها با توجه به </a:t>
            </a:r>
            <a:r>
              <a:rPr lang="fa-IR" sz="2800" b="1" dirty="0">
                <a:cs typeface="B Nazanin" panose="00000400000000000000" pitchFamily="2" charset="-78"/>
              </a:rPr>
              <a:t>موقعیت یادگیری </a:t>
            </a:r>
            <a:r>
              <a:rPr lang="fa-IR" sz="2800" dirty="0">
                <a:cs typeface="B Nazanin" panose="00000400000000000000" pitchFamily="2" charset="-78"/>
              </a:rPr>
              <a:t>انتخاب می شوند به تعداد معلمان میتوانیم روش داشته باشیم و روش تدریس عبارت است از قاعده ای منظم،منطقی و از پیش تعیین شده که توسط معلم برای ارائه محتوا و مدیریت فرآیند یادگیری طراحی می شود او در طرح در خود فرصت های یادگیری منسجم و هماهنگی را پیش بینی می کند.</a:t>
            </a:r>
            <a:endParaRPr lang="fa-IR" sz="2800" b="1" dirty="0">
              <a:cs typeface="B Nazanin" panose="00000400000000000000" pitchFamily="2" charset="-78"/>
            </a:endParaRPr>
          </a:p>
        </p:txBody>
      </p:sp>
    </p:spTree>
    <p:extLst>
      <p:ext uri="{BB962C8B-B14F-4D97-AF65-F5344CB8AC3E}">
        <p14:creationId xmlns:p14="http://schemas.microsoft.com/office/powerpoint/2010/main" val="3979609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202" y="1885950"/>
            <a:ext cx="7976198" cy="3436430"/>
          </a:xfrm>
        </p:spPr>
        <p:txBody>
          <a:bodyPr>
            <a:noAutofit/>
          </a:bodyPr>
          <a:lstStyle/>
          <a:p>
            <a:pPr algn="r" rtl="1"/>
            <a:r>
              <a:rPr lang="fa-IR" sz="2000" b="1" dirty="0">
                <a:cs typeface="B Nazanin" panose="00000400000000000000" pitchFamily="2" charset="-78"/>
              </a:rPr>
              <a:t>3-راهبرد های تدریس: </a:t>
            </a:r>
            <a:r>
              <a:rPr lang="fa-IR" sz="2000" dirty="0">
                <a:cs typeface="B Nazanin" panose="00000400000000000000" pitchFamily="2" charset="-78"/>
              </a:rPr>
              <a:t>هر روش دربرگیرنده ی پاره فعالیت هایی است که به هرکدام از این فعالیت ها یک راهبرد می گویند مثلا در پختن نان سنگک پهن کردن خمیر بر روی پارو یک مرحله است و در تدریس،ایجاد انگیزه بخشی از تدریس و یک راهبرد به حساب می آید.</a:t>
            </a:r>
          </a:p>
          <a:p>
            <a:pPr algn="r" rtl="1"/>
            <a:r>
              <a:rPr lang="fa-IR" sz="2000" b="1" dirty="0">
                <a:cs typeface="B Nazanin" panose="00000400000000000000" pitchFamily="2" charset="-78"/>
              </a:rPr>
              <a:t>4-فنون تدریس: </a:t>
            </a:r>
            <a:r>
              <a:rPr lang="fa-IR" sz="2000" dirty="0">
                <a:cs typeface="B Nazanin" panose="00000400000000000000" pitchFamily="2" charset="-78"/>
              </a:rPr>
              <a:t>آموختیم که معلم راهبردهای تدریس را براساس روشی که انتخاب کرده است تعیین می کند و به کارگیری هر راهبرد به طور جداگانه نیازمند تکنیک هایی است که به آن </a:t>
            </a:r>
            <a:r>
              <a:rPr lang="fa-IR" sz="2000" b="1" dirty="0">
                <a:solidFill>
                  <a:srgbClr val="FF0000"/>
                </a:solidFill>
                <a:cs typeface="B Nazanin" panose="00000400000000000000" pitchFamily="2" charset="-78"/>
              </a:rPr>
              <a:t>فن</a:t>
            </a:r>
            <a:r>
              <a:rPr lang="fa-IR" sz="2000" dirty="0">
                <a:cs typeface="B Nazanin" panose="00000400000000000000" pitchFamily="2" charset="-78"/>
              </a:rPr>
              <a:t> میگوییم برای استفاده از این راهبردها به شکل صحیح، معلم باید تکنیک ها و یا فنون تدریس را به طور کامل بیاموزد.</a:t>
            </a:r>
          </a:p>
          <a:p>
            <a:pPr algn="r" rtl="1"/>
            <a:r>
              <a:rPr lang="fa-IR" sz="2000" b="1" dirty="0">
                <a:cs typeface="B Nazanin" panose="00000400000000000000" pitchFamily="2" charset="-78"/>
              </a:rPr>
              <a:t>5-مهارت های تدریس: </a:t>
            </a:r>
            <a:r>
              <a:rPr lang="fa-IR" sz="2000" dirty="0">
                <a:cs typeface="B Nazanin" panose="00000400000000000000" pitchFamily="2" charset="-78"/>
              </a:rPr>
              <a:t>اگر یک فن یا تکنیک را بارها تکرار کنیم نسبت به آن مهارت پیدا میکنیم و چنانچه بتوانیم در راهبردهای متفاوت مهارت لازم را کشف کنیم آن کار را به شیوه ی ماهرانه انجام دهیم، مقبولیت بعضی از معلمان و نیز شلوغی بعضی از نانوایی ها و کبابی ها و پیتزا فروشی ها و ... به همین دلیل است.</a:t>
            </a:r>
            <a:endParaRPr lang="fa-IR" sz="2000" b="1" dirty="0">
              <a:cs typeface="B Nazanin" panose="00000400000000000000" pitchFamily="2" charset="-78"/>
            </a:endParaRPr>
          </a:p>
        </p:txBody>
      </p:sp>
    </p:spTree>
    <p:extLst>
      <p:ext uri="{BB962C8B-B14F-4D97-AF65-F5344CB8AC3E}">
        <p14:creationId xmlns:p14="http://schemas.microsoft.com/office/powerpoint/2010/main" val="4059411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478352"/>
            <a:ext cx="8610600" cy="3785800"/>
          </a:xfrm>
        </p:spPr>
        <p:txBody>
          <a:bodyPr>
            <a:noAutofit/>
          </a:bodyPr>
          <a:lstStyle/>
          <a:p>
            <a:pPr algn="r"/>
            <a:r>
              <a:rPr lang="fa-IR" sz="2000" b="1" dirty="0">
                <a:cs typeface="B Nazanin" panose="00000400000000000000" pitchFamily="2" charset="-78"/>
              </a:rPr>
              <a:t>الگوهای طرح درس:</a:t>
            </a:r>
          </a:p>
          <a:p>
            <a:pPr algn="r"/>
            <a:r>
              <a:rPr lang="fa-IR" sz="2000" dirty="0">
                <a:solidFill>
                  <a:srgbClr val="FF0000"/>
                </a:solidFill>
                <a:cs typeface="B Nazanin" panose="00000400000000000000" pitchFamily="2" charset="-78"/>
              </a:rPr>
              <a:t>مشخصات</a:t>
            </a:r>
            <a:r>
              <a:rPr lang="fa-IR" sz="2000" dirty="0">
                <a:cs typeface="B Nazanin" panose="00000400000000000000" pitchFamily="2" charset="-78"/>
              </a:rPr>
              <a:t> : { نام درس: .......              موضوع: .......         تاریخ اجرا: .../.../...</a:t>
            </a:r>
          </a:p>
          <a:p>
            <a:pPr algn="r"/>
            <a:r>
              <a:rPr lang="fa-IR" sz="2000" b="1" dirty="0">
                <a:cs typeface="B Nazanin" panose="00000400000000000000" pitchFamily="2" charset="-78"/>
              </a:rPr>
              <a:t>الف) هدف کلی: </a:t>
            </a:r>
            <a:r>
              <a:rPr lang="fa-IR" sz="2000" dirty="0">
                <a:cs typeface="B Nazanin" panose="00000400000000000000" pitchFamily="2" charset="-78"/>
              </a:rPr>
              <a:t>باید به صورت غیر رفتاری نوشته شود.</a:t>
            </a:r>
          </a:p>
          <a:p>
            <a:pPr algn="r"/>
            <a:r>
              <a:rPr lang="fa-IR" sz="2000" b="1" dirty="0">
                <a:cs typeface="B Nazanin" panose="00000400000000000000" pitchFamily="2" charset="-78"/>
              </a:rPr>
              <a:t>«هدف»:</a:t>
            </a:r>
          </a:p>
          <a:p>
            <a:pPr algn="r"/>
            <a:r>
              <a:rPr lang="fa-IR" sz="2000" b="1" dirty="0">
                <a:cs typeface="B Nazanin" panose="00000400000000000000" pitchFamily="2" charset="-78"/>
              </a:rPr>
              <a:t>از نظر لغوی: </a:t>
            </a:r>
            <a:r>
              <a:rPr lang="fa-IR" sz="2000" dirty="0">
                <a:cs typeface="B Nazanin" panose="00000400000000000000" pitchFamily="2" charset="-78"/>
              </a:rPr>
              <a:t>این کلمات با هم مترادف آمده اند: آمال،آرزو – مقصود،مقصد – نتیجه،نهایت،پایان،آخر،سیبل.</a:t>
            </a:r>
          </a:p>
          <a:p>
            <a:pPr algn="r"/>
            <a:r>
              <a:rPr lang="fa-IR" sz="2000" b="1" dirty="0">
                <a:cs typeface="B Nazanin" panose="00000400000000000000" pitchFamily="2" charset="-78"/>
              </a:rPr>
              <a:t>در اصطلاح: </a:t>
            </a:r>
            <a:r>
              <a:rPr lang="fa-IR" sz="2000" dirty="0">
                <a:cs typeface="B Nazanin" panose="00000400000000000000" pitchFamily="2" charset="-78"/>
              </a:rPr>
              <a:t>هدف آن نکته ای است که برای رسیدن به آن تلاش میکنیم</a:t>
            </a:r>
          </a:p>
          <a:p>
            <a:pPr algn="r"/>
            <a:r>
              <a:rPr lang="fa-IR" sz="2000" b="1" dirty="0">
                <a:cs typeface="B Nazanin" panose="00000400000000000000" pitchFamily="2" charset="-78"/>
              </a:rPr>
              <a:t>در تربیت: </a:t>
            </a:r>
            <a:r>
              <a:rPr lang="fa-IR" sz="2000" dirty="0">
                <a:cs typeface="B Nazanin" panose="00000400000000000000" pitchFamily="2" charset="-78"/>
              </a:rPr>
              <a:t>نقطه ای است معین و مشخص و از قبل تعیین شده که فعالیت های یادگیری و یاددهی برای رسیدن به آن انجام میگیرد.</a:t>
            </a:r>
          </a:p>
          <a:p>
            <a:pPr algn="r"/>
            <a:r>
              <a:rPr lang="fa-IR" sz="2000" b="1" dirty="0">
                <a:cs typeface="B Nazanin" panose="00000400000000000000" pitchFamily="2" charset="-78"/>
              </a:rPr>
              <a:t>انواع هدف:</a:t>
            </a:r>
            <a:r>
              <a:rPr lang="fa-IR" sz="2000" dirty="0">
                <a:cs typeface="B Nazanin" panose="00000400000000000000" pitchFamily="2" charset="-78"/>
              </a:rPr>
              <a:t> (غایی/مرحله ای)   (جزئی/پایانی)  (کلی/رفتاری/غیر رفتاری)</a:t>
            </a:r>
          </a:p>
          <a:p>
            <a:pPr algn="r"/>
            <a:r>
              <a:rPr lang="fa-IR" sz="2000" b="1" dirty="0">
                <a:cs typeface="B Nazanin" panose="00000400000000000000" pitchFamily="2" charset="-78"/>
              </a:rPr>
              <a:t>*</a:t>
            </a:r>
            <a:r>
              <a:rPr lang="fa-IR" sz="2000" dirty="0">
                <a:cs typeface="B Nazanin" panose="00000400000000000000" pitchFamily="2" charset="-78"/>
              </a:rPr>
              <a:t>اگر ملاک تقسیم بندی هدف ها، </a:t>
            </a:r>
            <a:r>
              <a:rPr lang="fa-IR" sz="2000" b="1" dirty="0">
                <a:solidFill>
                  <a:srgbClr val="FF0000"/>
                </a:solidFill>
                <a:cs typeface="B Nazanin" panose="00000400000000000000" pitchFamily="2" charset="-78"/>
              </a:rPr>
              <a:t>زمان </a:t>
            </a:r>
            <a:r>
              <a:rPr lang="fa-IR" sz="2000" dirty="0">
                <a:solidFill>
                  <a:schemeClr val="tx1"/>
                </a:solidFill>
                <a:cs typeface="B Nazanin" panose="00000400000000000000" pitchFamily="2" charset="-78"/>
              </a:rPr>
              <a:t>باشد سه نوع هدف داریم:</a:t>
            </a:r>
            <a:r>
              <a:rPr lang="fa-IR" sz="2000" b="1" dirty="0">
                <a:solidFill>
                  <a:srgbClr val="FF0000"/>
                </a:solidFill>
                <a:cs typeface="B Nazanin" panose="00000400000000000000" pitchFamily="2" charset="-78"/>
              </a:rPr>
              <a:t> </a:t>
            </a:r>
            <a:r>
              <a:rPr lang="fa-IR" sz="2000" dirty="0">
                <a:solidFill>
                  <a:schemeClr val="tx1"/>
                </a:solidFill>
                <a:cs typeface="B Nazanin" panose="00000400000000000000" pitchFamily="2" charset="-78"/>
              </a:rPr>
              <a:t>هدف های میان مدت، هدف های کوتاه مدت، هدف های بلند مدت</a:t>
            </a:r>
          </a:p>
          <a:p>
            <a:pPr algn="r"/>
            <a:r>
              <a:rPr lang="fa-IR" sz="2000" b="1" dirty="0">
                <a:solidFill>
                  <a:schemeClr val="tx1"/>
                </a:solidFill>
                <a:cs typeface="B Nazanin" panose="00000400000000000000" pitchFamily="2" charset="-78"/>
              </a:rPr>
              <a:t>*</a:t>
            </a:r>
            <a:r>
              <a:rPr lang="fa-IR" sz="2000" dirty="0">
                <a:solidFill>
                  <a:schemeClr val="tx1"/>
                </a:solidFill>
                <a:cs typeface="B Nazanin" panose="00000400000000000000" pitchFamily="2" charset="-78"/>
              </a:rPr>
              <a:t>اگر ملاک تقسیم بندی هدف ها </a:t>
            </a:r>
            <a:r>
              <a:rPr lang="fa-IR" sz="2000" b="1" dirty="0">
                <a:solidFill>
                  <a:srgbClr val="FF0000"/>
                </a:solidFill>
                <a:cs typeface="B Nazanin" panose="00000400000000000000" pitchFamily="2" charset="-78"/>
              </a:rPr>
              <a:t>محتوا </a:t>
            </a:r>
            <a:r>
              <a:rPr lang="fa-IR" sz="2000" dirty="0">
                <a:solidFill>
                  <a:schemeClr val="tx1"/>
                </a:solidFill>
                <a:cs typeface="B Nazanin" panose="00000400000000000000" pitchFamily="2" charset="-78"/>
              </a:rPr>
              <a:t>باشد سه نوع هدف داریم: هدف های مثبت، هدف های منفی، هدف های خنثی</a:t>
            </a:r>
            <a:endParaRPr lang="fa-IR" sz="20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8896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665976"/>
            <a:ext cx="8610600" cy="3598175"/>
          </a:xfrm>
        </p:spPr>
        <p:txBody>
          <a:bodyPr>
            <a:noAutofit/>
          </a:bodyPr>
          <a:lstStyle/>
          <a:p>
            <a:pPr algn="r"/>
            <a:r>
              <a:rPr lang="fa-IR" sz="2000" b="1" dirty="0">
                <a:cs typeface="B Nazanin" panose="00000400000000000000" pitchFamily="2" charset="-78"/>
              </a:rPr>
              <a:t>هدف های مثبت: </a:t>
            </a:r>
            <a:r>
              <a:rPr lang="fa-IR" sz="2000" dirty="0">
                <a:cs typeface="B Nazanin" panose="00000400000000000000" pitchFamily="2" charset="-78"/>
              </a:rPr>
              <a:t>هدف هایی هستند که هم برای فرد و هم برای جامعه مفید باشد.</a:t>
            </a:r>
          </a:p>
          <a:p>
            <a:pPr algn="r"/>
            <a:r>
              <a:rPr lang="fa-IR" sz="2000" b="1" dirty="0">
                <a:cs typeface="B Nazanin" panose="00000400000000000000" pitchFamily="2" charset="-78"/>
              </a:rPr>
              <a:t>هدف های منفی: </a:t>
            </a:r>
            <a:r>
              <a:rPr lang="fa-IR" sz="2000" dirty="0">
                <a:cs typeface="B Nazanin" panose="00000400000000000000" pitchFamily="2" charset="-78"/>
              </a:rPr>
              <a:t>هدف هایی هستند که یا برای </a:t>
            </a:r>
            <a:r>
              <a:rPr lang="fa-IR" sz="2000" b="1" dirty="0">
                <a:solidFill>
                  <a:srgbClr val="FF0000"/>
                </a:solidFill>
                <a:cs typeface="B Nazanin" panose="00000400000000000000" pitchFamily="2" charset="-78"/>
              </a:rPr>
              <a:t>فرد</a:t>
            </a:r>
            <a:r>
              <a:rPr lang="fa-IR" sz="2000" dirty="0">
                <a:cs typeface="B Nazanin" panose="00000400000000000000" pitchFamily="2" charset="-78"/>
              </a:rPr>
              <a:t> یا برای </a:t>
            </a:r>
            <a:r>
              <a:rPr lang="fa-IR" sz="2000" b="1" dirty="0">
                <a:solidFill>
                  <a:srgbClr val="FF0000"/>
                </a:solidFill>
                <a:cs typeface="B Nazanin" panose="00000400000000000000" pitchFamily="2" charset="-78"/>
              </a:rPr>
              <a:t>جامعه</a:t>
            </a:r>
            <a:r>
              <a:rPr lang="fa-IR" sz="2000" dirty="0">
                <a:cs typeface="B Nazanin" panose="00000400000000000000" pitchFamily="2" charset="-78"/>
              </a:rPr>
              <a:t> مضر باشد.</a:t>
            </a:r>
          </a:p>
          <a:p>
            <a:pPr algn="r"/>
            <a:r>
              <a:rPr lang="fa-IR" sz="2000" b="1" dirty="0">
                <a:cs typeface="B Nazanin" panose="00000400000000000000" pitchFamily="2" charset="-78"/>
              </a:rPr>
              <a:t>هدف های خنثی: </a:t>
            </a:r>
            <a:r>
              <a:rPr lang="fa-IR" sz="2000" dirty="0">
                <a:cs typeface="B Nazanin" panose="00000400000000000000" pitchFamily="2" charset="-78"/>
              </a:rPr>
              <a:t>هدف هایی هستند که نه برای </a:t>
            </a:r>
            <a:r>
              <a:rPr lang="fa-IR" sz="2000" b="1" dirty="0">
                <a:solidFill>
                  <a:srgbClr val="FF0000"/>
                </a:solidFill>
                <a:cs typeface="B Nazanin" panose="00000400000000000000" pitchFamily="2" charset="-78"/>
              </a:rPr>
              <a:t>فرد</a:t>
            </a:r>
            <a:r>
              <a:rPr lang="fa-IR" sz="2000" dirty="0">
                <a:cs typeface="B Nazanin" panose="00000400000000000000" pitchFamily="2" charset="-78"/>
              </a:rPr>
              <a:t> نه برای </a:t>
            </a:r>
            <a:r>
              <a:rPr lang="fa-IR" sz="2000" b="1" dirty="0">
                <a:solidFill>
                  <a:srgbClr val="FF0000"/>
                </a:solidFill>
                <a:cs typeface="B Nazanin" panose="00000400000000000000" pitchFamily="2" charset="-78"/>
              </a:rPr>
              <a:t>جامعه</a:t>
            </a:r>
            <a:r>
              <a:rPr lang="fa-IR" sz="2000" dirty="0">
                <a:cs typeface="B Nazanin" panose="00000400000000000000" pitchFamily="2" charset="-78"/>
              </a:rPr>
              <a:t> مضر نیستند.</a:t>
            </a:r>
          </a:p>
          <a:p>
            <a:pPr algn="r"/>
            <a:r>
              <a:rPr lang="fa-IR" sz="2000" dirty="0">
                <a:cs typeface="B Nazanin" panose="00000400000000000000" pitchFamily="2" charset="-78"/>
              </a:rPr>
              <a:t>*بهترین هدف ها مطلوب ترین نیستند بلکه هدف های مقدور(قابل دسترسی) بهترین هستند.</a:t>
            </a:r>
          </a:p>
          <a:p>
            <a:pPr algn="r"/>
            <a:r>
              <a:rPr lang="fa-IR" sz="2000" dirty="0">
                <a:cs typeface="B Nazanin" panose="00000400000000000000" pitchFamily="2" charset="-78"/>
              </a:rPr>
              <a:t>*اگر ملاک تقسیم بندی هدف ها، </a:t>
            </a:r>
            <a:r>
              <a:rPr lang="fa-IR" sz="2000" b="1" dirty="0">
                <a:cs typeface="B Nazanin" panose="00000400000000000000" pitchFamily="2" charset="-78"/>
              </a:rPr>
              <a:t>پایه های تحصیلی </a:t>
            </a:r>
            <a:r>
              <a:rPr lang="fa-IR" sz="2000" dirty="0">
                <a:cs typeface="B Nazanin" panose="00000400000000000000" pitchFamily="2" charset="-78"/>
              </a:rPr>
              <a:t>باشد؛</a:t>
            </a:r>
          </a:p>
          <a:p>
            <a:pPr algn="r"/>
            <a:r>
              <a:rPr lang="fa-IR" sz="2000" dirty="0">
                <a:cs typeface="B Nazanin" panose="00000400000000000000" pitchFamily="2" charset="-78"/>
              </a:rPr>
              <a:t>در فرهنگ های متفاوت هدف ها مختلف می شوند مثلا در ایران بر اساس پایه های تحصیلی 5 نوع هدف داریم:</a:t>
            </a:r>
          </a:p>
          <a:p>
            <a:pPr algn="r"/>
            <a:r>
              <a:rPr lang="fa-IR" sz="2000" dirty="0">
                <a:cs typeface="B Nazanin" panose="00000400000000000000" pitchFamily="2" charset="-78"/>
              </a:rPr>
              <a:t>1-اهداف دوره ابتدایی  2-اهداف دوره راهنمایی  3-اهداف دوره متوسطه  4-اهداف دوره پیش دانشگاهی  5-اهداف دوره دانشگاهی</a:t>
            </a:r>
          </a:p>
          <a:p>
            <a:pPr algn="r"/>
            <a:r>
              <a:rPr lang="fa-IR" sz="2000" dirty="0">
                <a:cs typeface="B Nazanin" panose="00000400000000000000" pitchFamily="2" charset="-78"/>
              </a:rPr>
              <a:t>*اگر ملاک تقسیم بندی هدف ها از نظر </a:t>
            </a:r>
            <a:r>
              <a:rPr lang="fa-IR" sz="2000" b="1" dirty="0">
                <a:cs typeface="B Nazanin" panose="00000400000000000000" pitchFamily="2" charset="-78"/>
              </a:rPr>
              <a:t>کلیت</a:t>
            </a:r>
            <a:r>
              <a:rPr lang="fa-IR" sz="2000" dirty="0">
                <a:cs typeface="B Nazanin" panose="00000400000000000000" pitchFamily="2" charset="-78"/>
              </a:rPr>
              <a:t> باشد تقسیم بندی هدف ها از کلی به جزئی این گونه است:</a:t>
            </a:r>
          </a:p>
          <a:p>
            <a:pPr algn="r"/>
            <a:r>
              <a:rPr lang="fa-IR" sz="2000" dirty="0">
                <a:cs typeface="B Nazanin" panose="00000400000000000000" pitchFamily="2" charset="-78"/>
              </a:rPr>
              <a:t>1-هدف های آرمانی  2-هدف های واقعی(غائی)   3-هدف های کلی  4-هدف های جزئی</a:t>
            </a:r>
          </a:p>
          <a:p>
            <a:pPr algn="r"/>
            <a:endParaRPr lang="fa-IR" sz="2000" dirty="0">
              <a:cs typeface="B Nazanin" panose="00000400000000000000" pitchFamily="2" charset="-78"/>
            </a:endParaRPr>
          </a:p>
          <a:p>
            <a:pPr algn="r"/>
            <a:endParaRPr lang="fa-IR" sz="2000" b="1" dirty="0">
              <a:cs typeface="B Nazanin" panose="00000400000000000000" pitchFamily="2" charset="-78"/>
            </a:endParaRPr>
          </a:p>
        </p:txBody>
      </p:sp>
    </p:spTree>
    <p:extLst>
      <p:ext uri="{BB962C8B-B14F-4D97-AF65-F5344CB8AC3E}">
        <p14:creationId xmlns:p14="http://schemas.microsoft.com/office/powerpoint/2010/main" val="455081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1" y="838200"/>
            <a:ext cx="7867649" cy="4425951"/>
          </a:xfrm>
        </p:spPr>
        <p:txBody>
          <a:bodyPr>
            <a:noAutofit/>
          </a:bodyPr>
          <a:lstStyle/>
          <a:p>
            <a:pPr algn="r"/>
            <a:r>
              <a:rPr lang="fa-IR" sz="2000" b="1" dirty="0">
                <a:cs typeface="B Nazanin" panose="00000400000000000000" pitchFamily="2" charset="-78"/>
              </a:rPr>
              <a:t>1-هدف های آرمانی: </a:t>
            </a:r>
            <a:r>
              <a:rPr lang="fa-IR" sz="2000" dirty="0">
                <a:cs typeface="B Nazanin" panose="00000400000000000000" pitchFamily="2" charset="-78"/>
              </a:rPr>
              <a:t>که معمولا غیر قابل دسترسی هستند اما غرور آفرینند مانند ریشه کن کردن بی سوادی از جامعه.</a:t>
            </a:r>
          </a:p>
          <a:p>
            <a:pPr algn="r"/>
            <a:r>
              <a:rPr lang="fa-IR" sz="2000" b="1" dirty="0">
                <a:cs typeface="B Nazanin" panose="00000400000000000000" pitchFamily="2" charset="-78"/>
              </a:rPr>
              <a:t>2-هدف های واقعی(غائی): </a:t>
            </a:r>
            <a:r>
              <a:rPr lang="fa-IR" sz="2000" dirty="0">
                <a:cs typeface="B Nazanin" panose="00000400000000000000" pitchFamily="2" charset="-78"/>
              </a:rPr>
              <a:t>که توسط سیاست گزاران و برنامه ریزان طراحی می شوند.</a:t>
            </a:r>
          </a:p>
          <a:p>
            <a:pPr algn="r"/>
            <a:r>
              <a:rPr lang="fa-IR" sz="2000" b="1" dirty="0">
                <a:cs typeface="B Nazanin" panose="00000400000000000000" pitchFamily="2" charset="-78"/>
              </a:rPr>
              <a:t>3-هدف های کلی: </a:t>
            </a:r>
            <a:r>
              <a:rPr lang="fa-IR" sz="2000" dirty="0">
                <a:cs typeface="B Nazanin" panose="00000400000000000000" pitchFamily="2" charset="-78"/>
              </a:rPr>
              <a:t>که به کمک مولفان کتب درسی در کتاب ها آورده می شوند.</a:t>
            </a:r>
          </a:p>
          <a:p>
            <a:pPr algn="r"/>
            <a:r>
              <a:rPr lang="fa-IR" sz="2000" b="1" dirty="0">
                <a:cs typeface="B Nazanin" panose="00000400000000000000" pitchFamily="2" charset="-78"/>
              </a:rPr>
              <a:t>4-هدف های جزئی: </a:t>
            </a:r>
            <a:r>
              <a:rPr lang="fa-IR" sz="2000" dirty="0">
                <a:cs typeface="B Nazanin" panose="00000400000000000000" pitchFamily="2" charset="-78"/>
              </a:rPr>
              <a:t>که از تجربه ی هدف های کلی حاصل می شوند.</a:t>
            </a:r>
            <a:endParaRPr lang="fa-IR" sz="2000" b="1" dirty="0">
              <a:cs typeface="B Nazanin" panose="00000400000000000000" pitchFamily="2" charset="-78"/>
            </a:endParaRPr>
          </a:p>
          <a:p>
            <a:pPr algn="r"/>
            <a:r>
              <a:rPr lang="fa-IR" sz="2000" b="1" dirty="0">
                <a:cs typeface="B Nazanin" panose="00000400000000000000" pitchFamily="2" charset="-78"/>
              </a:rPr>
              <a:t>*</a:t>
            </a:r>
            <a:r>
              <a:rPr lang="fa-IR" sz="2000" dirty="0">
                <a:cs typeface="B Nazanin" panose="00000400000000000000" pitchFamily="2" charset="-78"/>
              </a:rPr>
              <a:t>اگر ملاک تقسیم بندی در یک </a:t>
            </a:r>
            <a:r>
              <a:rPr lang="fa-IR" sz="2000" b="1" dirty="0">
                <a:cs typeface="B Nazanin" panose="00000400000000000000" pitchFamily="2" charset="-78"/>
              </a:rPr>
              <a:t>برنامه درسی </a:t>
            </a:r>
            <a:r>
              <a:rPr lang="fa-IR" sz="2000" dirty="0">
                <a:cs typeface="B Nazanin" panose="00000400000000000000" pitchFamily="2" charset="-78"/>
              </a:rPr>
              <a:t>باشد 4 نوع هدف داریم:</a:t>
            </a:r>
          </a:p>
          <a:p>
            <a:pPr algn="r"/>
            <a:r>
              <a:rPr lang="fa-IR" sz="2000" dirty="0">
                <a:cs typeface="B Nazanin" panose="00000400000000000000" pitchFamily="2" charset="-78"/>
              </a:rPr>
              <a:t>1-هدف کلی درس  2-هدف جزئی  3-هدف رفتاری  4-هدف غیر رفتاری</a:t>
            </a:r>
          </a:p>
          <a:p>
            <a:pPr algn="r"/>
            <a:r>
              <a:rPr lang="fa-IR" sz="2000" b="1" dirty="0">
                <a:cs typeface="B Nazanin" panose="00000400000000000000" pitchFamily="2" charset="-78"/>
              </a:rPr>
              <a:t>1-هدف کلی درس: </a:t>
            </a:r>
            <a:r>
              <a:rPr lang="fa-IR" sz="2000" dirty="0">
                <a:cs typeface="B Nazanin" panose="00000400000000000000" pitchFamily="2" charset="-78"/>
              </a:rPr>
              <a:t>باید به صورت غیر رفتاری باشد.</a:t>
            </a:r>
          </a:p>
          <a:p>
            <a:pPr algn="r"/>
            <a:r>
              <a:rPr lang="fa-IR" sz="2000" b="1" dirty="0">
                <a:cs typeface="B Nazanin" panose="00000400000000000000" pitchFamily="2" charset="-78"/>
              </a:rPr>
              <a:t>2- هدف جزئی: </a:t>
            </a:r>
            <a:r>
              <a:rPr lang="fa-IR" sz="2000" dirty="0">
                <a:cs typeface="B Nazanin" panose="00000400000000000000" pitchFamily="2" charset="-78"/>
              </a:rPr>
              <a:t>هم به صورت رفتاری و هم به صورت غیر رفتاری می باشد.</a:t>
            </a:r>
          </a:p>
          <a:p>
            <a:pPr algn="r"/>
            <a:r>
              <a:rPr lang="fa-IR" sz="2000" b="1" dirty="0">
                <a:cs typeface="B Nazanin" panose="00000400000000000000" pitchFamily="2" charset="-78"/>
              </a:rPr>
              <a:t>3-هدف رفتاری</a:t>
            </a:r>
          </a:p>
          <a:p>
            <a:pPr algn="r"/>
            <a:r>
              <a:rPr lang="fa-IR" sz="2000" b="1" dirty="0">
                <a:cs typeface="B Nazanin" panose="00000400000000000000" pitchFamily="2" charset="-78"/>
              </a:rPr>
              <a:t>4-هدف غیر رفتاری: </a:t>
            </a:r>
            <a:r>
              <a:rPr lang="fa-IR" sz="2000" dirty="0">
                <a:cs typeface="B Nazanin" panose="00000400000000000000" pitchFamily="2" charset="-78"/>
              </a:rPr>
              <a:t>هدف هایی هستند که انتظاراتی را که معلم از دانش آموزان خود دارد مشخص نمی کنند این هدف ها معمولا با اضافه کردن افعال غیر رفتاری مثل:</a:t>
            </a:r>
            <a:r>
              <a:rPr lang="fa-IR" sz="2000" b="1" dirty="0">
                <a:cs typeface="B Nazanin" panose="00000400000000000000" pitchFamily="2" charset="-78"/>
              </a:rPr>
              <a:t>آشنا شوند،بشناسند،درک کنند،بفهمند،دریابند </a:t>
            </a:r>
            <a:r>
              <a:rPr lang="fa-IR" sz="2000" dirty="0">
                <a:cs typeface="B Nazanin" panose="00000400000000000000" pitchFamily="2" charset="-78"/>
              </a:rPr>
              <a:t>به دست می آید.</a:t>
            </a:r>
            <a:endParaRPr lang="fa-IR" sz="2000" b="1" dirty="0">
              <a:cs typeface="B Nazanin" panose="00000400000000000000" pitchFamily="2" charset="-78"/>
            </a:endParaRPr>
          </a:p>
        </p:txBody>
      </p:sp>
    </p:spTree>
    <p:extLst>
      <p:ext uri="{BB962C8B-B14F-4D97-AF65-F5344CB8AC3E}">
        <p14:creationId xmlns:p14="http://schemas.microsoft.com/office/powerpoint/2010/main" val="1342878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1" y="1691856"/>
            <a:ext cx="8305800" cy="3572295"/>
          </a:xfrm>
        </p:spPr>
        <p:txBody>
          <a:bodyPr>
            <a:noAutofit/>
          </a:bodyPr>
          <a:lstStyle/>
          <a:p>
            <a:pPr algn="r"/>
            <a:r>
              <a:rPr lang="fa-IR" sz="2000" dirty="0">
                <a:cs typeface="B Nazanin" panose="00000400000000000000" pitchFamily="2" charset="-78"/>
              </a:rPr>
              <a:t>*هدف های غیر رفتاری 2 مشخصه بارز دارند آن 2 مشخصه عبارتند از:</a:t>
            </a:r>
          </a:p>
          <a:p>
            <a:pPr algn="r"/>
            <a:r>
              <a:rPr lang="fa-IR" sz="2000" dirty="0">
                <a:cs typeface="B Nazanin" panose="00000400000000000000" pitchFamily="2" charset="-78"/>
              </a:rPr>
              <a:t>1-قابل تفسیرند</a:t>
            </a:r>
          </a:p>
          <a:p>
            <a:pPr algn="r"/>
            <a:r>
              <a:rPr lang="fa-IR" sz="2000" dirty="0">
                <a:cs typeface="B Nazanin" panose="00000400000000000000" pitchFamily="2" charset="-78"/>
              </a:rPr>
              <a:t>2-غیر قابل اندازه گیری هستند</a:t>
            </a:r>
          </a:p>
          <a:p>
            <a:pPr algn="r"/>
            <a:r>
              <a:rPr lang="fa-IR" sz="2000" b="1" dirty="0">
                <a:cs typeface="B Nazanin" panose="00000400000000000000" pitchFamily="2" charset="-78"/>
              </a:rPr>
              <a:t>ب)روش ها و رسانه ها</a:t>
            </a:r>
          </a:p>
          <a:p>
            <a:pPr algn="r"/>
            <a:r>
              <a:rPr lang="fa-IR" sz="2000" dirty="0">
                <a:cs typeface="B Nazanin" panose="00000400000000000000" pitchFamily="2" charset="-78"/>
              </a:rPr>
              <a:t>به کلیه تجهیزات و امکاناتی اطلاق میگردد که در کلاس محیطی را فراهم میکند که در آن محیط یادگیری آسان تر و فراموشی دیرتر اتفاق می افتد. درگذشته از رسانه های آموزشی به عنوان وسایل کمک آموزشی یاد می شد.</a:t>
            </a:r>
          </a:p>
          <a:p>
            <a:pPr algn="r"/>
            <a:r>
              <a:rPr lang="fa-IR" sz="2000" b="1" dirty="0">
                <a:cs typeface="B Nazanin" panose="00000400000000000000" pitchFamily="2" charset="-78"/>
              </a:rPr>
              <a:t>ج)سوالات ارزشیابی تشخیصی</a:t>
            </a:r>
          </a:p>
          <a:p>
            <a:pPr algn="r"/>
            <a:r>
              <a:rPr lang="fa-IR" sz="2000" b="1" dirty="0">
                <a:cs typeface="B Nazanin" panose="00000400000000000000" pitchFamily="2" charset="-78"/>
              </a:rPr>
              <a:t>انواع ارزشیابی: </a:t>
            </a:r>
            <a:r>
              <a:rPr lang="fa-IR" sz="2000" dirty="0">
                <a:cs typeface="B Nazanin" panose="00000400000000000000" pitchFamily="2" charset="-78"/>
              </a:rPr>
              <a:t>1-ارزشیابی ورودی،تشخیصی و سنجش آغازین.</a:t>
            </a:r>
          </a:p>
          <a:p>
            <a:pPr algn="r"/>
            <a:r>
              <a:rPr lang="fa-IR" sz="2000" dirty="0">
                <a:cs typeface="B Nazanin" panose="00000400000000000000" pitchFamily="2" charset="-78"/>
              </a:rPr>
              <a:t>2-مرحله ای،تکوینی،مستمر</a:t>
            </a:r>
          </a:p>
          <a:p>
            <a:pPr algn="r"/>
            <a:r>
              <a:rPr lang="fa-IR" sz="2000" dirty="0">
                <a:cs typeface="B Nazanin" panose="00000400000000000000" pitchFamily="2" charset="-78"/>
              </a:rPr>
              <a:t>3-پایانی،مجموعی،تکمیلی</a:t>
            </a:r>
          </a:p>
          <a:p>
            <a:pPr algn="r"/>
            <a:r>
              <a:rPr lang="fa-IR" sz="2000" dirty="0">
                <a:cs typeface="B Nazanin" panose="00000400000000000000" pitchFamily="2" charset="-78"/>
              </a:rPr>
              <a:t>4-ارزشیابی از درس گذشته.</a:t>
            </a:r>
          </a:p>
        </p:txBody>
      </p:sp>
    </p:spTree>
    <p:extLst>
      <p:ext uri="{BB962C8B-B14F-4D97-AF65-F5344CB8AC3E}">
        <p14:creationId xmlns:p14="http://schemas.microsoft.com/office/powerpoint/2010/main" val="34701554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229600" cy="3636994"/>
          </a:xfrm>
        </p:spPr>
        <p:txBody>
          <a:bodyPr>
            <a:noAutofit/>
          </a:bodyPr>
          <a:lstStyle/>
          <a:p>
            <a:pPr algn="r"/>
            <a:r>
              <a:rPr lang="fa-IR" sz="2000" b="1" dirty="0">
                <a:cs typeface="B Nazanin" panose="00000400000000000000" pitchFamily="2" charset="-78"/>
              </a:rPr>
              <a:t>1-ارزشیابی از درس گذشته:</a:t>
            </a:r>
            <a:r>
              <a:rPr lang="fa-IR" sz="2000" dirty="0">
                <a:cs typeface="B Nazanin" panose="00000400000000000000" pitchFamily="2" charset="-78"/>
              </a:rPr>
              <a:t> این نوع ارزشیابی که حاوی سوالاتی معمولا به صورت شفاهی توسط معلم از دانش آموزان است به صورت ثبت نمرات میان سال دانش آموزان است ارزشیابی درس گذشته میزان آموخته های دانش آموزان از درس گذشته را اندازی گیری می کند.</a:t>
            </a:r>
          </a:p>
          <a:p>
            <a:pPr algn="r"/>
            <a:r>
              <a:rPr lang="fa-IR" sz="2000" b="1" dirty="0">
                <a:cs typeface="B Nazanin" panose="00000400000000000000" pitchFamily="2" charset="-78"/>
              </a:rPr>
              <a:t>2-ارزشیابی ورودی،تشخیصی،سنجش آغازین:</a:t>
            </a:r>
            <a:r>
              <a:rPr lang="fa-IR" sz="2000" dirty="0">
                <a:cs typeface="B Nazanin" panose="00000400000000000000" pitchFamily="2" charset="-78"/>
              </a:rPr>
              <a:t> این ارزشیابی که برای پی بردن معلم از میزان دانسته های دانش آموزان در مورد مطلب جدید انجام می گیرد به معلم امکان می دهد که اطلاع یابد که آیا دانش آموز خوب پیش دانسته های لازم برای شروع درس جدید را دارا می باشد،به عبارت ساده تر با ارزشیابی تشخیصی در می یابیم آیا دانش آموزان مفاهیم پیش نیاز درس جدید را فرا گرفته اند بنابراین با استفاده از ارزشیابی تشخیصی،</a:t>
            </a:r>
            <a:r>
              <a:rPr lang="fa-IR" sz="2000" b="1" dirty="0">
                <a:cs typeface="B Nazanin" panose="00000400000000000000" pitchFamily="2" charset="-78"/>
              </a:rPr>
              <a:t>یادگیری معنادار </a:t>
            </a:r>
            <a:r>
              <a:rPr lang="fa-IR" sz="2000" dirty="0">
                <a:cs typeface="B Nazanin" panose="00000400000000000000" pitchFamily="2" charset="-78"/>
              </a:rPr>
              <a:t>اتفاق می افتد.</a:t>
            </a:r>
          </a:p>
          <a:p>
            <a:pPr algn="r"/>
            <a:r>
              <a:rPr lang="fa-IR" sz="2000" b="1" dirty="0">
                <a:cs typeface="B Nazanin" panose="00000400000000000000" pitchFamily="2" charset="-78"/>
              </a:rPr>
              <a:t>3-ارزشیابی مرحله ای،تکوینی،مستمر: </a:t>
            </a:r>
            <a:r>
              <a:rPr lang="fa-IR" sz="2000" dirty="0">
                <a:cs typeface="B Nazanin" panose="00000400000000000000" pitchFamily="2" charset="-78"/>
              </a:rPr>
              <a:t>این نوع ارزشیابی که در درس هدیه های آسمان در آن تاکید زیادی شده است. معمولا در طول تدریس و هنگام فعالیت دانش آموزان توسط معلم انجام می گیرد به عبارت دیگر هرگاه معلم دو یا چند هدف رفتاری را تدریس کرد برای اطلاع از میزان همراهی دانش آموزان با خودش ارزشیابی مرحله ای را انجام میدهیم.</a:t>
            </a:r>
          </a:p>
          <a:p>
            <a:pPr algn="r"/>
            <a:r>
              <a:rPr lang="fa-IR" sz="2000" b="1" dirty="0">
                <a:cs typeface="B Nazanin" panose="00000400000000000000" pitchFamily="2" charset="-78"/>
              </a:rPr>
              <a:t>4-ارزشیابی پایانی،مجموعی،تکمیلی: </a:t>
            </a:r>
            <a:r>
              <a:rPr lang="fa-IR" sz="2000" dirty="0">
                <a:cs typeface="B Nazanin" panose="00000400000000000000" pitchFamily="2" charset="-78"/>
              </a:rPr>
              <a:t>این نوع ارزشیابی در پایان یک جلسه تدریس یا دوره تحصیلی صورت می پذیرد و هدف آن اندازه گیری میزان اطلاعات دانش آموزان از مطلب آموخته شده می باشد.</a:t>
            </a:r>
            <a:endParaRPr lang="fa-IR" sz="2000" b="1" dirty="0">
              <a:cs typeface="B Nazanin" panose="00000400000000000000" pitchFamily="2" charset="-78"/>
            </a:endParaRPr>
          </a:p>
        </p:txBody>
      </p:sp>
    </p:spTree>
    <p:extLst>
      <p:ext uri="{BB962C8B-B14F-4D97-AF65-F5344CB8AC3E}">
        <p14:creationId xmlns:p14="http://schemas.microsoft.com/office/powerpoint/2010/main" val="1489975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458200" cy="3728245"/>
          </a:xfrm>
        </p:spPr>
        <p:txBody>
          <a:bodyPr>
            <a:noAutofit/>
          </a:bodyPr>
          <a:lstStyle/>
          <a:p>
            <a:pPr algn="r" rtl="1"/>
            <a:r>
              <a:rPr lang="fa-IR" sz="2000" b="1" dirty="0">
                <a:cs typeface="B Nazanin" panose="00000400000000000000" pitchFamily="2" charset="-78"/>
              </a:rPr>
              <a:t>د)ایجاد انگیزه یا مهارت شروع:</a:t>
            </a:r>
          </a:p>
          <a:p>
            <a:pPr algn="r" rtl="1"/>
            <a:endParaRPr lang="fa-IR" sz="2000" b="1" dirty="0">
              <a:cs typeface="B Nazanin" panose="00000400000000000000" pitchFamily="2" charset="-78"/>
            </a:endParaRPr>
          </a:p>
          <a:p>
            <a:pPr marL="0" indent="0" algn="ctr" rtl="1">
              <a:buNone/>
            </a:pPr>
            <a:r>
              <a:rPr lang="fa-IR" sz="2000" i="1" u="sng" dirty="0">
                <a:cs typeface="B Nazanin" panose="00000400000000000000" pitchFamily="2" charset="-78"/>
              </a:rPr>
              <a:t>    هرگز حدیث حاضر و غایب شنیده ای       خود در میان جمع و دلم جای دیگر است</a:t>
            </a:r>
          </a:p>
          <a:p>
            <a:pPr marL="0" indent="0" algn="ctr" rtl="1">
              <a:buNone/>
            </a:pPr>
            <a:endParaRPr lang="fa-IR" sz="2000" i="1" u="sng" dirty="0">
              <a:cs typeface="B Nazanin" panose="00000400000000000000" pitchFamily="2" charset="-78"/>
            </a:endParaRPr>
          </a:p>
          <a:p>
            <a:pPr marL="0" indent="0" algn="r" rtl="1">
              <a:buNone/>
            </a:pPr>
            <a:r>
              <a:rPr lang="fa-IR" sz="2000" dirty="0">
                <a:cs typeface="B Nazanin" panose="00000400000000000000" pitchFamily="2" charset="-78"/>
              </a:rPr>
              <a:t>معلم میتواند با استفاده از ایجاد موقعیت در کلاس نظیر خواندن شعر، داستان، تمثیل برای دوره ابتدایی یا استفاده از رسانه های آموزشی میزان تمرکز دانش آموزان در کلاس درس را بالا ببرد.</a:t>
            </a:r>
          </a:p>
          <a:p>
            <a:pPr marL="0" indent="0" algn="r" rtl="1">
              <a:buNone/>
            </a:pPr>
            <a:r>
              <a:rPr lang="fa-IR" sz="2000" dirty="0">
                <a:cs typeface="B Nazanin" panose="00000400000000000000" pitchFamily="2" charset="-78"/>
              </a:rPr>
              <a:t>ایجاد انگیزه مناسب موضوع را به طور غیرمستقیم به دانش آموزان معرفی می کند.</a:t>
            </a:r>
          </a:p>
          <a:p>
            <a:pPr marL="0" indent="0" algn="r" rtl="1">
              <a:buNone/>
            </a:pPr>
            <a:r>
              <a:rPr lang="fa-IR" sz="2000" b="1" dirty="0">
                <a:cs typeface="B Nazanin" panose="00000400000000000000" pitchFamily="2" charset="-78"/>
              </a:rPr>
              <a:t>ه)ارائه مطالب:</a:t>
            </a:r>
          </a:p>
          <a:p>
            <a:pPr marL="0" indent="0" algn="r" rtl="1">
              <a:buNone/>
            </a:pPr>
            <a:r>
              <a:rPr lang="fa-IR" sz="2000" dirty="0">
                <a:cs typeface="B Nazanin" panose="00000400000000000000" pitchFamily="2" charset="-78"/>
              </a:rPr>
              <a:t>مهم ترین بخش در فرآیند تدریس ارائه مطلب است که از 3 قسمت تشکیل شده است:</a:t>
            </a:r>
          </a:p>
          <a:p>
            <a:pPr marL="0" indent="0" algn="r" rtl="1">
              <a:buNone/>
            </a:pPr>
            <a:r>
              <a:rPr lang="fa-IR" sz="2000" b="1" dirty="0">
                <a:cs typeface="B Nazanin" panose="00000400000000000000" pitchFamily="2" charset="-78"/>
              </a:rPr>
              <a:t>1)هدف های رفتاری: </a:t>
            </a:r>
            <a:r>
              <a:rPr lang="fa-IR" sz="2000" dirty="0">
                <a:cs typeface="B Nazanin" panose="00000400000000000000" pitchFamily="2" charset="-78"/>
              </a:rPr>
              <a:t>که از خرد کردن هدف کلی و اضافه کردن فعل رفتاری به آخر آن ساخته می شود.</a:t>
            </a:r>
          </a:p>
          <a:p>
            <a:pPr marL="0" indent="0" algn="r" rtl="1">
              <a:buNone/>
            </a:pPr>
            <a:r>
              <a:rPr lang="fa-IR" sz="2000" b="1" dirty="0">
                <a:cs typeface="B Nazanin" panose="00000400000000000000" pitchFamily="2" charset="-78"/>
              </a:rPr>
              <a:t>2)فعالیت معلم:</a:t>
            </a:r>
            <a:r>
              <a:rPr lang="fa-IR" sz="2000" dirty="0">
                <a:cs typeface="B Nazanin" panose="00000400000000000000" pitchFamily="2" charset="-78"/>
              </a:rPr>
              <a:t> در این بخش معلم به اختصار فعالیت هایی را که می خواهد برای رسیدن به هدف رفتاری مورد نظر انجام دهد می نویسد یا ثبت می کند.</a:t>
            </a:r>
          </a:p>
          <a:p>
            <a:pPr marL="0" indent="0" algn="r" rtl="1">
              <a:buNone/>
            </a:pPr>
            <a:r>
              <a:rPr lang="fa-IR" sz="2000" b="1" dirty="0">
                <a:cs typeface="B Nazanin" panose="00000400000000000000" pitchFamily="2" charset="-78"/>
              </a:rPr>
              <a:t>3)فعالیت های دانش آموزان: </a:t>
            </a:r>
            <a:r>
              <a:rPr lang="fa-IR" sz="2000" dirty="0">
                <a:cs typeface="B Nazanin" panose="00000400000000000000" pitchFamily="2" charset="-78"/>
              </a:rPr>
              <a:t>این قسمت نیز اشاره مختصری است به کارهایی که دانش آموزان باید برای رسیدن به هدف رفتاری انجام دهند.</a:t>
            </a:r>
          </a:p>
          <a:p>
            <a:pPr marL="0" indent="0" algn="r" rtl="1">
              <a:buNone/>
            </a:pPr>
            <a:r>
              <a:rPr lang="fa-IR" sz="2000" dirty="0">
                <a:cs typeface="B Nazanin" panose="00000400000000000000" pitchFamily="2" charset="-78"/>
              </a:rPr>
              <a:t>بعد از آموزش یک یا دو هدف رفتاری،ارزشیابی مرحله ای انجام می شود.</a:t>
            </a:r>
          </a:p>
          <a:p>
            <a:pPr marL="0" indent="0" algn="r" rtl="1">
              <a:buNone/>
            </a:pPr>
            <a:endParaRPr lang="fa-IR" sz="2000" b="1" dirty="0">
              <a:cs typeface="B Nazanin" panose="00000400000000000000" pitchFamily="2" charset="-78"/>
            </a:endParaRPr>
          </a:p>
        </p:txBody>
      </p:sp>
    </p:spTree>
    <p:extLst>
      <p:ext uri="{BB962C8B-B14F-4D97-AF65-F5344CB8AC3E}">
        <p14:creationId xmlns:p14="http://schemas.microsoft.com/office/powerpoint/2010/main" val="13650092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200897" cy="3699670"/>
          </a:xfrm>
        </p:spPr>
        <p:txBody>
          <a:bodyPr>
            <a:noAutofit/>
          </a:bodyPr>
          <a:lstStyle/>
          <a:p>
            <a:pPr algn="r"/>
            <a:r>
              <a:rPr lang="fa-IR" sz="2000" b="1" dirty="0">
                <a:latin typeface="Arial" pitchFamily="34" charset="0"/>
                <a:cs typeface="Arial" pitchFamily="34" charset="0"/>
              </a:rPr>
              <a:t>و)اختتام(مرور ، جمع بندی):</a:t>
            </a:r>
          </a:p>
          <a:p>
            <a:pPr algn="r"/>
            <a:r>
              <a:rPr lang="fa-IR" sz="2000" dirty="0">
                <a:latin typeface="Arial" pitchFamily="34" charset="0"/>
                <a:cs typeface="Arial" pitchFamily="34" charset="0"/>
              </a:rPr>
              <a:t>معلم در پایان تدریس، به روش های گوناگون از جمله با استفاده از مطالبی که روی تابلوی آموزشی یا تخته سیاه یادداشت نموده است و نیز استفاده از دانش آموزان درس را یک بار دیگر مرور می کنند تا مجموعه به هم پیوسته ای از مفاهیم در ذهن دانش آموزان شکل بگیرد.</a:t>
            </a:r>
          </a:p>
          <a:p>
            <a:pPr algn="r"/>
            <a:r>
              <a:rPr lang="fa-IR" sz="2000" b="1" dirty="0">
                <a:latin typeface="Arial" pitchFamily="34" charset="0"/>
                <a:cs typeface="Arial" pitchFamily="34" charset="0"/>
              </a:rPr>
              <a:t>ز)ارزشیابی پایانی(مجموعه ای):</a:t>
            </a:r>
          </a:p>
          <a:p>
            <a:pPr algn="r"/>
            <a:r>
              <a:rPr lang="fa-IR" sz="2000" dirty="0">
                <a:latin typeface="Arial" pitchFamily="34" charset="0"/>
                <a:cs typeface="Arial" pitchFamily="34" charset="0"/>
              </a:rPr>
              <a:t>این نوع ارزشیابی در هدیه های آسمان جایگاه ندارد و آموزگاران نباید از دانش آموزان در پایان نیم سال هیچ نوع آزمونی به عمل آورند.</a:t>
            </a:r>
          </a:p>
          <a:p>
            <a:pPr algn="r"/>
            <a:r>
              <a:rPr lang="fa-IR" sz="2000" b="1" dirty="0">
                <a:latin typeface="Arial" pitchFamily="34" charset="0"/>
                <a:cs typeface="Arial" pitchFamily="34" charset="0"/>
              </a:rPr>
              <a:t>ح)ارائه تکالیف:</a:t>
            </a:r>
          </a:p>
          <a:p>
            <a:pPr algn="r"/>
            <a:r>
              <a:rPr lang="fa-IR" sz="2000" dirty="0">
                <a:latin typeface="Arial" pitchFamily="34" charset="0"/>
                <a:cs typeface="Arial" pitchFamily="34" charset="0"/>
              </a:rPr>
              <a:t>معمولا در هدیه های آسمان می توانیم با استفاده از کتاب کار یا تکالیفی که به صورت پروژه تالیف شده است مثل «حالا برایم بگو» به عنوان تعیین تکلیف استفاده کنیم.</a:t>
            </a:r>
          </a:p>
          <a:p>
            <a:pPr algn="r"/>
            <a:r>
              <a:rPr lang="fa-IR" sz="2000" b="1" dirty="0">
                <a:latin typeface="Arial" pitchFamily="34" charset="0"/>
                <a:cs typeface="Arial" pitchFamily="34" charset="0"/>
              </a:rPr>
              <a:t>ط)اشاره به درس آینده:</a:t>
            </a:r>
          </a:p>
          <a:p>
            <a:pPr algn="r"/>
            <a:r>
              <a:rPr lang="fa-IR" sz="2000" dirty="0">
                <a:latin typeface="Arial" pitchFamily="34" charset="0"/>
                <a:cs typeface="Arial" pitchFamily="34" charset="0"/>
              </a:rPr>
              <a:t>این بخش به دانش آموز کمک میکند تا با آمادگی بیشتری در کلاس درس حاضر شود.</a:t>
            </a:r>
          </a:p>
        </p:txBody>
      </p:sp>
    </p:spTree>
    <p:extLst>
      <p:ext uri="{BB962C8B-B14F-4D97-AF65-F5344CB8AC3E}">
        <p14:creationId xmlns:p14="http://schemas.microsoft.com/office/powerpoint/2010/main" val="9692655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066800"/>
            <a:ext cx="8305800" cy="4197351"/>
          </a:xfrm>
        </p:spPr>
        <p:txBody>
          <a:bodyPr>
            <a:noAutofit/>
          </a:bodyPr>
          <a:lstStyle/>
          <a:p>
            <a:pPr algn="r"/>
            <a:r>
              <a:rPr lang="fa-IR" sz="2000" b="1" dirty="0">
                <a:cs typeface="B Nazanin" panose="00000400000000000000" pitchFamily="2" charset="-78"/>
              </a:rPr>
              <a:t>روش های تدریس؛</a:t>
            </a:r>
          </a:p>
          <a:p>
            <a:pPr algn="r"/>
            <a:r>
              <a:rPr lang="fa-IR" sz="2000" b="1" dirty="0">
                <a:cs typeface="B Nazanin" panose="00000400000000000000" pitchFamily="2" charset="-78"/>
              </a:rPr>
              <a:t>روش مشارکتی: </a:t>
            </a:r>
            <a:r>
              <a:rPr lang="fa-IR" sz="2000" dirty="0">
                <a:cs typeface="B Nazanin" panose="00000400000000000000" pitchFamily="2" charset="-78"/>
              </a:rPr>
              <a:t>رایج ترین تعریف از یادگیری مشارکتی، ناظر بر موقعیتی است که در آن موقعیت دو یا چند نفر از فراگیرندگان یاد میگیرند که چگونه یا بگیرند.این نوع یادگیری را می توان به مفهوم گذراندن یک دوره یا مطالعه مواد درسی و یا انجام دادن فعالیت های یادگیری از طریق گروهی و با توجه به توجه به فعالیت های توام با عمل دانست. در این روش گروه ها و یا افراد گروه ها با یکدیگر تعامل میکنند و ضمن آن که به صورت میزگرد نشسته اند با هدایت و راهنمایی معلم در جریان موقعیت یادگیری قرار میگیرند برای آن که این روش به درستی اجرا شود معلم باید با شاگردان خود قراردادی منعقد کند به صورتی که دانش آموزان در جریان فرآیند اجرایی کار قرار بگیرند بنابراین یادگیری مشارکتی موقعیتی را توصیف می کند که در آن موقعیت تعامل بین دانش آموز و معلم و دانش آموز با دانش آموز به شکل های متفاوت وجود دارد اما مخالفان این روش دغدغه هایی را مطرح می کنند از جمله معتقدند که ممکن است در جریان کار گروهی اصلی ترین وظیفه معلم و دانش آموز که همان رسیدن به اهداف اصلی درس است مورد غفلت قرارگرفته یا محقق نشود. بنابراین طراحان روش مشارکتی به جهت آن که به این ایراد پاسخ دهند مباحثی را مطرح می کنند که از طریق رعایت نکاتی می توانیم زمینه را در کلاس به گونه ای فراهم کنیم که اهداف آموزشی محقق شوند از جمله این نکات عبارتند از:</a:t>
            </a:r>
          </a:p>
          <a:p>
            <a:pPr algn="r"/>
            <a:endParaRPr lang="fa-IR" sz="2000" b="1" dirty="0">
              <a:cs typeface="B Nazanin" panose="00000400000000000000" pitchFamily="2" charset="-78"/>
            </a:endParaRPr>
          </a:p>
        </p:txBody>
      </p:sp>
    </p:spTree>
    <p:extLst>
      <p:ext uri="{BB962C8B-B14F-4D97-AF65-F5344CB8AC3E}">
        <p14:creationId xmlns:p14="http://schemas.microsoft.com/office/powerpoint/2010/main" val="2965424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49975299"/>
              </p:ext>
            </p:extLst>
          </p:nvPr>
        </p:nvGraphicFramePr>
        <p:xfrm>
          <a:off x="457200" y="1600200"/>
          <a:ext cx="81838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Callout 1"/>
          <p:cNvSpPr/>
          <p:nvPr/>
        </p:nvSpPr>
        <p:spPr>
          <a:xfrm>
            <a:off x="3124200" y="609600"/>
            <a:ext cx="5791200" cy="3505200"/>
          </a:xfrm>
          <a:prstGeom prst="cloudCallout">
            <a:avLst/>
          </a:prstGeom>
          <a:solidFill>
            <a:schemeClr val="accent4">
              <a:lumMod val="60000"/>
              <a:lumOff val="40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lvl="0" algn="ctr" rtl="1"/>
            <a:r>
              <a:rPr lang="en-US" sz="7200" dirty="0">
                <a:solidFill>
                  <a:srgbClr val="FF0000"/>
                </a:solidFill>
                <a:latin typeface="Arial"/>
                <a:ea typeface="Calibri"/>
                <a:cs typeface="B Jadid" panose="00000700000000000000" pitchFamily="2" charset="-78"/>
              </a:rPr>
              <a:t> </a:t>
            </a:r>
            <a:r>
              <a:rPr lang="ar-SA" sz="7200" dirty="0">
                <a:solidFill>
                  <a:srgbClr val="FF0000"/>
                </a:solidFill>
                <a:latin typeface="Arial"/>
                <a:ea typeface="Calibri"/>
                <a:cs typeface="B Jadid" panose="00000700000000000000" pitchFamily="2" charset="-78"/>
              </a:rPr>
              <a:t>مقدمه</a:t>
            </a:r>
            <a:endParaRPr lang="en-US" sz="7200" b="1" dirty="0">
              <a:solidFill>
                <a:srgbClr val="FF0000"/>
              </a:solidFill>
              <a:latin typeface="Arial" pitchFamily="34" charset="0"/>
              <a:cs typeface="B Jadid" panose="00000700000000000000" pitchFamily="2" charset="-78"/>
            </a:endParaRPr>
          </a:p>
        </p:txBody>
      </p:sp>
    </p:spTree>
    <p:extLst>
      <p:ext uri="{BB962C8B-B14F-4D97-AF65-F5344CB8AC3E}">
        <p14:creationId xmlns:p14="http://schemas.microsoft.com/office/powerpoint/2010/main" val="1692915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599" cy="4612482"/>
          </a:xfrm>
        </p:spPr>
        <p:txBody>
          <a:bodyPr>
            <a:noAutofit/>
          </a:bodyPr>
          <a:lstStyle/>
          <a:p>
            <a:pPr algn="r"/>
            <a:r>
              <a:rPr lang="fa-IR" sz="2000" b="1" dirty="0">
                <a:latin typeface="Arial" pitchFamily="34" charset="0"/>
                <a:cs typeface="Arial" pitchFamily="34" charset="0"/>
              </a:rPr>
              <a:t>الف)تنظیم شرایط اولیه: </a:t>
            </a:r>
            <a:r>
              <a:rPr lang="fa-IR" sz="2000" dirty="0">
                <a:latin typeface="Arial" pitchFamily="34" charset="0"/>
                <a:cs typeface="Arial" pitchFamily="34" charset="0"/>
              </a:rPr>
              <a:t>برای آن که بتوانیم طراحی دقیق یک موقعیت مشارکتی را فراهم کنیم باید سناریو یا مراحل کار را از قبل به دقت تدوین نماییم یعنی بدانیم که در هر کدام از مراحل کار دقیقا چه کاری را انجام خواهیم داد از جمله این که اعضای هر گروه چند نفر باشند و هر کدام از آن ها چه نقشی در گروه داشته باشند.</a:t>
            </a:r>
          </a:p>
          <a:p>
            <a:pPr algn="r"/>
            <a:r>
              <a:rPr lang="fa-IR" sz="2000" b="1" u="sng" dirty="0">
                <a:latin typeface="Arial" pitchFamily="34" charset="0"/>
                <a:cs typeface="Arial" pitchFamily="34" charset="0"/>
              </a:rPr>
              <a:t>ب.تنوع معنای مشارکت:</a:t>
            </a:r>
            <a:r>
              <a:rPr lang="fa-IR" sz="2000" dirty="0">
                <a:latin typeface="Arial" pitchFamily="34" charset="0"/>
                <a:cs typeface="Arial" pitchFamily="34" charset="0"/>
              </a:rPr>
              <a:t> را درک می کند یعنی بفهمد که در روش مشارکتی بایستی این ویژگی وجود داشته باشد </a:t>
            </a:r>
            <a:endParaRPr lang="en-US" sz="2000" dirty="0">
              <a:latin typeface="Arial" pitchFamily="34" charset="0"/>
              <a:cs typeface="Arial" pitchFamily="34" charset="0"/>
            </a:endParaRPr>
          </a:p>
          <a:p>
            <a:pPr algn="r"/>
            <a:r>
              <a:rPr lang="fa-IR" sz="2000" dirty="0">
                <a:latin typeface="Arial" pitchFamily="34" charset="0"/>
                <a:cs typeface="Arial" pitchFamily="34" charset="0"/>
              </a:rPr>
              <a:t>1-موقعیت افراد گروه مشابه هم باشد.( به عبارت دیگر در یک گروه اعضا به گونه ای باشند که همدیگر را به خوبی درک کنند.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2-نحوه ارتباط بین اعضا در گروه مشخص باشد مانند روش مباحثه ای که هر کس در فرصتی معینی می بایست یا می تواند نظریه ی خود را به جمع ارائه کند.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3-بعضی از مفاهیم را نمی توان به روش مشارکتی ارائه کرد . مثلا بعضی از مفاهیم در دروس ریاضی یا علوم پایه را معلم نمی تواند با روش مشارکتی تدریس کند.</a:t>
            </a:r>
            <a:endParaRPr lang="en-US" sz="2000" dirty="0">
              <a:latin typeface="Arial" pitchFamily="34" charset="0"/>
              <a:cs typeface="Arial" pitchFamily="34" charset="0"/>
            </a:endParaRPr>
          </a:p>
          <a:p>
            <a:pPr algn="r"/>
            <a:r>
              <a:rPr lang="fa-IR" sz="2000" dirty="0" smtClean="0">
                <a:latin typeface="Arial" pitchFamily="34" charset="0"/>
                <a:cs typeface="Arial" pitchFamily="34" charset="0"/>
              </a:rPr>
              <a:t>4</a:t>
            </a:r>
            <a:endParaRPr lang="fa-IR" sz="2000" b="1" dirty="0">
              <a:latin typeface="Arial" pitchFamily="34" charset="0"/>
              <a:cs typeface="Arial" pitchFamily="34" charset="0"/>
            </a:endParaRPr>
          </a:p>
        </p:txBody>
      </p:sp>
    </p:spTree>
    <p:extLst>
      <p:ext uri="{BB962C8B-B14F-4D97-AF65-F5344CB8AC3E}">
        <p14:creationId xmlns:p14="http://schemas.microsoft.com/office/powerpoint/2010/main" val="2783437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599" cy="4612482"/>
          </a:xfrm>
        </p:spPr>
        <p:txBody>
          <a:bodyPr>
            <a:noAutofit/>
          </a:bodyPr>
          <a:lstStyle/>
          <a:p>
            <a:pPr algn="r"/>
            <a:endParaRPr lang="en-US" sz="2000" dirty="0">
              <a:latin typeface="Arial" pitchFamily="34" charset="0"/>
              <a:cs typeface="Arial" pitchFamily="34" charset="0"/>
            </a:endParaRPr>
          </a:p>
          <a:p>
            <a:pPr algn="r"/>
            <a:r>
              <a:rPr lang="fa-IR" sz="2000" dirty="0" smtClean="0">
                <a:latin typeface="Arial" pitchFamily="34" charset="0"/>
                <a:cs typeface="Arial" pitchFamily="34" charset="0"/>
              </a:rPr>
              <a:t>.</a:t>
            </a:r>
            <a:endParaRPr lang="en-US" sz="2000" dirty="0">
              <a:latin typeface="Arial" pitchFamily="34" charset="0"/>
              <a:cs typeface="Arial" pitchFamily="34" charset="0"/>
            </a:endParaRPr>
          </a:p>
          <a:p>
            <a:pPr algn="r"/>
            <a:r>
              <a:rPr lang="fa-IR" sz="2000" dirty="0">
                <a:latin typeface="Arial" pitchFamily="34" charset="0"/>
                <a:cs typeface="Arial" pitchFamily="34" charset="0"/>
              </a:rPr>
              <a:t>4- برای ایجاد یک موقعیت مشارکتی معلم می باست به گونه ای دانش آموزان را توجیه کند که همه ی آن ها را به عنوان اعضای هر گروه اهداف مشترک داشته باشند.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5-یادگیری در روش مشارکتی به صورتی باشد که قابلیت مناقشه در آن وجود داشته باشد بدین معنا که هر کس بتواند نظر خود را </a:t>
            </a:r>
            <a:r>
              <a:rPr lang="fa-IR" sz="2000" b="1" dirty="0">
                <a:latin typeface="Arial" pitchFamily="34" charset="0"/>
                <a:cs typeface="Arial" pitchFamily="34" charset="0"/>
              </a:rPr>
              <a:t>با استدلال</a:t>
            </a:r>
            <a:r>
              <a:rPr lang="fa-IR" sz="2000" dirty="0">
                <a:latin typeface="Arial" pitchFamily="34" charset="0"/>
                <a:cs typeface="Arial" pitchFamily="34" charset="0"/>
              </a:rPr>
              <a:t> بیان کند و بعد از مذاکره با بیان منطقی دیگران نظریه آنان را نیز بپذیرد.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6-کاربرد اندیشه ها در روش مشارکتی موقعیتی را فراهم می کند که افراد بتوانند از تجربه و تفکر دیگران در موقعیت جدید استفاده کنند.</a:t>
            </a:r>
            <a:endParaRPr lang="en-US" sz="2000" dirty="0">
              <a:latin typeface="Arial" pitchFamily="34" charset="0"/>
              <a:cs typeface="Arial" pitchFamily="34" charset="0"/>
            </a:endParaRPr>
          </a:p>
          <a:p>
            <a:pPr algn="r"/>
            <a:r>
              <a:rPr lang="fa-IR" sz="2000" dirty="0">
                <a:latin typeface="Arial" pitchFamily="34" charset="0"/>
                <a:cs typeface="Arial" pitchFamily="34" charset="0"/>
              </a:rPr>
              <a:t>بنابراین به گفته ی ویلسون که یکی از طراحان روش مشارکتی می باشد. این روش محیطی را فراهم می سازد که دانش آموزان با هم کار کنند و از مجموعه ی ابزار و منابع و اطلاعات بهره بگیرند تا بتوانند بهتر به اهداف برسند و مهارت های حل مساله را در خود تقویت کنند.</a:t>
            </a:r>
            <a:endParaRPr lang="en-US" sz="2000" dirty="0">
              <a:latin typeface="Arial" pitchFamily="34" charset="0"/>
              <a:cs typeface="Arial" pitchFamily="34" charset="0"/>
            </a:endParaRPr>
          </a:p>
          <a:p>
            <a:pPr algn="r"/>
            <a:endParaRPr lang="fa-IR" sz="2000" b="1" dirty="0">
              <a:latin typeface="Arial" pitchFamily="34" charset="0"/>
              <a:cs typeface="Arial" pitchFamily="34" charset="0"/>
            </a:endParaRPr>
          </a:p>
        </p:txBody>
      </p:sp>
    </p:spTree>
    <p:extLst>
      <p:ext uri="{BB962C8B-B14F-4D97-AF65-F5344CB8AC3E}">
        <p14:creationId xmlns:p14="http://schemas.microsoft.com/office/powerpoint/2010/main" val="26272712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a:solidFill>
                  <a:srgbClr val="FF0000"/>
                </a:solidFill>
                <a:cs typeface="B Jadid" panose="00000700000000000000" pitchFamily="2" charset="-78"/>
              </a:rPr>
              <a:t> </a:t>
            </a:r>
          </a:p>
        </p:txBody>
      </p:sp>
      <p:sp>
        <p:nvSpPr>
          <p:cNvPr id="3" name="Content Placeholder 2"/>
          <p:cNvSpPr>
            <a:spLocks noGrp="1"/>
          </p:cNvSpPr>
          <p:nvPr>
            <p:ph idx="1"/>
          </p:nvPr>
        </p:nvSpPr>
        <p:spPr>
          <a:xfrm>
            <a:off x="533400" y="2209800"/>
            <a:ext cx="8229600" cy="3246120"/>
          </a:xfrm>
        </p:spPr>
        <p:txBody>
          <a:bodyPr>
            <a:normAutofit lnSpcReduction="10000"/>
          </a:bodyPr>
          <a:lstStyle/>
          <a:p>
            <a:pPr algn="r" rtl="1"/>
            <a:r>
              <a:rPr lang="fa-IR" sz="2400" dirty="0" smtClean="0">
                <a:solidFill>
                  <a:srgbClr val="002060"/>
                </a:solidFill>
                <a:latin typeface="Arial" panose="020B0604020202020204" pitchFamily="34" charset="0"/>
                <a:cs typeface="Arial" panose="020B0604020202020204" pitchFamily="34" charset="0"/>
              </a:rPr>
              <a:t>آسمانی  نمادی از معنویت و غلو است که با خود برکت به همراه می آورد.</a:t>
            </a:r>
          </a:p>
          <a:p>
            <a:pPr marL="0" indent="0" algn="r" rtl="1">
              <a:buNone/>
            </a:pPr>
            <a:endParaRPr lang="fa-IR" sz="2400" dirty="0" smtClean="0">
              <a:solidFill>
                <a:srgbClr val="002060"/>
              </a:solidFill>
              <a:latin typeface="Arial" panose="020B0604020202020204" pitchFamily="34" charset="0"/>
              <a:cs typeface="Arial" panose="020B0604020202020204" pitchFamily="34" charset="0"/>
            </a:endParaRPr>
          </a:p>
          <a:p>
            <a:pPr algn="r" rtl="1"/>
            <a:r>
              <a:rPr lang="fa-IR" sz="2400" dirty="0" smtClean="0">
                <a:solidFill>
                  <a:srgbClr val="FF0000"/>
                </a:solidFill>
                <a:latin typeface="Arial" panose="020B0604020202020204" pitchFamily="34" charset="0"/>
                <a:cs typeface="Arial" panose="020B0604020202020204" pitchFamily="34" charset="0"/>
              </a:rPr>
              <a:t>هدف کلی درس دینی : </a:t>
            </a:r>
          </a:p>
          <a:p>
            <a:pPr algn="r" rtl="1"/>
            <a:r>
              <a:rPr lang="fa-IR" sz="2400" dirty="0" smtClean="0">
                <a:solidFill>
                  <a:srgbClr val="002060"/>
                </a:solidFill>
                <a:latin typeface="Arial" panose="020B0604020202020204" pitchFamily="34" charset="0"/>
                <a:cs typeface="Arial" panose="020B0604020202020204" pitchFamily="34" charset="0"/>
              </a:rPr>
              <a:t>رشد و تثبیت هویت دینی مجموعه ای از شناخت ها و باورها که به سه طریق آشکار می شود. </a:t>
            </a:r>
          </a:p>
          <a:p>
            <a:pPr algn="r" rtl="1"/>
            <a:r>
              <a:rPr lang="fa-IR" sz="2400" dirty="0" smtClean="0">
                <a:solidFill>
                  <a:srgbClr val="002060"/>
                </a:solidFill>
                <a:latin typeface="Arial" panose="020B0604020202020204" pitchFamily="34" charset="0"/>
                <a:cs typeface="Arial" panose="020B0604020202020204" pitchFamily="34" charset="0"/>
              </a:rPr>
              <a:t>1. فردی </a:t>
            </a:r>
          </a:p>
          <a:p>
            <a:pPr algn="r" rtl="1"/>
            <a:r>
              <a:rPr lang="fa-IR" sz="2400" dirty="0" smtClean="0">
                <a:solidFill>
                  <a:srgbClr val="002060"/>
                </a:solidFill>
                <a:latin typeface="Arial" panose="020B0604020202020204" pitchFamily="34" charset="0"/>
                <a:cs typeface="Arial" panose="020B0604020202020204" pitchFamily="34" charset="0"/>
              </a:rPr>
              <a:t>2. خانوادگی </a:t>
            </a:r>
          </a:p>
          <a:p>
            <a:pPr algn="r" rtl="1"/>
            <a:r>
              <a:rPr lang="fa-IR" sz="2400" dirty="0" smtClean="0">
                <a:solidFill>
                  <a:srgbClr val="002060"/>
                </a:solidFill>
                <a:latin typeface="Arial" panose="020B0604020202020204" pitchFamily="34" charset="0"/>
                <a:cs typeface="Arial" panose="020B0604020202020204" pitchFamily="34" charset="0"/>
              </a:rPr>
              <a:t>3. اجتماعی  </a:t>
            </a:r>
            <a:endParaRPr lang="fa-IR" sz="2400" dirty="0">
              <a:solidFill>
                <a:srgbClr val="002060"/>
              </a:solidFill>
              <a:latin typeface="Arial" panose="020B0604020202020204" pitchFamily="34" charset="0"/>
              <a:cs typeface="Arial" panose="020B0604020202020204" pitchFamily="34" charset="0"/>
            </a:endParaRPr>
          </a:p>
        </p:txBody>
      </p:sp>
      <p:sp>
        <p:nvSpPr>
          <p:cNvPr id="4" name="Flowchart: Stored Data 3"/>
          <p:cNvSpPr/>
          <p:nvPr/>
        </p:nvSpPr>
        <p:spPr>
          <a:xfrm>
            <a:off x="3200400" y="1066800"/>
            <a:ext cx="5791200" cy="495300"/>
          </a:xfrm>
          <a:prstGeom prst="flowChartOnlineStorage">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a-IR" sz="2400" dirty="0">
                <a:solidFill>
                  <a:srgbClr val="FF0000"/>
                </a:solidFill>
                <a:cs typeface="B Jadid" panose="00000700000000000000" pitchFamily="2" charset="-78"/>
              </a:rPr>
              <a:t>چرا هدیه های آسمانی ؟ </a:t>
            </a:r>
            <a:endParaRPr lang="en-US" sz="2400" dirty="0">
              <a:solidFill>
                <a:prstClr val="white"/>
              </a:solidFill>
            </a:endParaRPr>
          </a:p>
        </p:txBody>
      </p:sp>
    </p:spTree>
    <p:extLst>
      <p:ext uri="{BB962C8B-B14F-4D97-AF65-F5344CB8AC3E}">
        <p14:creationId xmlns:p14="http://schemas.microsoft.com/office/powerpoint/2010/main" val="3608704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183880" cy="3505200"/>
          </a:xfrm>
        </p:spPr>
        <p:txBody>
          <a:bodyPr>
            <a:noAutofit/>
          </a:bodyPr>
          <a:lstStyle/>
          <a:p>
            <a:pPr algn="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1-</a:t>
            </a:r>
            <a:r>
              <a:rPr lang="ar-SA" sz="2400" dirty="0" smtClean="0">
                <a:latin typeface="Arial" panose="020B0604020202020204" pitchFamily="34" charset="0"/>
                <a:ea typeface="Times New Roman"/>
                <a:cs typeface="Arial" panose="020B0604020202020204" pitchFamily="34" charset="0"/>
              </a:rPr>
              <a:t>اتّكا </a:t>
            </a:r>
            <a:r>
              <a:rPr lang="ar-SA" sz="2400" dirty="0">
                <a:latin typeface="Arial" panose="020B0604020202020204" pitchFamily="34" charset="0"/>
                <a:ea typeface="Times New Roman"/>
                <a:cs typeface="Arial" panose="020B0604020202020204" pitchFamily="34" charset="0"/>
              </a:rPr>
              <a:t>بر راهنماي برنامه ي درسي</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2- </a:t>
            </a:r>
            <a:r>
              <a:rPr lang="ar-SA" sz="2400" dirty="0" smtClean="0">
                <a:solidFill>
                  <a:srgbClr val="002060"/>
                </a:solidFill>
                <a:latin typeface="Arial" panose="020B0604020202020204" pitchFamily="34" charset="0"/>
                <a:cs typeface="Arial" panose="020B0604020202020204" pitchFamily="34" charset="0"/>
              </a:rPr>
              <a:t>توجه </a:t>
            </a:r>
            <a:r>
              <a:rPr lang="ar-SA" sz="2400" dirty="0">
                <a:solidFill>
                  <a:srgbClr val="002060"/>
                </a:solidFill>
                <a:latin typeface="Arial" panose="020B0604020202020204" pitchFamily="34" charset="0"/>
                <a:cs typeface="Arial" panose="020B0604020202020204" pitchFamily="34" charset="0"/>
              </a:rPr>
              <a:t>به رویکردهای جدید در تعلیم و </a:t>
            </a:r>
            <a:r>
              <a:rPr lang="ar-SA" sz="2400" dirty="0" smtClean="0">
                <a:solidFill>
                  <a:srgbClr val="002060"/>
                </a:solidFill>
                <a:latin typeface="Arial" panose="020B0604020202020204" pitchFamily="34" charset="0"/>
                <a:cs typeface="Arial" panose="020B0604020202020204" pitchFamily="34" charset="0"/>
              </a:rPr>
              <a:t>تربیت</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2- </a:t>
            </a:r>
            <a:r>
              <a:rPr lang="ar-SA" sz="2400" dirty="0" smtClean="0">
                <a:solidFill>
                  <a:srgbClr val="002060"/>
                </a:solidFill>
                <a:latin typeface="Arial" panose="020B0604020202020204" pitchFamily="34" charset="0"/>
                <a:cs typeface="Arial" panose="020B0604020202020204" pitchFamily="34" charset="0"/>
              </a:rPr>
              <a:t>توجه </a:t>
            </a:r>
            <a:r>
              <a:rPr lang="ar-SA" sz="2400" dirty="0">
                <a:solidFill>
                  <a:srgbClr val="002060"/>
                </a:solidFill>
                <a:latin typeface="Arial" panose="020B0604020202020204" pitchFamily="34" charset="0"/>
                <a:cs typeface="Arial" panose="020B0604020202020204" pitchFamily="34" charset="0"/>
              </a:rPr>
              <a:t>بیش تر به جنبه های عاطفی، نگرشی و نیز </a:t>
            </a:r>
            <a:r>
              <a:rPr lang="ar-SA" sz="2400" dirty="0" smtClean="0">
                <a:solidFill>
                  <a:srgbClr val="002060"/>
                </a:solidFill>
                <a:latin typeface="Arial" panose="020B0604020202020204" pitchFamily="34" charset="0"/>
                <a:cs typeface="Arial" panose="020B0604020202020204" pitchFamily="34" charset="0"/>
              </a:rPr>
              <a:t>تأکی</a:t>
            </a:r>
            <a:r>
              <a:rPr lang="fa-IR" sz="2400" dirty="0" smtClean="0">
                <a:solidFill>
                  <a:srgbClr val="002060"/>
                </a:solidFill>
                <a:latin typeface="Arial" panose="020B0604020202020204" pitchFamily="34" charset="0"/>
                <a:cs typeface="Arial" panose="020B0604020202020204" pitchFamily="34" charset="0"/>
              </a:rPr>
              <a:t>د</a:t>
            </a:r>
            <a:r>
              <a:rPr lang="ar-SA" sz="2400" dirty="0" smtClean="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بر </a:t>
            </a:r>
            <a:r>
              <a:rPr lang="ar-SA" sz="2400" dirty="0" smtClean="0">
                <a:solidFill>
                  <a:srgbClr val="002060"/>
                </a:solidFill>
                <a:latin typeface="Arial" panose="020B0604020202020204" pitchFamily="34" charset="0"/>
                <a:cs typeface="Arial" panose="020B0604020202020204" pitchFamily="34" charset="0"/>
              </a:rPr>
              <a:t>عمل</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3- </a:t>
            </a:r>
            <a:r>
              <a:rPr lang="ar-SA" sz="2400" dirty="0" smtClean="0">
                <a:solidFill>
                  <a:srgbClr val="002060"/>
                </a:solidFill>
                <a:latin typeface="Arial" panose="020B0604020202020204" pitchFamily="34" charset="0"/>
                <a:cs typeface="Arial" panose="020B0604020202020204" pitchFamily="34" charset="0"/>
              </a:rPr>
              <a:t>توجه </a:t>
            </a:r>
            <a:r>
              <a:rPr lang="ar-SA" sz="2400" dirty="0">
                <a:solidFill>
                  <a:srgbClr val="002060"/>
                </a:solidFill>
                <a:latin typeface="Arial" panose="020B0604020202020204" pitchFamily="34" charset="0"/>
                <a:cs typeface="Arial" panose="020B0604020202020204" pitchFamily="34" charset="0"/>
              </a:rPr>
              <a:t>به توانایی ها و محدودیت های رشد </a:t>
            </a:r>
            <a:r>
              <a:rPr lang="ar-SA" sz="2400" dirty="0" smtClean="0">
                <a:solidFill>
                  <a:srgbClr val="002060"/>
                </a:solidFill>
                <a:latin typeface="Arial" panose="020B0604020202020204" pitchFamily="34" charset="0"/>
                <a:cs typeface="Arial" panose="020B0604020202020204" pitchFamily="34" charset="0"/>
              </a:rPr>
              <a:t>شناختی</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5- </a:t>
            </a:r>
            <a:r>
              <a:rPr lang="ar-SA" sz="2400" dirty="0" smtClean="0">
                <a:solidFill>
                  <a:srgbClr val="002060"/>
                </a:solidFill>
                <a:latin typeface="Arial" panose="020B0604020202020204" pitchFamily="34" charset="0"/>
                <a:cs typeface="Arial" panose="020B0604020202020204" pitchFamily="34" charset="0"/>
              </a:rPr>
              <a:t>توجه </a:t>
            </a:r>
            <a:r>
              <a:rPr lang="ar-SA" sz="2400" dirty="0">
                <a:solidFill>
                  <a:srgbClr val="002060"/>
                </a:solidFill>
                <a:latin typeface="Arial" panose="020B0604020202020204" pitchFamily="34" charset="0"/>
                <a:cs typeface="Arial" panose="020B0604020202020204" pitchFamily="34" charset="0"/>
              </a:rPr>
              <a:t>بیش از پیش به زبان کودک</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6- </a:t>
            </a:r>
            <a:r>
              <a:rPr lang="ar-SA" sz="2400" dirty="0" smtClean="0">
                <a:solidFill>
                  <a:srgbClr val="002060"/>
                </a:solidFill>
                <a:latin typeface="Arial" panose="020B0604020202020204" pitchFamily="34" charset="0"/>
                <a:cs typeface="Arial" panose="020B0604020202020204" pitchFamily="34" charset="0"/>
              </a:rPr>
              <a:t>ایجاد </a:t>
            </a:r>
            <a:r>
              <a:rPr lang="ar-SA" sz="2400" dirty="0">
                <a:solidFill>
                  <a:srgbClr val="002060"/>
                </a:solidFill>
                <a:latin typeface="Arial" panose="020B0604020202020204" pitchFamily="34" charset="0"/>
                <a:cs typeface="Arial" panose="020B0604020202020204" pitchFamily="34" charset="0"/>
              </a:rPr>
              <a:t>فرصت یادگیری و امکان تفکر و فعالیت بیش تر برای دانش </a:t>
            </a:r>
            <a:r>
              <a:rPr lang="ar-SA" sz="2400" dirty="0" smtClean="0">
                <a:solidFill>
                  <a:srgbClr val="002060"/>
                </a:solidFill>
                <a:latin typeface="Arial" panose="020B0604020202020204" pitchFamily="34" charset="0"/>
                <a:cs typeface="Arial" panose="020B0604020202020204" pitchFamily="34" charset="0"/>
              </a:rPr>
              <a:t>آموز</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7- </a:t>
            </a:r>
            <a:r>
              <a:rPr lang="ar-SA" sz="2400" dirty="0" smtClean="0">
                <a:solidFill>
                  <a:srgbClr val="002060"/>
                </a:solidFill>
                <a:latin typeface="Arial" panose="020B0604020202020204" pitchFamily="34" charset="0"/>
                <a:cs typeface="Arial" panose="020B0604020202020204" pitchFamily="34" charset="0"/>
              </a:rPr>
              <a:t>تهیه </a:t>
            </a:r>
            <a:r>
              <a:rPr lang="ar-SA" sz="2400" dirty="0">
                <a:solidFill>
                  <a:srgbClr val="002060"/>
                </a:solidFill>
                <a:latin typeface="Arial" panose="020B0604020202020204" pitchFamily="34" charset="0"/>
                <a:cs typeface="Arial" panose="020B0604020202020204" pitchFamily="34" charset="0"/>
              </a:rPr>
              <a:t>ی کتاب کار دانش </a:t>
            </a:r>
            <a:r>
              <a:rPr lang="ar-SA" sz="2400" dirty="0" smtClean="0">
                <a:solidFill>
                  <a:srgbClr val="002060"/>
                </a:solidFill>
                <a:latin typeface="Arial" panose="020B0604020202020204" pitchFamily="34" charset="0"/>
                <a:cs typeface="Arial" panose="020B0604020202020204" pitchFamily="34" charset="0"/>
              </a:rPr>
              <a:t>آموز</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8- </a:t>
            </a:r>
            <a:r>
              <a:rPr lang="ar-SA" sz="2400" dirty="0" smtClean="0">
                <a:solidFill>
                  <a:srgbClr val="002060"/>
                </a:solidFill>
                <a:latin typeface="Arial" panose="020B0604020202020204" pitchFamily="34" charset="0"/>
                <a:cs typeface="Arial" panose="020B0604020202020204" pitchFamily="34" charset="0"/>
              </a:rPr>
              <a:t>تغییر </a:t>
            </a:r>
            <a:r>
              <a:rPr lang="ar-SA" sz="2400" dirty="0">
                <a:solidFill>
                  <a:srgbClr val="002060"/>
                </a:solidFill>
                <a:latin typeface="Arial" panose="020B0604020202020204" pitchFamily="34" charset="0"/>
                <a:cs typeface="Arial" panose="020B0604020202020204" pitchFamily="34" charset="0"/>
              </a:rPr>
              <a:t>اساسی در نظام </a:t>
            </a:r>
            <a:r>
              <a:rPr lang="ar-SA" sz="2400" dirty="0" smtClean="0">
                <a:solidFill>
                  <a:srgbClr val="002060"/>
                </a:solidFill>
                <a:latin typeface="Arial" panose="020B0604020202020204" pitchFamily="34" charset="0"/>
                <a:cs typeface="Arial" panose="020B0604020202020204" pitchFamily="34" charset="0"/>
              </a:rPr>
              <a:t>ارزشیابی</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9- </a:t>
            </a:r>
            <a:r>
              <a:rPr lang="ar-SA" sz="2400" dirty="0" smtClean="0">
                <a:solidFill>
                  <a:srgbClr val="002060"/>
                </a:solidFill>
                <a:latin typeface="Arial" panose="020B0604020202020204" pitchFamily="34" charset="0"/>
                <a:cs typeface="Arial" panose="020B0604020202020204" pitchFamily="34" charset="0"/>
              </a:rPr>
              <a:t>توجه </a:t>
            </a:r>
            <a:r>
              <a:rPr lang="ar-SA" sz="2400" dirty="0">
                <a:solidFill>
                  <a:srgbClr val="002060"/>
                </a:solidFill>
                <a:latin typeface="Arial" panose="020B0604020202020204" pitchFamily="34" charset="0"/>
                <a:cs typeface="Arial" panose="020B0604020202020204" pitchFamily="34" charset="0"/>
              </a:rPr>
              <a:t>به هنر، برای ترسیم چهره ی زیبای الگوهای دینی</a:t>
            </a:r>
            <a:endParaRPr lang="en-US" sz="2400" dirty="0">
              <a:solidFill>
                <a:srgbClr val="002060"/>
              </a:solidFill>
              <a:latin typeface="Arial" pitchFamily="34" charset="0"/>
              <a:cs typeface="Arial" pitchFamily="34" charset="0"/>
            </a:endParaRPr>
          </a:p>
        </p:txBody>
      </p:sp>
      <p:sp>
        <p:nvSpPr>
          <p:cNvPr id="3" name="Flowchart: Stored Data 2"/>
          <p:cNvSpPr/>
          <p:nvPr/>
        </p:nvSpPr>
        <p:spPr>
          <a:xfrm>
            <a:off x="1447800" y="1066800"/>
            <a:ext cx="7162800" cy="990600"/>
          </a:xfrm>
          <a:prstGeom prst="flowChartOnlineStorage">
            <a:avLst/>
          </a:prstGeom>
          <a:solidFill>
            <a:schemeClr val="accent6">
              <a:lumMod val="60000"/>
              <a:lumOff val="40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2300" b="1" dirty="0" smtClean="0">
                <a:solidFill>
                  <a:srgbClr val="002060"/>
                </a:solidFill>
                <a:latin typeface="Arial" panose="020B0604020202020204" pitchFamily="34" charset="0"/>
                <a:cs typeface="Arial" panose="020B0604020202020204" pitchFamily="34" charset="0"/>
              </a:rPr>
              <a:t>1لف )- </a:t>
            </a:r>
            <a:r>
              <a:rPr lang="ar-SA" sz="2300" b="1" dirty="0" smtClean="0">
                <a:solidFill>
                  <a:srgbClr val="002060"/>
                </a:solidFill>
                <a:latin typeface="Arial" panose="020B0604020202020204" pitchFamily="34" charset="0"/>
                <a:cs typeface="Arial" panose="020B0604020202020204" pitchFamily="34" charset="0"/>
              </a:rPr>
              <a:t>ویژگی </a:t>
            </a:r>
            <a:r>
              <a:rPr lang="ar-SA" sz="2300" b="1" dirty="0">
                <a:solidFill>
                  <a:srgbClr val="002060"/>
                </a:solidFill>
                <a:latin typeface="Arial" panose="020B0604020202020204" pitchFamily="34" charset="0"/>
                <a:cs typeface="Arial" panose="020B0604020202020204" pitchFamily="34" charset="0"/>
              </a:rPr>
              <a:t>های برنامه ی درسی تعلیم و تربیت  دینی دوره ی ابتدایی عبارتند </a:t>
            </a:r>
            <a:r>
              <a:rPr lang="ar-SA" sz="2300" b="1" dirty="0" smtClean="0">
                <a:solidFill>
                  <a:srgbClr val="002060"/>
                </a:solidFill>
                <a:latin typeface="Arial" panose="020B0604020202020204" pitchFamily="34" charset="0"/>
                <a:cs typeface="Arial" panose="020B0604020202020204" pitchFamily="34" charset="0"/>
              </a:rPr>
              <a:t>از</a:t>
            </a:r>
            <a:r>
              <a:rPr lang="fa-IR" sz="2300" b="1" dirty="0" smtClean="0">
                <a:solidFill>
                  <a:srgbClr val="002060"/>
                </a:solidFill>
                <a:latin typeface="Arial" panose="020B0604020202020204" pitchFamily="34" charset="0"/>
                <a:cs typeface="Arial" panose="020B0604020202020204" pitchFamily="34" charset="0"/>
              </a:rPr>
              <a:t> :</a:t>
            </a:r>
            <a:endParaRPr lang="en-US" sz="2300" dirty="0"/>
          </a:p>
        </p:txBody>
      </p:sp>
    </p:spTree>
    <p:extLst>
      <p:ext uri="{BB962C8B-B14F-4D97-AF65-F5344CB8AC3E}">
        <p14:creationId xmlns:p14="http://schemas.microsoft.com/office/powerpoint/2010/main" val="829517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2" y="2057406"/>
            <a:ext cx="8178799" cy="3981717"/>
          </a:xfrm>
        </p:spPr>
        <p:txBody>
          <a:bodyPr>
            <a:normAutofit/>
          </a:bodyPr>
          <a:lstStyle/>
          <a:p>
            <a:pPr marL="0" marR="0" indent="0" algn="r" rtl="1">
              <a:lnSpc>
                <a:spcPct val="115000"/>
              </a:lnSpc>
              <a:spcBef>
                <a:spcPts val="0"/>
              </a:spcBef>
              <a:spcAft>
                <a:spcPts val="1000"/>
              </a:spcAft>
              <a:buNone/>
            </a:pPr>
            <a:r>
              <a:rPr lang="ar-SA" sz="2400" b="1" dirty="0">
                <a:latin typeface="Calibri"/>
                <a:ea typeface="Times New Roman"/>
                <a:cs typeface="Times New Roman"/>
              </a:rPr>
              <a:t>   </a:t>
            </a:r>
            <a:endParaRPr lang="fa-IR" sz="2400" b="1" dirty="0" smtClean="0">
              <a:latin typeface="Calibri"/>
              <a:ea typeface="Times New Roman"/>
              <a:cs typeface="Times New Roman"/>
            </a:endParaRPr>
          </a:p>
          <a:p>
            <a:pPr marL="0" marR="0" indent="0" algn="r" rtl="1">
              <a:lnSpc>
                <a:spcPct val="115000"/>
              </a:lnSpc>
              <a:spcBef>
                <a:spcPts val="0"/>
              </a:spcBef>
              <a:spcAft>
                <a:spcPts val="1000"/>
              </a:spcAft>
              <a:buNone/>
            </a:pPr>
            <a:endParaRPr lang="fa-IR" sz="2400" b="1" dirty="0">
              <a:latin typeface="Calibri"/>
              <a:ea typeface="Times New Roman"/>
              <a:cs typeface="Times New Roman"/>
            </a:endParaRPr>
          </a:p>
          <a:p>
            <a:pPr marL="0" marR="0" indent="0" algn="r" rtl="1">
              <a:lnSpc>
                <a:spcPct val="115000"/>
              </a:lnSpc>
              <a:spcBef>
                <a:spcPts val="0"/>
              </a:spcBef>
              <a:spcAft>
                <a:spcPts val="1000"/>
              </a:spcAft>
              <a:buNone/>
            </a:pPr>
            <a:r>
              <a:rPr lang="ar-SA" sz="2400" dirty="0" smtClean="0">
                <a:latin typeface="Arial" panose="020B0604020202020204" pitchFamily="34" charset="0"/>
                <a:ea typeface="Times New Roman"/>
                <a:cs typeface="Arial" panose="020B0604020202020204" pitchFamily="34" charset="0"/>
              </a:rPr>
              <a:t>اين </a:t>
            </a:r>
            <a:r>
              <a:rPr lang="ar-SA" sz="2400" dirty="0">
                <a:latin typeface="Arial" panose="020B0604020202020204" pitchFamily="34" charset="0"/>
                <a:ea typeface="Times New Roman"/>
                <a:cs typeface="Arial" panose="020B0604020202020204" pitchFamily="34" charset="0"/>
              </a:rPr>
              <a:t>راهنما شامل اهداف كلّي درسي ، اهداف هر پايه ، مفاهيم جزئي آن ، شيوه هاي ارزشيابي و روش كلي تدريس مي باشد </a:t>
            </a:r>
            <a:r>
              <a:rPr lang="ar-SA" sz="2400" b="1" dirty="0">
                <a:latin typeface="Calibri"/>
                <a:ea typeface="Times New Roman"/>
                <a:cs typeface="Times New Roman"/>
              </a:rPr>
              <a:t>. </a:t>
            </a:r>
            <a:endParaRPr lang="en-US" sz="2000" dirty="0">
              <a:latin typeface="Calibri"/>
              <a:ea typeface="Calibri"/>
              <a:cs typeface="Arial"/>
            </a:endParaRPr>
          </a:p>
          <a:p>
            <a:pPr marL="0" indent="0" algn="r" rtl="1">
              <a:buNone/>
            </a:pPr>
            <a:endParaRPr lang="fa-IR"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rtl="1">
              <a:buNone/>
            </a:pPr>
            <a:endParaRPr lang="fa-I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Down Arrow Callout 3"/>
          <p:cNvSpPr/>
          <p:nvPr/>
        </p:nvSpPr>
        <p:spPr>
          <a:xfrm>
            <a:off x="1307123" y="1295400"/>
            <a:ext cx="6858000" cy="914400"/>
          </a:xfrm>
          <a:prstGeom prst="downArrowCallout">
            <a:avLst/>
          </a:prstGeom>
          <a:ln>
            <a:solidFill>
              <a:srgbClr val="FF3399"/>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ar-SA" sz="2800" b="1" dirty="0">
                <a:latin typeface="Calibri"/>
                <a:ea typeface="Times New Roman"/>
                <a:cs typeface="Times New Roman"/>
              </a:rPr>
              <a:t> </a:t>
            </a:r>
            <a:endParaRPr lang="fa-IR" sz="2800" b="1" dirty="0" smtClean="0">
              <a:latin typeface="Calibri"/>
              <a:ea typeface="Times New Roman"/>
              <a:cs typeface="Times New Roman"/>
            </a:endParaRPr>
          </a:p>
          <a:p>
            <a:pPr algn="ctr"/>
            <a:r>
              <a:rPr lang="fa-IR" sz="2800" b="1" dirty="0" smtClean="0">
                <a:solidFill>
                  <a:srgbClr val="002060"/>
                </a:solidFill>
                <a:latin typeface="Calibri"/>
                <a:ea typeface="Times New Roman"/>
                <a:cs typeface="Times New Roman"/>
              </a:rPr>
              <a:t>1- </a:t>
            </a:r>
            <a:r>
              <a:rPr lang="ar-SA" sz="2800" b="1" dirty="0" smtClean="0">
                <a:solidFill>
                  <a:srgbClr val="002060"/>
                </a:solidFill>
                <a:latin typeface="Calibri"/>
                <a:ea typeface="Times New Roman"/>
                <a:cs typeface="Times New Roman"/>
              </a:rPr>
              <a:t>اتّكا </a:t>
            </a:r>
            <a:r>
              <a:rPr lang="ar-SA" sz="2800" b="1" dirty="0">
                <a:solidFill>
                  <a:srgbClr val="002060"/>
                </a:solidFill>
                <a:latin typeface="Calibri"/>
                <a:ea typeface="Times New Roman"/>
                <a:cs typeface="Times New Roman"/>
              </a:rPr>
              <a:t>بر راهنماي برنامه ي درسي </a:t>
            </a:r>
            <a:r>
              <a:rPr lang="ar-SA" sz="2800" b="1" dirty="0">
                <a:latin typeface="Calibri"/>
                <a:ea typeface="Times New Roman"/>
                <a:cs typeface="Times New Roman"/>
              </a:rPr>
              <a:t>:  </a:t>
            </a:r>
            <a:endParaRPr lang="fa-IR" sz="2800" b="1" dirty="0">
              <a:latin typeface="Calibri"/>
              <a:ea typeface="Times New Roman"/>
              <a:cs typeface="Times New Roman"/>
            </a:endParaRPr>
          </a:p>
          <a:p>
            <a:pPr algn="ctr"/>
            <a:r>
              <a:rPr lang="fa-IR" sz="2800" b="1" dirty="0" smtClean="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t>
            </a:r>
            <a:endParaRPr lang="en-US" dirty="0">
              <a:solidFill>
                <a:srgbClr val="FF0000"/>
              </a:solidFill>
            </a:endParaRPr>
          </a:p>
        </p:txBody>
      </p:sp>
    </p:spTree>
    <p:extLst>
      <p:ext uri="{BB962C8B-B14F-4D97-AF65-F5344CB8AC3E}">
        <p14:creationId xmlns:p14="http://schemas.microsoft.com/office/powerpoint/2010/main" val="14955810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2" y="2590800"/>
            <a:ext cx="8178799" cy="3448323"/>
          </a:xfrm>
        </p:spPr>
        <p:txBody>
          <a:bodyPr>
            <a:normAutofit/>
          </a:bodyPr>
          <a:lstStyle/>
          <a:p>
            <a:pPr marL="0" indent="0" algn="r" rtl="1">
              <a:buNone/>
            </a:pPr>
            <a:r>
              <a:rPr lang="fa-IR" sz="2400" dirty="0">
                <a:latin typeface="Arial" panose="020B0604020202020204" pitchFamily="34" charset="0"/>
                <a:cs typeface="Arial" panose="020B0604020202020204" pitchFamily="34" charset="0"/>
              </a:rPr>
              <a:t>شيوه هاي نو در تعليم و تربيت ، بر افزايش مشاركت دانش آموز در امر يادگيري و ايجاد فرصت مناسب براي حضور فعال او در تمام صحنه هاي يادگيري تاكيد دارد </a:t>
            </a: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فعاليت هاي گروهي و آموختن بچه ها از يكديگر </a:t>
            </a:r>
            <a:r>
              <a:rPr lang="fa-IR" sz="2400" dirty="0" smtClean="0">
                <a:latin typeface="Arial" panose="020B0604020202020204" pitchFamily="34" charset="0"/>
                <a:cs typeface="Arial" panose="020B0604020202020204" pitchFamily="34" charset="0"/>
              </a:rPr>
              <a:t>،</a:t>
            </a:r>
          </a:p>
          <a:p>
            <a:pPr marL="0" indent="0" algn="r" rtl="1">
              <a:buNone/>
            </a:pPr>
            <a:r>
              <a:rPr lang="fa-IR" sz="2400" dirty="0" smtClean="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فراهم كردن امكان بروز خلاقيت و ابتكار براي دانش آموزان ، ايجاد زمينه ي برقراري پيوند بين آموخته هاي خود در دروس مختلف (تلفيق) و ... ، از ديگر نكات مورد توجه در برنامه ي جديد مي باشند </a:t>
            </a:r>
            <a:r>
              <a:rPr lang="fa-IR" sz="2400" dirty="0" smtClean="0">
                <a:latin typeface="Arial" panose="020B0604020202020204" pitchFamily="34" charset="0"/>
                <a:cs typeface="Arial" panose="020B0604020202020204" pitchFamily="34" charset="0"/>
              </a:rPr>
              <a:t>.</a:t>
            </a:r>
          </a:p>
          <a:p>
            <a:pPr marL="0" indent="0" algn="r" rtl="1">
              <a:buNone/>
            </a:pPr>
            <a:endParaRPr lang="en-US" sz="2400" dirty="0">
              <a:latin typeface="Arial" panose="020B0604020202020204" pitchFamily="34" charset="0"/>
              <a:cs typeface="Arial" panose="020B0604020202020204" pitchFamily="34" charset="0"/>
            </a:endParaRPr>
          </a:p>
        </p:txBody>
      </p:sp>
      <p:sp>
        <p:nvSpPr>
          <p:cNvPr id="4" name="Down Arrow Callout 3"/>
          <p:cNvSpPr/>
          <p:nvPr/>
        </p:nvSpPr>
        <p:spPr>
          <a:xfrm>
            <a:off x="1307123" y="1295400"/>
            <a:ext cx="6858000" cy="914400"/>
          </a:xfrm>
          <a:prstGeom prst="downArrowCallout">
            <a:avLst/>
          </a:prstGeom>
          <a:ln>
            <a:solidFill>
              <a:srgbClr val="FF3399"/>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fa-IR" sz="2800" b="1" dirty="0" smtClean="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2- توجه </a:t>
            </a:r>
            <a:r>
              <a:rPr lang="fa-IR" sz="2800"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به رویکرد های جدید در تعلیم و تربیت:</a:t>
            </a:r>
            <a:endParaRPr lang="en-US" dirty="0">
              <a:solidFill>
                <a:srgbClr val="FF0000"/>
              </a:solidFill>
            </a:endParaRPr>
          </a:p>
        </p:txBody>
      </p:sp>
    </p:spTree>
    <p:extLst>
      <p:ext uri="{BB962C8B-B14F-4D97-AF65-F5344CB8AC3E}">
        <p14:creationId xmlns:p14="http://schemas.microsoft.com/office/powerpoint/2010/main" val="9065789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78799" cy="3981717"/>
          </a:xfrm>
        </p:spPr>
        <p:txBody>
          <a:bodyPr>
            <a:normAutofit/>
          </a:bodyPr>
          <a:lstStyle/>
          <a:p>
            <a:pPr marL="0" indent="0" algn="r" rtl="1">
              <a:buNone/>
            </a:pPr>
            <a:endParaRPr lang="fa-IR"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rtl="1">
              <a:buNone/>
            </a:pPr>
            <a:endParaRPr lang="fa-IR"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r" rtl="1">
              <a:buNone/>
            </a:pPr>
            <a:r>
              <a:rPr lang="fa-IR"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a-IR" sz="2400" b="1" dirty="0" smtClean="0">
                <a:solidFill>
                  <a:srgbClr val="FF0000"/>
                </a:solidFill>
                <a:latin typeface="Arial" panose="020B0604020202020204" pitchFamily="34" charset="0"/>
                <a:cs typeface="Arial" panose="020B0604020202020204" pitchFamily="34" charset="0"/>
              </a:rPr>
              <a:t>3- .توجه </a:t>
            </a:r>
            <a:r>
              <a:rPr lang="fa-IR" sz="2400" b="1" dirty="0">
                <a:solidFill>
                  <a:srgbClr val="FF0000"/>
                </a:solidFill>
                <a:latin typeface="Arial" panose="020B0604020202020204" pitchFamily="34" charset="0"/>
                <a:cs typeface="Arial" panose="020B0604020202020204" pitchFamily="34" charset="0"/>
              </a:rPr>
              <a:t>بیشتر به جنبه های عاطفی و نگرشی و تاکید بر </a:t>
            </a:r>
            <a:r>
              <a:rPr lang="fa-IR" sz="2400" b="1" dirty="0" smtClean="0">
                <a:solidFill>
                  <a:srgbClr val="FF0000"/>
                </a:solidFill>
                <a:latin typeface="Arial" panose="020B0604020202020204" pitchFamily="34" charset="0"/>
                <a:cs typeface="Arial" panose="020B0604020202020204" pitchFamily="34" charset="0"/>
              </a:rPr>
              <a:t>عمل:</a:t>
            </a:r>
          </a:p>
          <a:p>
            <a:pPr marL="0" indent="0" algn="r" rtl="1">
              <a:buNone/>
            </a:pPr>
            <a:endParaRPr lang="fa-IR" sz="2400" dirty="0" smtClean="0">
              <a:latin typeface="Arial" panose="020B0604020202020204" pitchFamily="34" charset="0"/>
              <a:cs typeface="Arial" panose="020B0604020202020204" pitchFamily="34" charset="0"/>
            </a:endParaRPr>
          </a:p>
          <a:p>
            <a:pPr marL="0" indent="0" algn="r" rtl="1">
              <a:buNone/>
            </a:pPr>
            <a:r>
              <a:rPr lang="ar-SA" sz="2400" dirty="0" smtClean="0">
                <a:latin typeface="Arial" panose="020B0604020202020204" pitchFamily="34" charset="0"/>
                <a:cs typeface="Arial" panose="020B0604020202020204" pitchFamily="34" charset="0"/>
              </a:rPr>
              <a:t>تلاش </a:t>
            </a:r>
            <a:r>
              <a:rPr lang="ar-SA" sz="2400" dirty="0">
                <a:latin typeface="Arial" panose="020B0604020202020204" pitchFamily="34" charset="0"/>
                <a:cs typeface="Arial" panose="020B0604020202020204" pitchFamily="34" charset="0"/>
              </a:rPr>
              <a:t>براي تاكيد بر جنبه هاي نگرشي و عاطفي تعاليم ديني ، به منظور فراهم ساختن مقدمات عمل به باورها ، يكي از ويژگي هاي مهم برنامه ي جديد است . </a:t>
            </a:r>
            <a:endParaRPr lang="fa-IR" sz="2400" dirty="0">
              <a:latin typeface="Arial" panose="020B0604020202020204" pitchFamily="34" charset="0"/>
              <a:cs typeface="Arial" panose="020B0604020202020204" pitchFamily="34" charset="0"/>
            </a:endParaRPr>
          </a:p>
          <a:p>
            <a:pPr algn="r" rt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0593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 calcmode="lin" valueType="num">
                                      <p:cBhvr additive="base">
                                        <p:cTn id="1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6447501" cy="978794"/>
          </a:xfrm>
        </p:spPr>
        <p:txBody>
          <a:bodyPr>
            <a:normAutofit fontScale="90000"/>
          </a:bodyPr>
          <a:lstStyle/>
          <a:p>
            <a:pPr algn="r"/>
            <a:r>
              <a:rPr lang="fa-IR" sz="2700" b="1" dirty="0" smtClean="0">
                <a:solidFill>
                  <a:srgbClr val="FF0000"/>
                </a:solidFill>
              </a:rPr>
              <a:t>4.</a:t>
            </a:r>
            <a:r>
              <a:rPr lang="fa-IR" sz="3100" b="1" dirty="0" smtClean="0">
                <a:solidFill>
                  <a:srgbClr val="FF0000"/>
                </a:solidFill>
              </a:rPr>
              <a:t>توجه </a:t>
            </a:r>
            <a:r>
              <a:rPr lang="fa-IR" sz="3100" b="1" dirty="0">
                <a:solidFill>
                  <a:srgbClr val="FF0000"/>
                </a:solidFill>
              </a:rPr>
              <a:t>به توانایی ها و محدودیت های رشد شناختی </a:t>
            </a:r>
            <a:r>
              <a:rPr lang="fa-IR" sz="3100" b="1" dirty="0" smtClean="0">
                <a:solidFill>
                  <a:srgbClr val="FF0000"/>
                </a:solidFill>
              </a:rPr>
              <a:t>کودکان:</a:t>
            </a:r>
            <a:r>
              <a:rPr lang="fa-IR" dirty="0"/>
              <a:t/>
            </a:r>
            <a:br>
              <a:rPr lang="fa-IR" dirty="0"/>
            </a:br>
            <a:endParaRPr lang="en-US" dirty="0"/>
          </a:p>
        </p:txBody>
      </p:sp>
      <p:sp>
        <p:nvSpPr>
          <p:cNvPr id="3" name="Content Placeholder 2"/>
          <p:cNvSpPr>
            <a:spLocks noGrp="1"/>
          </p:cNvSpPr>
          <p:nvPr>
            <p:ph idx="1"/>
          </p:nvPr>
        </p:nvSpPr>
        <p:spPr>
          <a:xfrm>
            <a:off x="457200" y="2514600"/>
            <a:ext cx="8178799" cy="2590800"/>
          </a:xfrm>
        </p:spPr>
        <p:txBody>
          <a:bodyPr>
            <a:noAutofit/>
          </a:bodyPr>
          <a:lstStyle/>
          <a:p>
            <a:pPr algn="r" rtl="1"/>
            <a:r>
              <a:rPr lang="ar-SA" sz="2400" dirty="0" smtClean="0">
                <a:solidFill>
                  <a:srgbClr val="002060"/>
                </a:solidFill>
                <a:latin typeface="Arial" panose="020B0604020202020204" pitchFamily="34" charset="0"/>
                <a:cs typeface="Arial" panose="020B0604020202020204" pitchFamily="34" charset="0"/>
              </a:rPr>
              <a:t>از </a:t>
            </a:r>
            <a:r>
              <a:rPr lang="ar-SA" sz="2400" dirty="0">
                <a:solidFill>
                  <a:srgbClr val="002060"/>
                </a:solidFill>
                <a:latin typeface="Arial" panose="020B0604020202020204" pitchFamily="34" charset="0"/>
                <a:cs typeface="Arial" panose="020B0604020202020204" pitchFamily="34" charset="0"/>
              </a:rPr>
              <a:t>طرح موضوعات و مفاهيم انتزاعي و غير ملموس براي دانش آموزان ، </a:t>
            </a:r>
            <a:r>
              <a:rPr lang="ar-SA" sz="2400" dirty="0" smtClean="0">
                <a:solidFill>
                  <a:srgbClr val="002060"/>
                </a:solidFill>
                <a:latin typeface="Arial" panose="020B0604020202020204" pitchFamily="34" charset="0"/>
                <a:cs typeface="Arial" panose="020B0604020202020204" pitchFamily="34" charset="0"/>
              </a:rPr>
              <a:t>اجتناب</a:t>
            </a:r>
            <a:r>
              <a:rPr lang="fa-IR" sz="2400" dirty="0" smtClean="0">
                <a:solidFill>
                  <a:srgbClr val="002060"/>
                </a:solidFill>
                <a:latin typeface="Arial" panose="020B0604020202020204" pitchFamily="34" charset="0"/>
                <a:cs typeface="Arial" panose="020B0604020202020204" pitchFamily="34" charset="0"/>
              </a:rPr>
              <a:t> و</a:t>
            </a:r>
            <a:r>
              <a:rPr lang="ar-SA" sz="2400" dirty="0" smtClean="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از به كار بردن زبان </a:t>
            </a:r>
            <a:r>
              <a:rPr lang="ar-SA" sz="2400" dirty="0" smtClean="0">
                <a:solidFill>
                  <a:srgbClr val="002060"/>
                </a:solidFill>
                <a:latin typeface="Arial" panose="020B0604020202020204" pitchFamily="34" charset="0"/>
                <a:cs typeface="Arial" panose="020B0604020202020204" pitchFamily="34" charset="0"/>
              </a:rPr>
              <a:t>ا</a:t>
            </a:r>
            <a:r>
              <a:rPr lang="fa-IR" sz="2400" dirty="0" smtClean="0">
                <a:solidFill>
                  <a:srgbClr val="002060"/>
                </a:solidFill>
                <a:latin typeface="Arial" panose="020B0604020202020204" pitchFamily="34" charset="0"/>
                <a:cs typeface="Arial" panose="020B0604020202020204" pitchFamily="34" charset="0"/>
              </a:rPr>
              <a:t>ستذلال </a:t>
            </a:r>
            <a:r>
              <a:rPr lang="ar-SA" sz="2400" dirty="0" smtClean="0">
                <a:solidFill>
                  <a:srgbClr val="002060"/>
                </a:solidFill>
                <a:latin typeface="Arial" panose="020B0604020202020204" pitchFamily="34" charset="0"/>
                <a:cs typeface="Arial" panose="020B0604020202020204" pitchFamily="34" charset="0"/>
              </a:rPr>
              <a:t>پرهيز </a:t>
            </a:r>
            <a:r>
              <a:rPr lang="fa-IR" sz="2400" dirty="0" smtClean="0">
                <a:solidFill>
                  <a:srgbClr val="002060"/>
                </a:solidFill>
                <a:latin typeface="Arial" panose="020B0604020202020204" pitchFamily="34" charset="0"/>
                <a:cs typeface="Arial" panose="020B0604020202020204" pitchFamily="34" charset="0"/>
              </a:rPr>
              <a:t>باید کرد.</a:t>
            </a:r>
          </a:p>
          <a:p>
            <a:pPr algn="r" rtl="1"/>
            <a:r>
              <a:rPr lang="ar-SA" sz="2400" dirty="0" smtClean="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برقراري پيوند بين آموزش هاي ديني و زندگي روزمره ي بچه ها ، از </a:t>
            </a:r>
            <a:r>
              <a:rPr lang="fa-IR" sz="2400" dirty="0" smtClean="0">
                <a:solidFill>
                  <a:srgbClr val="002060"/>
                </a:solidFill>
                <a:latin typeface="Arial" panose="020B0604020202020204" pitchFamily="34" charset="0"/>
                <a:cs typeface="Arial" panose="020B0604020202020204" pitchFamily="34" charset="0"/>
              </a:rPr>
              <a:t>دیگر نقاط قابل تامل در این زمینه است</a:t>
            </a:r>
            <a:r>
              <a:rPr lang="ar-SA" sz="2400" dirty="0" smtClean="0">
                <a:solidFill>
                  <a:srgbClr val="002060"/>
                </a:solidFill>
                <a:latin typeface="Arial" panose="020B0604020202020204" pitchFamily="34" charset="0"/>
                <a:cs typeface="Arial" panose="020B0604020202020204" pitchFamily="34" charset="0"/>
              </a:rPr>
              <a:t>.   </a:t>
            </a:r>
            <a:endParaRPr lang="fa-IR" sz="2400" dirty="0">
              <a:solidFill>
                <a:srgbClr val="002060"/>
              </a:solidFill>
              <a:latin typeface="Arial" panose="020B0604020202020204" pitchFamily="34" charset="0"/>
              <a:cs typeface="Arial" panose="020B0604020202020204" pitchFamily="34" charset="0"/>
            </a:endParaRPr>
          </a:p>
          <a:p>
            <a:pPr marL="0" indent="0" algn="r" rtl="1">
              <a:buNone/>
            </a:pP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5750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371600"/>
            <a:ext cx="8178799" cy="4882165"/>
          </a:xfrm>
        </p:spPr>
        <p:txBody>
          <a:bodyPr>
            <a:noAutofit/>
          </a:bodyPr>
          <a:lstStyle/>
          <a:p>
            <a:pPr marL="0" indent="0" algn="just" rtl="1">
              <a:buNone/>
            </a:pPr>
            <a:r>
              <a:rPr lang="fa-IR" sz="2400" b="1" dirty="0" smtClean="0">
                <a:solidFill>
                  <a:srgbClr val="FF0000"/>
                </a:solidFill>
                <a:latin typeface="Arial" panose="020B0604020202020204" pitchFamily="34" charset="0"/>
                <a:cs typeface="Arial" panose="020B0604020202020204" pitchFamily="34" charset="0"/>
              </a:rPr>
              <a:t>5.ایجاد </a:t>
            </a:r>
            <a:r>
              <a:rPr lang="fa-IR" sz="2400" b="1" dirty="0">
                <a:solidFill>
                  <a:srgbClr val="FF0000"/>
                </a:solidFill>
                <a:latin typeface="Arial" panose="020B0604020202020204" pitchFamily="34" charset="0"/>
                <a:cs typeface="Arial" panose="020B0604020202020204" pitchFamily="34" charset="0"/>
              </a:rPr>
              <a:t>فرصت یادگیری و امکان تفکر و فعالیت بیشتر برای دانش </a:t>
            </a:r>
            <a:r>
              <a:rPr lang="fa-IR" sz="2400" b="1" dirty="0" smtClean="0">
                <a:solidFill>
                  <a:srgbClr val="FF0000"/>
                </a:solidFill>
                <a:latin typeface="Arial" panose="020B0604020202020204" pitchFamily="34" charset="0"/>
                <a:cs typeface="Arial" panose="020B0604020202020204" pitchFamily="34" charset="0"/>
              </a:rPr>
              <a:t>آموز:</a:t>
            </a:r>
          </a:p>
          <a:p>
            <a:pPr marL="0" indent="0" algn="just" rtl="1">
              <a:buNone/>
            </a:pPr>
            <a:endParaRPr lang="fa-IR" sz="2400" dirty="0" smtClean="0">
              <a:solidFill>
                <a:srgbClr val="002060"/>
              </a:solidFill>
              <a:latin typeface="Arial" panose="020B0604020202020204" pitchFamily="34" charset="0"/>
              <a:cs typeface="Arial" panose="020B0604020202020204" pitchFamily="34" charset="0"/>
            </a:endParaRPr>
          </a:p>
          <a:p>
            <a:pPr marL="0" indent="0" algn="just" rtl="1">
              <a:buNone/>
            </a:pPr>
            <a:r>
              <a:rPr lang="ar-SA" sz="2400" dirty="0">
                <a:solidFill>
                  <a:srgbClr val="002060"/>
                </a:solidFill>
                <a:latin typeface="Arial" panose="020B0604020202020204" pitchFamily="34" charset="0"/>
                <a:cs typeface="Arial" panose="020B0604020202020204" pitchFamily="34" charset="0"/>
              </a:rPr>
              <a:t>اين امر ، از چند جنبه ، مي تواند مهم باشد : اولا درگيري دانش آموزان در جريان يادگيري، موجب عميق تر و پايدارتر شدن آموخته هاي آنان مي شود ؛ ثانيا به معلم كمك مي كند تا براي ارزش يابي پيشرفت يادگيري آنان ، هم به فرايند و هم به محصول توجه كرده و به نتايج بهتري دست يابد ؛ ثالثا احساس خوب و خوشايندي ، به واسطه ي فعاليت بيشتر در امر يادگيري در دانش آموزان ايجاد مي كند (كه بخصوص براي درس ديني ، فوق العاده حايز اهميت است).  </a:t>
            </a:r>
            <a:r>
              <a:rPr lang="fa-IR" sz="2400" dirty="0" smtClean="0">
                <a:solidFill>
                  <a:srgbClr val="002060"/>
                </a:solidFill>
                <a:latin typeface="Arial" panose="020B0604020202020204" pitchFamily="34" charset="0"/>
                <a:cs typeface="Arial" panose="020B0604020202020204" pitchFamily="34" charset="0"/>
              </a:rPr>
              <a:t>رابعا ایجاد خلاقیت می نماید</a:t>
            </a:r>
            <a:endParaRPr lang="en-US" sz="2400" dirty="0">
              <a:solidFill>
                <a:srgbClr val="002060"/>
              </a:solidFill>
              <a:latin typeface="Arial" panose="020B0604020202020204" pitchFamily="34" charset="0"/>
              <a:cs typeface="Arial" panose="020B0604020202020204" pitchFamily="34" charset="0"/>
            </a:endParaRPr>
          </a:p>
          <a:p>
            <a:pPr marL="0" indent="0" algn="just" rtl="1">
              <a:buNone/>
            </a:pP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13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par>
                                <p:cTn id="10" presetID="14" presetClass="entr" presetSubtype="1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2" y="2133606"/>
            <a:ext cx="6447501" cy="613893"/>
          </a:xfrm>
        </p:spPr>
        <p:txBody>
          <a:bodyPr>
            <a:normAutofit fontScale="90000"/>
          </a:bodyPr>
          <a:lstStyle/>
          <a:p>
            <a:pPr algn="r"/>
            <a:r>
              <a:rPr lang="fa-IR" sz="3100" b="1" dirty="0" smtClean="0"/>
              <a:t>6</a:t>
            </a:r>
            <a:r>
              <a:rPr lang="fa-IR" sz="3100" b="1" dirty="0" smtClean="0">
                <a:solidFill>
                  <a:srgbClr val="FF0000"/>
                </a:solidFill>
              </a:rPr>
              <a:t>-تغییر </a:t>
            </a:r>
            <a:r>
              <a:rPr lang="fa-IR" sz="3100" b="1" dirty="0">
                <a:solidFill>
                  <a:srgbClr val="FF0000"/>
                </a:solidFill>
              </a:rPr>
              <a:t>اساسی در نظام </a:t>
            </a:r>
            <a:r>
              <a:rPr lang="fa-IR" sz="3100" b="1" dirty="0" smtClean="0">
                <a:solidFill>
                  <a:srgbClr val="FF0000"/>
                </a:solidFill>
              </a:rPr>
              <a:t>ارزشیابی</a:t>
            </a:r>
            <a:r>
              <a:rPr lang="fa-IR" sz="3100" b="1" dirty="0" smtClean="0">
                <a:effectLst>
                  <a:outerShdw blurRad="38100" dist="38100" dir="2700000" algn="tl">
                    <a:srgbClr val="000000">
                      <a:alpha val="43137"/>
                    </a:srgbClr>
                  </a:outerShdw>
                </a:effectLst>
              </a:rPr>
              <a:t>:</a:t>
            </a:r>
            <a:r>
              <a:rPr lang="fa-IR" dirty="0"/>
              <a:t/>
            </a:r>
            <a:br>
              <a:rPr lang="fa-IR" dirty="0"/>
            </a:br>
            <a:endParaRPr lang="en-US" dirty="0"/>
          </a:p>
        </p:txBody>
      </p:sp>
      <p:sp>
        <p:nvSpPr>
          <p:cNvPr id="3" name="Content Placeholder 2"/>
          <p:cNvSpPr>
            <a:spLocks noGrp="1"/>
          </p:cNvSpPr>
          <p:nvPr>
            <p:ph idx="1"/>
          </p:nvPr>
        </p:nvSpPr>
        <p:spPr>
          <a:xfrm>
            <a:off x="457203" y="2743201"/>
            <a:ext cx="8026399" cy="2900965"/>
          </a:xfrm>
        </p:spPr>
        <p:txBody>
          <a:bodyPr>
            <a:normAutofit/>
          </a:bodyPr>
          <a:lstStyle/>
          <a:p>
            <a:pPr marL="0" indent="0" algn="just" rtl="1">
              <a:buNone/>
            </a:pPr>
            <a:r>
              <a:rPr lang="ar-SA" sz="2400" dirty="0">
                <a:solidFill>
                  <a:srgbClr val="002060"/>
                </a:solidFill>
                <a:latin typeface="Arial" panose="020B0604020202020204" pitchFamily="34" charset="0"/>
                <a:cs typeface="Arial" panose="020B0604020202020204" pitchFamily="34" charset="0"/>
              </a:rPr>
              <a:t>در اين برنامه ، محفوظات بچه ها حائز اهميت نيست . بلكه اهميت اصلي در تغيير نگرش ها ، تغيير رفتارها ، تقويت احساس ديني و توانايي يادگيرندگان در اظهار فهم و درك خود از مفاهيم ديني است . </a:t>
            </a:r>
            <a:endParaRPr lang="en-US" sz="2400" dirty="0" smtClean="0">
              <a:solidFill>
                <a:srgbClr val="002060"/>
              </a:solidFill>
              <a:latin typeface="Arial" panose="020B0604020202020204" pitchFamily="34" charset="0"/>
              <a:cs typeface="Arial" panose="020B0604020202020204" pitchFamily="34" charset="0"/>
            </a:endParaRPr>
          </a:p>
          <a:p>
            <a:pPr marL="0" indent="0" algn="just" rtl="1">
              <a:buNone/>
            </a:pPr>
            <a:r>
              <a:rPr lang="ar-SA" sz="2400" dirty="0" smtClean="0">
                <a:solidFill>
                  <a:srgbClr val="002060"/>
                </a:solidFill>
                <a:latin typeface="Arial" panose="020B0604020202020204" pitchFamily="34" charset="0"/>
                <a:cs typeface="Arial" panose="020B0604020202020204" pitchFamily="34" charset="0"/>
              </a:rPr>
              <a:t>بنابر </a:t>
            </a:r>
            <a:r>
              <a:rPr lang="ar-SA" sz="2400" dirty="0">
                <a:solidFill>
                  <a:srgbClr val="002060"/>
                </a:solidFill>
                <a:latin typeface="Arial" panose="020B0604020202020204" pitchFamily="34" charset="0"/>
                <a:cs typeface="Arial" panose="020B0604020202020204" pitchFamily="34" charset="0"/>
              </a:rPr>
              <a:t>اين ، آزمون هاي كتبي و شفاهي ، ابزار ارزش يابي آموخته هاي بچه ها قلمداد نمي شوند بلكه به منظور برآورد كميت و كيفيت تحقق انتظارات برنامه، تمامي فعاليت هاي دانش آموزان در موقعيت هاي مختلف يادگيري، مورد نظر معلم قرار مي گيرند .  </a:t>
            </a:r>
            <a:endParaRPr lang="en-US" sz="2400" dirty="0">
              <a:solidFill>
                <a:srgbClr val="002060"/>
              </a:solidFill>
              <a:latin typeface="Arial" panose="020B0604020202020204" pitchFamily="34" charset="0"/>
              <a:cs typeface="Arial" panose="020B0604020202020204" pitchFamily="34" charset="0"/>
            </a:endParaRPr>
          </a:p>
          <a:p>
            <a:pPr marL="0" indent="0" algn="just" rtl="1">
              <a:buNone/>
            </a:pPr>
            <a:endParaRPr lang="fa-IR" sz="24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04282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down)">
                                      <p:cBhvr>
                                        <p:cTn id="33" dur="580">
                                          <p:stCondLst>
                                            <p:cond delay="0"/>
                                          </p:stCondLst>
                                        </p:cTn>
                                        <p:tgtEl>
                                          <p:spTgt spid="3">
                                            <p:txEl>
                                              <p:pRg st="1" end="1"/>
                                            </p:txEl>
                                          </p:spTgt>
                                        </p:tgtEl>
                                      </p:cBhvr>
                                    </p:animEffect>
                                    <p:anim calcmode="lin" valueType="num">
                                      <p:cBhvr>
                                        <p:cTn id="3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txEl>
                                              <p:pRg st="1" end="1"/>
                                            </p:txEl>
                                          </p:spTgt>
                                        </p:tgtEl>
                                      </p:cBhvr>
                                      <p:to x="100000" y="60000"/>
                                    </p:animScale>
                                    <p:animScale>
                                      <p:cBhvr>
                                        <p:cTn id="40" dur="166" decel="50000">
                                          <p:stCondLst>
                                            <p:cond delay="676"/>
                                          </p:stCondLst>
                                        </p:cTn>
                                        <p:tgtEl>
                                          <p:spTgt spid="3">
                                            <p:txEl>
                                              <p:pRg st="1" end="1"/>
                                            </p:txEl>
                                          </p:spTgt>
                                        </p:tgtEl>
                                      </p:cBhvr>
                                      <p:to x="100000" y="100000"/>
                                    </p:animScale>
                                    <p:animScale>
                                      <p:cBhvr>
                                        <p:cTn id="41" dur="26">
                                          <p:stCondLst>
                                            <p:cond delay="1312"/>
                                          </p:stCondLst>
                                        </p:cTn>
                                        <p:tgtEl>
                                          <p:spTgt spid="3">
                                            <p:txEl>
                                              <p:pRg st="1" end="1"/>
                                            </p:txEl>
                                          </p:spTgt>
                                        </p:tgtEl>
                                      </p:cBhvr>
                                      <p:to x="100000" y="80000"/>
                                    </p:animScale>
                                    <p:animScale>
                                      <p:cBhvr>
                                        <p:cTn id="42" dur="166" decel="50000">
                                          <p:stCondLst>
                                            <p:cond delay="1338"/>
                                          </p:stCondLst>
                                        </p:cTn>
                                        <p:tgtEl>
                                          <p:spTgt spid="3">
                                            <p:txEl>
                                              <p:pRg st="1" end="1"/>
                                            </p:txEl>
                                          </p:spTgt>
                                        </p:tgtEl>
                                      </p:cBhvr>
                                      <p:to x="100000" y="100000"/>
                                    </p:animScale>
                                    <p:animScale>
                                      <p:cBhvr>
                                        <p:cTn id="43" dur="26">
                                          <p:stCondLst>
                                            <p:cond delay="1642"/>
                                          </p:stCondLst>
                                        </p:cTn>
                                        <p:tgtEl>
                                          <p:spTgt spid="3">
                                            <p:txEl>
                                              <p:pRg st="1" end="1"/>
                                            </p:txEl>
                                          </p:spTgt>
                                        </p:tgtEl>
                                      </p:cBhvr>
                                      <p:to x="100000" y="90000"/>
                                    </p:animScale>
                                    <p:animScale>
                                      <p:cBhvr>
                                        <p:cTn id="44" dur="166" decel="50000">
                                          <p:stCondLst>
                                            <p:cond delay="1668"/>
                                          </p:stCondLst>
                                        </p:cTn>
                                        <p:tgtEl>
                                          <p:spTgt spid="3">
                                            <p:txEl>
                                              <p:pRg st="1" end="1"/>
                                            </p:txEl>
                                          </p:spTgt>
                                        </p:tgtEl>
                                      </p:cBhvr>
                                      <p:to x="100000" y="100000"/>
                                    </p:animScale>
                                    <p:animScale>
                                      <p:cBhvr>
                                        <p:cTn id="45" dur="26">
                                          <p:stCondLst>
                                            <p:cond delay="1808"/>
                                          </p:stCondLst>
                                        </p:cTn>
                                        <p:tgtEl>
                                          <p:spTgt spid="3">
                                            <p:txEl>
                                              <p:pRg st="1" end="1"/>
                                            </p:txEl>
                                          </p:spTgt>
                                        </p:tgtEl>
                                      </p:cBhvr>
                                      <p:to x="100000" y="95000"/>
                                    </p:animScale>
                                    <p:animScale>
                                      <p:cBhvr>
                                        <p:cTn id="4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algn="r"/>
            <a:endParaRPr lang="en-US" sz="2400"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45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84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2436"/>
            <a:ext cx="8229599" cy="3815365"/>
          </a:xfrm>
        </p:spPr>
        <p:txBody>
          <a:bodyPr>
            <a:normAutofit/>
          </a:bodyPr>
          <a:lstStyle/>
          <a:p>
            <a:pPr algn="r"/>
            <a:endParaRPr lang="fa-IR" dirty="0" smtClean="0"/>
          </a:p>
          <a:p>
            <a:pPr marL="0" indent="0" algn="r">
              <a:buNone/>
            </a:pPr>
            <a:r>
              <a:rPr lang="fa-IR" sz="2800" b="1" dirty="0" smtClean="0">
                <a:solidFill>
                  <a:srgbClr val="FF0000"/>
                </a:solidFill>
              </a:rPr>
              <a:t>7- .توجه </a:t>
            </a:r>
            <a:r>
              <a:rPr lang="fa-IR" sz="2800" b="1" dirty="0">
                <a:solidFill>
                  <a:srgbClr val="FF0000"/>
                </a:solidFill>
              </a:rPr>
              <a:t>به هنر برای ترسیم چهره ی زیبای الگو های </a:t>
            </a:r>
            <a:r>
              <a:rPr lang="fa-IR" sz="2800" b="1" dirty="0" smtClean="0">
                <a:solidFill>
                  <a:srgbClr val="FF0000"/>
                </a:solidFill>
              </a:rPr>
              <a:t>دینی:</a:t>
            </a:r>
          </a:p>
          <a:p>
            <a:pPr marL="0" indent="0" algn="r">
              <a:buNone/>
            </a:pPr>
            <a:endParaRPr lang="fa-IR" dirty="0" smtClean="0">
              <a:solidFill>
                <a:schemeClr val="accent2">
                  <a:lumMod val="75000"/>
                </a:schemeClr>
              </a:solidFill>
            </a:endParaRPr>
          </a:p>
          <a:p>
            <a:pPr marL="0" indent="0" algn="r">
              <a:buNone/>
            </a:pPr>
            <a:r>
              <a:rPr lang="ar-SA" dirty="0" smtClean="0">
                <a:solidFill>
                  <a:srgbClr val="002060"/>
                </a:solidFill>
              </a:rPr>
              <a:t>توجه </a:t>
            </a:r>
            <a:r>
              <a:rPr lang="ar-SA" dirty="0">
                <a:solidFill>
                  <a:srgbClr val="002060"/>
                </a:solidFill>
              </a:rPr>
              <a:t>به جنبه هاي زيبايي شناختي ، ركن آموزش ديني است تا اولا فطرت زيباپرست بچه ها مورد توجه قرار گرفته و پرورش يابد ؛ ثانيا از دين و آموزه هاي آن ، تصويري زيبا در ذهن آنان بوجود آيد ؛ ثالثا چهره</a:t>
            </a:r>
            <a:r>
              <a:rPr lang="fa-IR" dirty="0">
                <a:solidFill>
                  <a:srgbClr val="002060"/>
                </a:solidFill>
              </a:rPr>
              <a:t> ی</a:t>
            </a:r>
            <a:r>
              <a:rPr lang="ar-SA" dirty="0">
                <a:solidFill>
                  <a:srgbClr val="002060"/>
                </a:solidFill>
              </a:rPr>
              <a:t> زيبايي از الگوهاي رفتاري و شخصيت پيشوايان و راهنمايان بزرگ ديني بر پرده </a:t>
            </a:r>
            <a:r>
              <a:rPr lang="fa-IR" dirty="0">
                <a:solidFill>
                  <a:srgbClr val="002060"/>
                </a:solidFill>
              </a:rPr>
              <a:t>ی </a:t>
            </a:r>
            <a:r>
              <a:rPr lang="ar-SA" dirty="0">
                <a:solidFill>
                  <a:srgbClr val="002060"/>
                </a:solidFill>
              </a:rPr>
              <a:t>جان و انديشه ي آنان نقش ببندد .  </a:t>
            </a:r>
            <a:endParaRPr lang="en-US" dirty="0">
              <a:solidFill>
                <a:srgbClr val="002060"/>
              </a:solidFill>
            </a:endParaRPr>
          </a:p>
          <a:p>
            <a:pPr marL="0" indent="0" algn="r">
              <a:buNone/>
            </a:pPr>
            <a:endParaRPr lang="en-US" dirty="0"/>
          </a:p>
        </p:txBody>
      </p:sp>
    </p:spTree>
    <p:extLst>
      <p:ext uri="{BB962C8B-B14F-4D97-AF65-F5344CB8AC3E}">
        <p14:creationId xmlns:p14="http://schemas.microsoft.com/office/powerpoint/2010/main" val="25285255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80">
                                          <p:stCondLst>
                                            <p:cond delay="0"/>
                                          </p:stCondLst>
                                        </p:cTn>
                                        <p:tgtEl>
                                          <p:spTgt spid="3">
                                            <p:txEl>
                                              <p:pRg st="3" end="3"/>
                                            </p:txEl>
                                          </p:spTgt>
                                        </p:tgtEl>
                                      </p:cBhvr>
                                    </p:animEffect>
                                    <p:anim calcmode="lin" valueType="num">
                                      <p:cBhvr>
                                        <p:cTn id="1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3" end="3"/>
                                            </p:txEl>
                                          </p:spTgt>
                                        </p:tgtEl>
                                      </p:cBhvr>
                                      <p:to x="100000" y="60000"/>
                                    </p:animScale>
                                    <p:animScale>
                                      <p:cBhvr>
                                        <p:cTn id="22" dur="166" decel="50000">
                                          <p:stCondLst>
                                            <p:cond delay="676"/>
                                          </p:stCondLst>
                                        </p:cTn>
                                        <p:tgtEl>
                                          <p:spTgt spid="3">
                                            <p:txEl>
                                              <p:pRg st="3" end="3"/>
                                            </p:txEl>
                                          </p:spTgt>
                                        </p:tgtEl>
                                      </p:cBhvr>
                                      <p:to x="100000" y="100000"/>
                                    </p:animScale>
                                    <p:animScale>
                                      <p:cBhvr>
                                        <p:cTn id="23" dur="26">
                                          <p:stCondLst>
                                            <p:cond delay="1312"/>
                                          </p:stCondLst>
                                        </p:cTn>
                                        <p:tgtEl>
                                          <p:spTgt spid="3">
                                            <p:txEl>
                                              <p:pRg st="3" end="3"/>
                                            </p:txEl>
                                          </p:spTgt>
                                        </p:tgtEl>
                                      </p:cBhvr>
                                      <p:to x="100000" y="80000"/>
                                    </p:animScale>
                                    <p:animScale>
                                      <p:cBhvr>
                                        <p:cTn id="24" dur="166" decel="50000">
                                          <p:stCondLst>
                                            <p:cond delay="1338"/>
                                          </p:stCondLst>
                                        </p:cTn>
                                        <p:tgtEl>
                                          <p:spTgt spid="3">
                                            <p:txEl>
                                              <p:pRg st="3" end="3"/>
                                            </p:txEl>
                                          </p:spTgt>
                                        </p:tgtEl>
                                      </p:cBhvr>
                                      <p:to x="100000" y="100000"/>
                                    </p:animScale>
                                    <p:animScale>
                                      <p:cBhvr>
                                        <p:cTn id="25" dur="26">
                                          <p:stCondLst>
                                            <p:cond delay="1642"/>
                                          </p:stCondLst>
                                        </p:cTn>
                                        <p:tgtEl>
                                          <p:spTgt spid="3">
                                            <p:txEl>
                                              <p:pRg st="3" end="3"/>
                                            </p:txEl>
                                          </p:spTgt>
                                        </p:tgtEl>
                                      </p:cBhvr>
                                      <p:to x="100000" y="90000"/>
                                    </p:animScale>
                                    <p:animScale>
                                      <p:cBhvr>
                                        <p:cTn id="26" dur="166" decel="50000">
                                          <p:stCondLst>
                                            <p:cond delay="1668"/>
                                          </p:stCondLst>
                                        </p:cTn>
                                        <p:tgtEl>
                                          <p:spTgt spid="3">
                                            <p:txEl>
                                              <p:pRg st="3" end="3"/>
                                            </p:txEl>
                                          </p:spTgt>
                                        </p:tgtEl>
                                      </p:cBhvr>
                                      <p:to x="100000" y="100000"/>
                                    </p:animScale>
                                    <p:animScale>
                                      <p:cBhvr>
                                        <p:cTn id="27" dur="26">
                                          <p:stCondLst>
                                            <p:cond delay="1808"/>
                                          </p:stCondLst>
                                        </p:cTn>
                                        <p:tgtEl>
                                          <p:spTgt spid="3">
                                            <p:txEl>
                                              <p:pRg st="3" end="3"/>
                                            </p:txEl>
                                          </p:spTgt>
                                        </p:tgtEl>
                                      </p:cBhvr>
                                      <p:to x="100000" y="95000"/>
                                    </p:animScale>
                                    <p:animScale>
                                      <p:cBhvr>
                                        <p:cTn id="2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183880" cy="4114800"/>
          </a:xfrm>
        </p:spPr>
        <p:txBody>
          <a:bodyPr>
            <a:noAutofit/>
          </a:bodyPr>
          <a:lstStyle/>
          <a:p>
            <a:pPr algn="just" rtl="1"/>
            <a:r>
              <a:rPr lang="ar-SA" sz="4000" b="1" dirty="0" smtClean="0">
                <a:solidFill>
                  <a:srgbClr val="5F1101"/>
                </a:solidFill>
                <a:latin typeface="Arial" panose="020B0604020202020204" pitchFamily="34" charset="0"/>
                <a:cs typeface="Arial" panose="020B0604020202020204" pitchFamily="34" charset="0"/>
              </a:rPr>
              <a:t>سه </a:t>
            </a:r>
            <a:r>
              <a:rPr lang="ar-SA" sz="4000" b="1" dirty="0">
                <a:solidFill>
                  <a:srgbClr val="5F1101"/>
                </a:solidFill>
                <a:latin typeface="Arial" panose="020B0604020202020204" pitchFamily="34" charset="0"/>
                <a:cs typeface="Arial" panose="020B0604020202020204" pitchFamily="34" charset="0"/>
              </a:rPr>
              <a:t>اصل </a:t>
            </a:r>
            <a:r>
              <a:rPr lang="ar-SA" sz="4000" b="1" dirty="0" smtClean="0">
                <a:solidFill>
                  <a:srgbClr val="5F1101"/>
                </a:solidFill>
                <a:latin typeface="Arial" panose="020B0604020202020204" pitchFamily="34" charset="0"/>
                <a:cs typeface="Arial" panose="020B0604020202020204" pitchFamily="34" charset="0"/>
              </a:rPr>
              <a:t>مهم</a:t>
            </a:r>
            <a:r>
              <a:rPr lang="fa-IR" sz="4000" b="1" dirty="0" smtClean="0">
                <a:solidFill>
                  <a:srgbClr val="5F1101"/>
                </a:solidFill>
                <a:latin typeface="Arial" panose="020B0604020202020204" pitchFamily="34" charset="0"/>
                <a:cs typeface="Arial" panose="020B0604020202020204" pitchFamily="34" charset="0"/>
              </a:rPr>
              <a:t>:</a:t>
            </a:r>
            <a:r>
              <a:rPr lang="en-US" sz="4000" b="1" dirty="0">
                <a:solidFill>
                  <a:srgbClr val="5F1101"/>
                </a:solidFill>
                <a:latin typeface="Arial" panose="020B0604020202020204" pitchFamily="34" charset="0"/>
                <a:cs typeface="Arial" panose="020B0604020202020204" pitchFamily="34" charset="0"/>
              </a:rPr>
              <a:t/>
            </a:r>
            <a:br>
              <a:rPr lang="en-US" sz="4000" b="1" dirty="0">
                <a:solidFill>
                  <a:srgbClr val="5F1101"/>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1</a:t>
            </a:r>
            <a:r>
              <a:rPr lang="fa-IR" sz="3200" b="1" dirty="0" smtClean="0">
                <a:solidFill>
                  <a:srgbClr val="FF0000"/>
                </a:solidFill>
                <a:latin typeface="Arial" panose="020B0604020202020204" pitchFamily="34" charset="0"/>
                <a:cs typeface="Arial" panose="020B0604020202020204" pitchFamily="34" charset="0"/>
              </a:rPr>
              <a:t>- </a:t>
            </a:r>
            <a:r>
              <a:rPr lang="ar-SA" sz="3200" b="1" dirty="0" smtClean="0">
                <a:solidFill>
                  <a:srgbClr val="FF0000"/>
                </a:solidFill>
                <a:latin typeface="Arial" panose="020B0604020202020204" pitchFamily="34" charset="0"/>
                <a:cs typeface="Arial" panose="020B0604020202020204" pitchFamily="34" charset="0"/>
              </a:rPr>
              <a:t>فرایند محوری</a:t>
            </a:r>
            <a:r>
              <a:rPr lang="fa-IR" sz="3200" b="1" dirty="0" smtClean="0">
                <a:solidFill>
                  <a:srgbClr val="FF000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a:r>
            <a:br>
              <a:rPr lang="fa-IR" sz="2400" dirty="0" smtClean="0">
                <a:solidFill>
                  <a:srgbClr val="002060"/>
                </a:solidFill>
                <a:latin typeface="Arial" panose="020B0604020202020204" pitchFamily="34" charset="0"/>
                <a:cs typeface="Arial" panose="020B0604020202020204" pitchFamily="34" charset="0"/>
              </a:rPr>
            </a:br>
            <a:r>
              <a:rPr lang="ar-SA" sz="2400" dirty="0" smtClean="0">
                <a:solidFill>
                  <a:srgbClr val="002060"/>
                </a:solidFill>
                <a:latin typeface="Arial" panose="020B0604020202020204" pitchFamily="34" charset="0"/>
                <a:cs typeface="Arial" panose="020B0604020202020204" pitchFamily="34" charset="0"/>
              </a:rPr>
              <a:t>ایجاد </a:t>
            </a:r>
            <a:r>
              <a:rPr lang="ar-SA" sz="2400" dirty="0">
                <a:solidFill>
                  <a:srgbClr val="002060"/>
                </a:solidFill>
                <a:latin typeface="Arial" panose="020B0604020202020204" pitchFamily="34" charset="0"/>
                <a:cs typeface="Arial" panose="020B0604020202020204" pitchFamily="34" charset="0"/>
              </a:rPr>
              <a:t>شرایط مساعد برای رشد تفکر دینی شاگرد، به این ترتیب که آشنایی با معارف دینی، هدف میانی، زیستن دینی انسان، هدف اصلی خواهد بود. چون مسائل زندگی نامحدود است بنابراین دانش آموزان باید چگونگی یادگرفتن را آموخته باشند، تا در مواجهه با مسائل جدید راه حل مناسب آن را پیدا کنند</a:t>
            </a:r>
            <a:endParaRPr lang="en-US" sz="2400" dirty="0">
              <a:solidFill>
                <a:srgbClr val="002060"/>
              </a:solidFill>
              <a:latin typeface="Arial" pitchFamily="34" charset="0"/>
              <a:cs typeface="Arial" pitchFamily="34" charset="0"/>
            </a:endParaRPr>
          </a:p>
        </p:txBody>
      </p:sp>
      <p:sp>
        <p:nvSpPr>
          <p:cNvPr id="4" name="Down Arrow Callout 3"/>
          <p:cNvSpPr/>
          <p:nvPr/>
        </p:nvSpPr>
        <p:spPr>
          <a:xfrm>
            <a:off x="609600" y="1066800"/>
            <a:ext cx="8001000" cy="1104900"/>
          </a:xfrm>
          <a:prstGeom prst="downArrowCallout">
            <a:avLst/>
          </a:prstGeom>
          <a:solidFill>
            <a:schemeClr val="accent6">
              <a:lumMod val="40000"/>
              <a:lumOff val="60000"/>
            </a:schemeClr>
          </a:solidFill>
          <a:ln>
            <a:solidFill>
              <a:srgbClr val="FF0000"/>
            </a:solidFill>
          </a:ln>
        </p:spPr>
        <p:style>
          <a:lnRef idx="3">
            <a:schemeClr val="lt1"/>
          </a:lnRef>
          <a:fillRef idx="1">
            <a:schemeClr val="accent5"/>
          </a:fillRef>
          <a:effectRef idx="1">
            <a:schemeClr val="accent5"/>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ب )-  </a:t>
            </a:r>
            <a:r>
              <a:rPr lang="ar-SA"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اصول </a:t>
            </a:r>
            <a:r>
              <a:rPr lang="ar-SA"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حاکم بر برنامه تعلیم و تربیت دینی در دوره ی ابتدایی</a:t>
            </a:r>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45631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83880" cy="3505200"/>
          </a:xfrm>
        </p:spPr>
        <p:txBody>
          <a:bodyPr>
            <a:noAutofit/>
          </a:bodyPr>
          <a:lstStyle/>
          <a:p>
            <a:pPr algn="r"/>
            <a:r>
              <a:rPr lang="fa-IR" sz="2800" b="1" dirty="0" smtClean="0">
                <a:solidFill>
                  <a:srgbClr val="FF0000"/>
                </a:solidFill>
                <a:latin typeface="Arial" panose="020B0604020202020204" pitchFamily="34" charset="0"/>
                <a:cs typeface="Arial" panose="020B0604020202020204" pitchFamily="34" charset="0"/>
              </a:rPr>
              <a:t>  2- </a:t>
            </a:r>
            <a:r>
              <a:rPr lang="ar-SA" sz="2800" b="1" dirty="0" smtClean="0">
                <a:solidFill>
                  <a:srgbClr val="FF0000"/>
                </a:solidFill>
                <a:latin typeface="Arial" panose="020B0604020202020204" pitchFamily="34" charset="0"/>
                <a:cs typeface="Arial" panose="020B0604020202020204" pitchFamily="34" charset="0"/>
              </a:rPr>
              <a:t>دانش </a:t>
            </a:r>
            <a:r>
              <a:rPr lang="ar-SA" sz="2800" b="1" dirty="0">
                <a:solidFill>
                  <a:srgbClr val="FF0000"/>
                </a:solidFill>
                <a:latin typeface="Arial" panose="020B0604020202020204" pitchFamily="34" charset="0"/>
                <a:cs typeface="Arial" panose="020B0604020202020204" pitchFamily="34" charset="0"/>
              </a:rPr>
              <a:t>آموز </a:t>
            </a:r>
            <a:r>
              <a:rPr lang="ar-SA" sz="2800" b="1" dirty="0" smtClean="0">
                <a:solidFill>
                  <a:srgbClr val="FF0000"/>
                </a:solidFill>
                <a:latin typeface="Arial" panose="020B0604020202020204" pitchFamily="34" charset="0"/>
                <a:cs typeface="Arial" panose="020B0604020202020204" pitchFamily="34" charset="0"/>
              </a:rPr>
              <a:t>محوری</a:t>
            </a:r>
            <a:r>
              <a:rPr lang="fa-IR" sz="2800" b="1" dirty="0" smtClean="0">
                <a:solidFill>
                  <a:srgbClr val="FF0000"/>
                </a:solidFill>
                <a:latin typeface="Arial" panose="020B0604020202020204" pitchFamily="34" charset="0"/>
                <a:cs typeface="Arial" panose="020B0604020202020204" pitchFamily="34" charset="0"/>
              </a:rPr>
              <a:t> :</a:t>
            </a:r>
            <a:r>
              <a:rPr lang="en-US" sz="2800" b="1" dirty="0">
                <a:solidFill>
                  <a:srgbClr val="FF0000"/>
                </a:solidFill>
                <a:latin typeface="Arial" panose="020B0604020202020204" pitchFamily="34" charset="0"/>
                <a:cs typeface="Arial" panose="020B0604020202020204" pitchFamily="34" charset="0"/>
              </a:rPr>
              <a:t/>
            </a:r>
            <a:br>
              <a:rPr lang="en-US" sz="2800" b="1" dirty="0">
                <a:solidFill>
                  <a:srgbClr val="FF0000"/>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ar-SA" sz="2800" dirty="0">
                <a:latin typeface="Arial" panose="020B0604020202020204" pitchFamily="34" charset="0"/>
                <a:cs typeface="Arial" panose="020B0604020202020204" pitchFamily="34" charset="0"/>
              </a:rPr>
              <a:t>کودکان از نظر آگاهی، ویژگی های شخصی، قابلیت ها و توانایی ها، علایق و امیالی که کسب کرده اند با هم فرق دارند؛ بنابراین نباید آن ها را تحت آموزش و پرورشی کاملن یکسان قرار داد</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3132127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8183880" cy="3505200"/>
          </a:xfrm>
        </p:spPr>
        <p:txBody>
          <a:bodyPr>
            <a:noAutofit/>
          </a:bodyPr>
          <a:lstStyle/>
          <a:p>
            <a:pPr algn="r"/>
            <a:r>
              <a:rPr lang="fa-IR" sz="2400" b="1" dirty="0" smtClean="0">
                <a:solidFill>
                  <a:srgbClr val="FF0000"/>
                </a:solidFill>
                <a:latin typeface="Arial" panose="020B0604020202020204" pitchFamily="34" charset="0"/>
                <a:cs typeface="Arial" panose="020B0604020202020204" pitchFamily="34" charset="0"/>
              </a:rPr>
              <a:t>   3- </a:t>
            </a:r>
            <a:r>
              <a:rPr lang="ar-SA" sz="2400" b="1" dirty="0" smtClean="0">
                <a:solidFill>
                  <a:srgbClr val="FF0000"/>
                </a:solidFill>
                <a:latin typeface="Arial" panose="020B0604020202020204" pitchFamily="34" charset="0"/>
                <a:cs typeface="Arial" panose="020B0604020202020204" pitchFamily="34" charset="0"/>
              </a:rPr>
              <a:t>تأکید </a:t>
            </a:r>
            <a:r>
              <a:rPr lang="ar-SA" sz="2400" b="1" dirty="0">
                <a:solidFill>
                  <a:srgbClr val="FF0000"/>
                </a:solidFill>
                <a:latin typeface="Arial" panose="020B0604020202020204" pitchFamily="34" charset="0"/>
                <a:cs typeface="Arial" panose="020B0604020202020204" pitchFamily="34" charset="0"/>
              </a:rPr>
              <a:t>بر تفکر و ردّ رویکرد ذهن گرا (انبوه سازی مفاهیم دینی در ذهن </a:t>
            </a:r>
            <a:r>
              <a:rPr lang="fa-IR" sz="2400" b="1" dirty="0" smtClean="0">
                <a:solidFill>
                  <a:srgbClr val="FF0000"/>
                </a:solidFill>
                <a:latin typeface="Arial" panose="020B0604020202020204" pitchFamily="34" charset="0"/>
                <a:cs typeface="Arial" panose="020B0604020202020204" pitchFamily="34" charset="0"/>
              </a:rPr>
              <a:t>  </a:t>
            </a:r>
            <a:r>
              <a:rPr lang="ar-SA" sz="2400" b="1" dirty="0" smtClean="0">
                <a:solidFill>
                  <a:srgbClr val="FF0000"/>
                </a:solidFill>
                <a:latin typeface="Arial" panose="020B0604020202020204" pitchFamily="34" charset="0"/>
                <a:cs typeface="Arial" panose="020B0604020202020204" pitchFamily="34" charset="0"/>
              </a:rPr>
              <a:t>دانش آموزان</a:t>
            </a:r>
            <a:r>
              <a:rPr lang="fa-IR" sz="2400" b="1" dirty="0" smtClean="0">
                <a:solidFill>
                  <a:srgbClr val="FF0000"/>
                </a:solidFill>
                <a:latin typeface="Arial" panose="020B0604020202020204" pitchFamily="34" charset="0"/>
                <a:cs typeface="Arial" panose="020B0604020202020204" pitchFamily="34" charset="0"/>
              </a:rPr>
              <a:t>) :</a:t>
            </a:r>
            <a:br>
              <a:rPr lang="fa-IR" sz="2400" b="1" dirty="0" smtClean="0">
                <a:solidFill>
                  <a:srgbClr val="FF0000"/>
                </a:solidFill>
                <a:latin typeface="Arial" panose="020B0604020202020204" pitchFamily="34" charset="0"/>
                <a:cs typeface="Arial" panose="020B0604020202020204" pitchFamily="34" charset="0"/>
              </a:rPr>
            </a:br>
            <a:r>
              <a:rPr lang="fa-IR" sz="2400" b="1" dirty="0" smtClean="0">
                <a:solidFill>
                  <a:srgbClr val="FF0000"/>
                </a:solidFill>
                <a:latin typeface="Arial" panose="020B0604020202020204" pitchFamily="34" charset="0"/>
                <a:cs typeface="Arial" panose="020B0604020202020204" pitchFamily="34" charset="0"/>
              </a:rPr>
              <a:t/>
            </a:r>
            <a:br>
              <a:rPr lang="fa-IR" sz="2400" b="1" dirty="0" smtClean="0">
                <a:solidFill>
                  <a:srgbClr val="FF0000"/>
                </a:solidFill>
                <a:latin typeface="Arial" panose="020B0604020202020204" pitchFamily="34" charset="0"/>
                <a:cs typeface="Arial" panose="020B0604020202020204" pitchFamily="34" charset="0"/>
              </a:rPr>
            </a:br>
            <a:r>
              <a:rPr lang="ar-SA" sz="2800" dirty="0" smtClean="0">
                <a:latin typeface="Arial" panose="020B0604020202020204" pitchFamily="34" charset="0"/>
                <a:cs typeface="Arial" panose="020B0604020202020204" pitchFamily="34" charset="0"/>
              </a:rPr>
              <a:t>دانش </a:t>
            </a:r>
            <a:r>
              <a:rPr lang="ar-SA" sz="2800" dirty="0">
                <a:latin typeface="Arial" panose="020B0604020202020204" pitchFamily="34" charset="0"/>
                <a:cs typeface="Arial" panose="020B0604020202020204" pitchFamily="34" charset="0"/>
              </a:rPr>
              <a:t>آموز باید مفاهیم و موضوعات را به نحوی ادراک کند که قابلیت کاربرد در انتقال به زندگی روزمره را داشته باشد.در ابن رویکرد دانش آموز نباید منفعل و پذیرنده محض در نظر گرفته شود؛ چرا که این نگاه آن ها را از ایفای نقش خلاق در تحلیل و ایجاد موضوعات یا در قضاوت ها و تصمیم گیری ها باز می دارد</a:t>
            </a:r>
            <a:r>
              <a:rPr lang="fa-IR" sz="2800" dirty="0" smtClean="0">
                <a:latin typeface="Arial" panose="020B0604020202020204" pitchFamily="34" charset="0"/>
                <a:cs typeface="Arial" panose="020B0604020202020204" pitchFamily="34" charset="0"/>
              </a:rPr>
              <a:t/>
            </a:r>
            <a:br>
              <a:rPr lang="fa-IR" sz="2800" dirty="0" smtClean="0">
                <a:latin typeface="Arial" panose="020B0604020202020204" pitchFamily="34" charset="0"/>
                <a:cs typeface="Arial" panose="020B0604020202020204" pitchFamily="34" charset="0"/>
              </a:rPr>
            </a:b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111902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643" y="2133600"/>
            <a:ext cx="8183880" cy="3505200"/>
          </a:xfrm>
        </p:spPr>
        <p:txBody>
          <a:bodyPr>
            <a:noAutofit/>
          </a:bodyPr>
          <a:lstStyle/>
          <a:p>
            <a:pPr algn="r"/>
            <a:r>
              <a:rPr lang="en-US" sz="2400" b="1" dirty="0">
                <a:solidFill>
                  <a:srgbClr val="002060"/>
                </a:solidFill>
                <a:latin typeface="Arial" panose="020B0604020202020204" pitchFamily="34" charset="0"/>
                <a:cs typeface="Arial" panose="020B0604020202020204" pitchFamily="34" charset="0"/>
              </a:rPr>
              <a:t/>
            </a:r>
            <a:br>
              <a:rPr lang="en-US" sz="2400" b="1" dirty="0">
                <a:solidFill>
                  <a:srgbClr val="002060"/>
                </a:solidFill>
                <a:latin typeface="Arial" panose="020B0604020202020204" pitchFamily="34" charset="0"/>
                <a:cs typeface="Arial" panose="020B0604020202020204" pitchFamily="34" charset="0"/>
              </a:rPr>
            </a:br>
            <a:r>
              <a:rPr lang="en-US" sz="2400" b="1"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تلاش برای پرورش حس زیبایی شناختی کودکان و بهره گیری از هنر های جذاب برای دانش آموزان این دوره</a:t>
            </a:r>
            <a:r>
              <a:rPr lang="en-US" sz="2400" dirty="0">
                <a:solidFill>
                  <a:srgbClr val="002060"/>
                </a:solidFill>
                <a:latin typeface="Arial" panose="020B0604020202020204" pitchFamily="34" charset="0"/>
                <a:cs typeface="Arial" panose="020B0604020202020204" pitchFamily="34" charset="0"/>
              </a:rPr>
              <a:t>.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استفاده از بیان غیر مستقیم در آموزش مفاهیم (به ویژه در مسائل اخلاقی</a:t>
            </a:r>
            <a:r>
              <a:rPr lang="en-US" sz="2400"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تلاش برای فراهم کردن زمینه های مناسب، به منظور استنباط و نتیجه گیری خود دانش آموزان از مطالب و موضوعات و پرهیز از انباشته کردن ذهن آن ها از مفاهیم و اطلاعات دینی</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ترسیم چهره ی واقعی، صمیمی و قابل تحقق از شخصیت، رفتار و زندگی پیامبر </a:t>
            </a:r>
            <a:r>
              <a:rPr lang="fa-IR" sz="2400" dirty="0" smtClean="0">
                <a:solidFill>
                  <a:srgbClr val="002060"/>
                </a:solidFill>
                <a:latin typeface="Arial" panose="020B0604020202020204" pitchFamily="34" charset="0"/>
                <a:cs typeface="Arial" panose="020B0604020202020204" pitchFamily="34" charset="0"/>
              </a:rPr>
              <a:t/>
            </a:r>
            <a:br>
              <a:rPr lang="fa-IR" sz="2400" dirty="0" smtClean="0">
                <a:solidFill>
                  <a:srgbClr val="002060"/>
                </a:solidFill>
                <a:latin typeface="Arial" panose="020B0604020202020204" pitchFamily="34" charset="0"/>
                <a:cs typeface="Arial" panose="020B0604020202020204" pitchFamily="34" charset="0"/>
              </a:rPr>
            </a:br>
            <a:r>
              <a:rPr lang="fa-IR" sz="2400" dirty="0" smtClean="0">
                <a:solidFill>
                  <a:srgbClr val="002060"/>
                </a:solidFill>
                <a:latin typeface="Arial" panose="020B0604020202020204" pitchFamily="34" charset="0"/>
                <a:cs typeface="Arial" panose="020B0604020202020204" pitchFamily="34" charset="0"/>
              </a:rPr>
              <a:t> </a:t>
            </a:r>
            <a:r>
              <a:rPr lang="ar-SA" sz="2400" dirty="0" smtClean="0">
                <a:solidFill>
                  <a:srgbClr val="002060"/>
                </a:solidFill>
                <a:latin typeface="Arial" panose="020B0604020202020204" pitchFamily="34" charset="0"/>
                <a:cs typeface="Arial" panose="020B0604020202020204" pitchFamily="34" charset="0"/>
              </a:rPr>
              <a:t>اسلام </a:t>
            </a:r>
            <a:r>
              <a:rPr lang="ar-SA" sz="2400" dirty="0">
                <a:solidFill>
                  <a:srgbClr val="002060"/>
                </a:solidFill>
                <a:latin typeface="Arial" panose="020B0604020202020204" pitchFamily="34" charset="0"/>
                <a:cs typeface="Arial" panose="020B0604020202020204" pitchFamily="34" charset="0"/>
              </a:rPr>
              <a:t>(ص) و معصومین (</a:t>
            </a:r>
            <a:r>
              <a:rPr lang="ar-SA" sz="2400" dirty="0" smtClean="0">
                <a:solidFill>
                  <a:srgbClr val="002060"/>
                </a:solidFill>
                <a:latin typeface="Arial" panose="020B0604020202020204" pitchFamily="34" charset="0"/>
                <a:cs typeface="Arial" panose="020B0604020202020204" pitchFamily="34" charset="0"/>
              </a:rPr>
              <a:t>ع</a:t>
            </a:r>
            <a:r>
              <a:rPr lang="fa-IR" sz="2400" dirty="0" smtClean="0">
                <a:solidFill>
                  <a:srgbClr val="002060"/>
                </a:solidFill>
                <a:latin typeface="Arial" panose="020B0604020202020204" pitchFamily="34" charset="0"/>
                <a:cs typeface="Arial" panose="020B0604020202020204" pitchFamily="34" charset="0"/>
              </a:rPr>
              <a:t>)  </a:t>
            </a:r>
            <a:br>
              <a:rPr lang="fa-IR" sz="2400" dirty="0" smtClean="0">
                <a:solidFill>
                  <a:srgbClr val="002060"/>
                </a:solidFill>
                <a:latin typeface="Arial" panose="020B0604020202020204" pitchFamily="34" charset="0"/>
                <a:cs typeface="Arial" panose="020B0604020202020204" pitchFamily="34" charset="0"/>
              </a:rPr>
            </a:br>
            <a:r>
              <a:rPr lang="ar-SA" sz="2400" dirty="0">
                <a:solidFill>
                  <a:srgbClr val="002060"/>
                </a:solidFill>
                <a:latin typeface="Arial" panose="020B0604020202020204" pitchFamily="34" charset="0"/>
                <a:cs typeface="Arial" panose="020B0604020202020204" pitchFamily="34" charset="0"/>
              </a:rPr>
              <a:t>تلاش برای ایجاد امید، شادی و نشاط به هنگام ارائه ی آموزش های دینی و پرهیز از ایجاد </a:t>
            </a:r>
            <a:r>
              <a:rPr lang="ar-SA" sz="2400" b="1" dirty="0">
                <a:solidFill>
                  <a:srgbClr val="002060"/>
                </a:solidFill>
              </a:rPr>
              <a:t>اضطراب و صدمات روحی و روانی بچه ها</a:t>
            </a:r>
            <a:endParaRPr lang="en-US" sz="2400" b="1" dirty="0">
              <a:solidFill>
                <a:srgbClr val="002060"/>
              </a:solidFill>
              <a:latin typeface="Arial" pitchFamily="34" charset="0"/>
              <a:cs typeface="Arial" pitchFamily="34" charset="0"/>
            </a:endParaRPr>
          </a:p>
        </p:txBody>
      </p:sp>
      <p:sp>
        <p:nvSpPr>
          <p:cNvPr id="3" name="Flowchart: Stored Data 2"/>
          <p:cNvSpPr/>
          <p:nvPr/>
        </p:nvSpPr>
        <p:spPr>
          <a:xfrm>
            <a:off x="914400" y="1066800"/>
            <a:ext cx="7772400" cy="495300"/>
          </a:xfrm>
          <a:prstGeom prst="flowChartOnline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rgbClr val="FF0000"/>
                </a:solidFill>
                <a:latin typeface="Arial" panose="020B0604020202020204" pitchFamily="34" charset="0"/>
                <a:cs typeface="Arial" panose="020B0604020202020204" pitchFamily="34" charset="0"/>
              </a:rPr>
              <a:t>ب -1)-</a:t>
            </a:r>
            <a:r>
              <a:rPr lang="ar-SA" sz="2400" b="1" dirty="0" smtClean="0">
                <a:solidFill>
                  <a:srgbClr val="FF0000"/>
                </a:solidFill>
                <a:latin typeface="Arial" panose="020B0604020202020204" pitchFamily="34" charset="0"/>
                <a:cs typeface="Arial" panose="020B0604020202020204" pitchFamily="34" charset="0"/>
              </a:rPr>
              <a:t>برخی </a:t>
            </a:r>
            <a:r>
              <a:rPr lang="ar-SA" sz="2400" b="1" dirty="0">
                <a:solidFill>
                  <a:srgbClr val="FF0000"/>
                </a:solidFill>
                <a:latin typeface="Arial" panose="020B0604020202020204" pitchFamily="34" charset="0"/>
                <a:cs typeface="Arial" panose="020B0604020202020204" pitchFamily="34" charset="0"/>
              </a:rPr>
              <a:t>اصول دیگر مورد توجه در برنامه</a:t>
            </a:r>
            <a:endParaRPr lang="en-US" sz="2400" dirty="0"/>
          </a:p>
        </p:txBody>
      </p:sp>
    </p:spTree>
    <p:extLst>
      <p:ext uri="{BB962C8B-B14F-4D97-AF65-F5344CB8AC3E}">
        <p14:creationId xmlns:p14="http://schemas.microsoft.com/office/powerpoint/2010/main" val="7628408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33600"/>
            <a:ext cx="8183880" cy="3505200"/>
          </a:xfrm>
        </p:spPr>
        <p:txBody>
          <a:bodyPr>
            <a:noAutofit/>
          </a:bodyPr>
          <a:lstStyle/>
          <a:p>
            <a:pPr algn="r" rtl="1"/>
            <a:r>
              <a:rPr lang="fa-IR" sz="2800" dirty="0">
                <a:solidFill>
                  <a:srgbClr val="FF0000"/>
                </a:solidFill>
                <a:latin typeface="Arial" panose="020B0604020202020204" pitchFamily="34" charset="0"/>
                <a:cs typeface="Arial" panose="020B0604020202020204" pitchFamily="34" charset="0"/>
              </a:rPr>
              <a:t/>
            </a:r>
            <a:br>
              <a:rPr lang="fa-IR" sz="2800" dirty="0">
                <a:solidFill>
                  <a:srgbClr val="FF0000"/>
                </a:solidFill>
                <a:latin typeface="Arial" panose="020B0604020202020204" pitchFamily="34" charset="0"/>
                <a:cs typeface="Arial" panose="020B0604020202020204" pitchFamily="34" charset="0"/>
              </a:rPr>
            </a:br>
            <a:r>
              <a:rPr lang="fa-IR" sz="2800" dirty="0" smtClean="0">
                <a:solidFill>
                  <a:srgbClr val="FF0000"/>
                </a:solidFill>
                <a:latin typeface="Arial" panose="020B0604020202020204" pitchFamily="34" charset="0"/>
                <a:cs typeface="Arial" panose="020B0604020202020204" pitchFamily="34" charset="0"/>
              </a:rPr>
              <a:t>    </a:t>
            </a:r>
            <a:br>
              <a:rPr lang="fa-IR" sz="2800" dirty="0" smtClean="0">
                <a:solidFill>
                  <a:srgbClr val="FF0000"/>
                </a:solidFill>
                <a:latin typeface="Arial" panose="020B0604020202020204" pitchFamily="34" charset="0"/>
                <a:cs typeface="Arial" panose="020B0604020202020204" pitchFamily="34" charset="0"/>
              </a:rPr>
            </a:br>
            <a:r>
              <a:rPr lang="fa-IR" sz="2800" dirty="0">
                <a:solidFill>
                  <a:srgbClr val="FF0000"/>
                </a:solidFill>
                <a:latin typeface="Arial" panose="020B0604020202020204" pitchFamily="34" charset="0"/>
                <a:cs typeface="Arial" panose="020B0604020202020204" pitchFamily="34" charset="0"/>
              </a:rPr>
              <a:t/>
            </a:r>
            <a:br>
              <a:rPr lang="fa-IR" sz="2800" dirty="0">
                <a:solidFill>
                  <a:srgbClr val="FF0000"/>
                </a:solidFill>
                <a:latin typeface="Arial" panose="020B0604020202020204" pitchFamily="34" charset="0"/>
                <a:cs typeface="Arial" panose="020B0604020202020204" pitchFamily="34" charset="0"/>
              </a:rPr>
            </a:br>
            <a:r>
              <a:rPr lang="fa-IR" sz="2800" dirty="0" smtClean="0">
                <a:solidFill>
                  <a:srgbClr val="FF0000"/>
                </a:solidFill>
                <a:latin typeface="Arial" panose="020B0604020202020204" pitchFamily="34" charset="0"/>
                <a:cs typeface="Arial" panose="020B0604020202020204" pitchFamily="34" charset="0"/>
              </a:rPr>
              <a:t/>
            </a:r>
            <a:br>
              <a:rPr lang="fa-IR" sz="2800" dirty="0" smtClean="0">
                <a:solidFill>
                  <a:srgbClr val="FF0000"/>
                </a:solidFill>
                <a:latin typeface="Arial" panose="020B0604020202020204" pitchFamily="34" charset="0"/>
                <a:cs typeface="Arial" panose="020B0604020202020204" pitchFamily="34" charset="0"/>
              </a:rPr>
            </a:br>
            <a:r>
              <a:rPr lang="ar-SA" sz="2400" dirty="0" smtClean="0">
                <a:solidFill>
                  <a:srgbClr val="002060"/>
                </a:solidFill>
                <a:latin typeface="Arial" panose="020B0604020202020204" pitchFamily="34" charset="0"/>
                <a:cs typeface="Arial" panose="020B0604020202020204" pitchFamily="34" charset="0"/>
              </a:rPr>
              <a:t>آشنایی </a:t>
            </a:r>
            <a:r>
              <a:rPr lang="ar-SA" sz="2400" dirty="0">
                <a:solidFill>
                  <a:srgbClr val="002060"/>
                </a:solidFill>
                <a:latin typeface="Arial" panose="020B0604020202020204" pitchFamily="34" charset="0"/>
                <a:cs typeface="Arial" panose="020B0604020202020204" pitchFamily="34" charset="0"/>
              </a:rPr>
              <a:t>با کتاب درسی، کتاب کار و راهنمای معلم و کارکرد هر </a:t>
            </a:r>
            <a:r>
              <a:rPr lang="ar-SA" sz="2400" dirty="0" smtClean="0">
                <a:solidFill>
                  <a:srgbClr val="002060"/>
                </a:solidFill>
                <a:latin typeface="Arial" panose="020B0604020202020204" pitchFamily="34" charset="0"/>
                <a:cs typeface="Arial" panose="020B0604020202020204" pitchFamily="34" charset="0"/>
              </a:rPr>
              <a:t>یک</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برای درک درست این مطلب باید به پاسخ این پرسش را پیدا کنیم، محتوا در هدیه های آسمان در چه قالب های کلی ارائه شده است؟</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در پاسخ به این پرسش باید بیان داشت که در قالب سند رسمی ارائه گردیده است</a:t>
            </a:r>
            <a:r>
              <a:rPr lang="en-US" sz="2400"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b="1" dirty="0">
                <a:solidFill>
                  <a:srgbClr val="002060"/>
                </a:solidFill>
                <a:latin typeface="Arial" panose="020B0604020202020204" pitchFamily="34" charset="0"/>
                <a:cs typeface="Arial" panose="020B0604020202020204" pitchFamily="34" charset="0"/>
              </a:rPr>
              <a:t>۱</a:t>
            </a:r>
            <a:r>
              <a:rPr lang="en-US" sz="2400" b="1" dirty="0">
                <a:solidFill>
                  <a:srgbClr val="002060"/>
                </a:solidFill>
                <a:latin typeface="Arial" panose="020B0604020202020204" pitchFamily="34" charset="0"/>
                <a:cs typeface="Arial" panose="020B0604020202020204" pitchFamily="34" charset="0"/>
              </a:rPr>
              <a:t>- </a:t>
            </a:r>
            <a:r>
              <a:rPr lang="ar-SA" sz="2400" b="1" dirty="0">
                <a:solidFill>
                  <a:srgbClr val="002060"/>
                </a:solidFill>
                <a:latin typeface="Arial" panose="020B0604020202020204" pitchFamily="34" charset="0"/>
                <a:cs typeface="Arial" panose="020B0604020202020204" pitchFamily="34" charset="0"/>
              </a:rPr>
              <a:t>کتاب درسی،     </a:t>
            </a:r>
            <a:r>
              <a:rPr lang="fa-IR" sz="2400" b="1" dirty="0">
                <a:solidFill>
                  <a:srgbClr val="002060"/>
                </a:solidFill>
                <a:latin typeface="Arial" panose="020B0604020202020204" pitchFamily="34" charset="0"/>
                <a:cs typeface="Arial" panose="020B0604020202020204" pitchFamily="34" charset="0"/>
              </a:rPr>
              <a:t>۲- </a:t>
            </a:r>
            <a:r>
              <a:rPr lang="ar-SA" sz="2400" b="1" dirty="0">
                <a:solidFill>
                  <a:srgbClr val="002060"/>
                </a:solidFill>
                <a:latin typeface="Arial" panose="020B0604020202020204" pitchFamily="34" charset="0"/>
                <a:cs typeface="Arial" panose="020B0604020202020204" pitchFamily="34" charset="0"/>
              </a:rPr>
              <a:t>کتاب کار،     </a:t>
            </a:r>
            <a:r>
              <a:rPr lang="fa-IR" sz="2400" b="1" dirty="0">
                <a:solidFill>
                  <a:srgbClr val="002060"/>
                </a:solidFill>
                <a:latin typeface="Arial" panose="020B0604020202020204" pitchFamily="34" charset="0"/>
                <a:cs typeface="Arial" panose="020B0604020202020204" pitchFamily="34" charset="0"/>
              </a:rPr>
              <a:t>۳- </a:t>
            </a:r>
            <a:r>
              <a:rPr lang="ar-SA" sz="2400" b="1" dirty="0">
                <a:solidFill>
                  <a:srgbClr val="002060"/>
                </a:solidFill>
                <a:latin typeface="Arial" panose="020B0604020202020204" pitchFamily="34" charset="0"/>
                <a:cs typeface="Arial" panose="020B0604020202020204" pitchFamily="34" charset="0"/>
              </a:rPr>
              <a:t>کتاب راهنمای معلم</a:t>
            </a:r>
            <a:r>
              <a:rPr lang="en-US" sz="2400"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dirty="0">
                <a:solidFill>
                  <a:srgbClr val="FF0000"/>
                </a:solidFill>
                <a:latin typeface="Arial" panose="020B0604020202020204" pitchFamily="34" charset="0"/>
                <a:cs typeface="Arial" panose="020B0604020202020204" pitchFamily="34" charset="0"/>
              </a:rPr>
              <a:t>۱</a:t>
            </a:r>
            <a:r>
              <a:rPr lang="en-US" sz="2400" dirty="0">
                <a:solidFill>
                  <a:srgbClr val="FF0000"/>
                </a:solidFill>
                <a:latin typeface="Arial" panose="020B0604020202020204" pitchFamily="34" charset="0"/>
                <a:cs typeface="Arial" panose="020B0604020202020204" pitchFamily="34" charset="0"/>
              </a:rPr>
              <a:t>- </a:t>
            </a:r>
            <a:r>
              <a:rPr lang="ar-SA" sz="2400" dirty="0">
                <a:solidFill>
                  <a:srgbClr val="FF0000"/>
                </a:solidFill>
                <a:latin typeface="Arial" panose="020B0604020202020204" pitchFamily="34" charset="0"/>
                <a:cs typeface="Arial" panose="020B0604020202020204" pitchFamily="34" charset="0"/>
              </a:rPr>
              <a:t>کتاب درسی </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ar-SA" sz="2400" dirty="0">
                <a:solidFill>
                  <a:srgbClr val="002060"/>
                </a:solidFill>
                <a:latin typeface="Arial" panose="020B0604020202020204" pitchFamily="34" charset="0"/>
                <a:cs typeface="Arial" panose="020B0604020202020204" pitchFamily="34" charset="0"/>
              </a:rPr>
              <a:t>شامل یک سری متن و تصویر برای ارائه خطوط کلی و اصلی محتوای آموزشی برنامه درسی</a:t>
            </a:r>
            <a:r>
              <a:rPr lang="fa-IR" sz="2400" dirty="0">
                <a:solidFill>
                  <a:srgbClr val="002060"/>
                </a:solidFill>
                <a:latin typeface="Arial" panose="020B0604020202020204" pitchFamily="34" charset="0"/>
                <a:cs typeface="Arial" panose="020B0604020202020204" pitchFamily="34" charset="0"/>
              </a:rPr>
              <a:t/>
            </a:r>
            <a:br>
              <a:rPr lang="fa-IR"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itchFamily="34" charset="0"/>
              <a:cs typeface="Arial" pitchFamily="34" charset="0"/>
            </a:endParaRPr>
          </a:p>
        </p:txBody>
      </p:sp>
      <p:sp>
        <p:nvSpPr>
          <p:cNvPr id="3" name="Flowchart: Stored Data 2"/>
          <p:cNvSpPr/>
          <p:nvPr/>
        </p:nvSpPr>
        <p:spPr>
          <a:xfrm>
            <a:off x="457200" y="1049867"/>
            <a:ext cx="8458200" cy="457200"/>
          </a:xfrm>
          <a:prstGeom prst="flowChartOnline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7030A0"/>
                </a:solidFill>
                <a:cs typeface="2  Elham" panose="00000400000000000000" pitchFamily="2" charset="-78"/>
              </a:rPr>
              <a:t> </a:t>
            </a:r>
            <a:r>
              <a:rPr lang="fa-IR" sz="2400" dirty="0">
                <a:solidFill>
                  <a:srgbClr val="FF0000"/>
                </a:solidFill>
                <a:latin typeface="Arial" panose="020B0604020202020204" pitchFamily="34" charset="0"/>
                <a:cs typeface="2  Elham" panose="00000400000000000000" pitchFamily="2" charset="-78"/>
              </a:rPr>
              <a:t>ج</a:t>
            </a:r>
            <a:r>
              <a:rPr lang="ar-SA" sz="2400" dirty="0" smtClean="0">
                <a:solidFill>
                  <a:srgbClr val="FF0000"/>
                </a:solidFill>
                <a:latin typeface="Arial" panose="020B0604020202020204" pitchFamily="34" charset="0"/>
                <a:cs typeface="2  Elham" panose="00000400000000000000" pitchFamily="2" charset="-78"/>
              </a:rPr>
              <a:t>-</a:t>
            </a:r>
            <a:r>
              <a:rPr lang="ar-SA" sz="2400" dirty="0">
                <a:solidFill>
                  <a:srgbClr val="FF0000"/>
                </a:solidFill>
                <a:latin typeface="Arial" panose="020B0604020202020204" pitchFamily="34" charset="0"/>
                <a:cs typeface="2  Elham" panose="00000400000000000000" pitchFamily="2" charset="-78"/>
              </a:rPr>
              <a:t>  ویژگی های محتوای آموزشی در هدیه های آسمان</a:t>
            </a:r>
            <a:r>
              <a:rPr lang="fa-IR" sz="2400" dirty="0">
                <a:solidFill>
                  <a:srgbClr val="FF0000"/>
                </a:solidFill>
                <a:latin typeface="Arial" panose="020B0604020202020204" pitchFamily="34" charset="0"/>
                <a:cs typeface="2  Elham" panose="00000400000000000000" pitchFamily="2" charset="-78"/>
              </a:rPr>
              <a:t> :</a:t>
            </a:r>
            <a:endParaRPr lang="en-US" sz="2400" dirty="0">
              <a:cs typeface="2  Elham" panose="00000400000000000000" pitchFamily="2" charset="-78"/>
            </a:endParaRPr>
          </a:p>
        </p:txBody>
      </p:sp>
    </p:spTree>
    <p:extLst>
      <p:ext uri="{BB962C8B-B14F-4D97-AF65-F5344CB8AC3E}">
        <p14:creationId xmlns:p14="http://schemas.microsoft.com/office/powerpoint/2010/main" val="3135014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183880" cy="3505200"/>
          </a:xfrm>
        </p:spPr>
        <p:txBody>
          <a:bodyPr>
            <a:noAutofit/>
          </a:bodyPr>
          <a:lstStyle/>
          <a:p>
            <a:pPr algn="r" rtl="1"/>
            <a:r>
              <a:rPr lang="fa-IR" sz="2400" b="1" dirty="0">
                <a:solidFill>
                  <a:srgbClr val="FF0000"/>
                </a:solidFill>
                <a:latin typeface="Arial" panose="020B0604020202020204" pitchFamily="34" charset="0"/>
                <a:cs typeface="Arial" panose="020B0604020202020204" pitchFamily="34" charset="0"/>
              </a:rPr>
              <a:t>۲</a:t>
            </a:r>
            <a:r>
              <a:rPr lang="en-US" sz="2400" b="1" dirty="0">
                <a:solidFill>
                  <a:srgbClr val="FF0000"/>
                </a:solidFill>
                <a:latin typeface="Arial" panose="020B0604020202020204" pitchFamily="34" charset="0"/>
                <a:cs typeface="Arial" panose="020B0604020202020204" pitchFamily="34" charset="0"/>
              </a:rPr>
              <a:t>- </a:t>
            </a:r>
            <a:r>
              <a:rPr lang="ar-SA" sz="2400" b="1" dirty="0">
                <a:solidFill>
                  <a:srgbClr val="FF0000"/>
                </a:solidFill>
                <a:latin typeface="Arial" panose="020B0604020202020204" pitchFamily="34" charset="0"/>
                <a:cs typeface="Arial" panose="020B0604020202020204" pitchFamily="34" charset="0"/>
              </a:rPr>
              <a:t>کتاب </a:t>
            </a:r>
            <a:r>
              <a:rPr lang="ar-SA" sz="2400" b="1" dirty="0" smtClean="0">
                <a:solidFill>
                  <a:srgbClr val="FF0000"/>
                </a:solidFill>
                <a:latin typeface="Arial" panose="020B0604020202020204" pitchFamily="34" charset="0"/>
                <a:cs typeface="Arial" panose="020B0604020202020204" pitchFamily="34" charset="0"/>
              </a:rPr>
              <a:t>کار</a:t>
            </a:r>
            <a:r>
              <a:rPr lang="fa-IR" sz="2400" dirty="0" smtClean="0">
                <a:solidFill>
                  <a:srgbClr val="002060"/>
                </a:solidFill>
                <a:latin typeface="Arial" panose="020B0604020202020204" pitchFamily="34" charset="0"/>
                <a:cs typeface="Arial" panose="020B0604020202020204" pitchFamily="34" charset="0"/>
              </a:rPr>
              <a:t/>
            </a:r>
            <a:br>
              <a:rPr lang="fa-IR" sz="2400" dirty="0" smtClean="0">
                <a:solidFill>
                  <a:srgbClr val="002060"/>
                </a:solidFill>
                <a:latin typeface="Arial" panose="020B0604020202020204" pitchFamily="34" charset="0"/>
                <a:cs typeface="Arial" panose="020B0604020202020204" pitchFamily="34" charset="0"/>
              </a:rPr>
            </a:br>
            <a:r>
              <a:rPr lang="ar-SA"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ابزار مناسبی برای، ۱- توسعه و تعمیق یادگیری دانش آموزان، </a:t>
            </a:r>
            <a:r>
              <a:rPr lang="fa-IR" sz="2400" dirty="0" smtClean="0">
                <a:solidFill>
                  <a:srgbClr val="002060"/>
                </a:solidFill>
                <a:latin typeface="Arial" panose="020B0604020202020204" pitchFamily="34" charset="0"/>
                <a:cs typeface="Arial" panose="020B0604020202020204" pitchFamily="34" charset="0"/>
              </a:rPr>
              <a:t/>
            </a:r>
            <a:br>
              <a:rPr lang="fa-IR" sz="2400" dirty="0" smtClean="0">
                <a:solidFill>
                  <a:srgbClr val="002060"/>
                </a:solidFill>
                <a:latin typeface="Arial" panose="020B0604020202020204" pitchFamily="34" charset="0"/>
                <a:cs typeface="Arial" panose="020B0604020202020204" pitchFamily="34" charset="0"/>
              </a:rPr>
            </a:br>
            <a:r>
              <a:rPr lang="ar-SA" sz="2400" dirty="0" smtClean="0">
                <a:solidFill>
                  <a:srgbClr val="002060"/>
                </a:solidFill>
                <a:latin typeface="Arial" panose="020B0604020202020204" pitchFamily="34" charset="0"/>
                <a:cs typeface="Arial" panose="020B0604020202020204" pitchFamily="34" charset="0"/>
              </a:rPr>
              <a:t>۲- </a:t>
            </a:r>
            <a:r>
              <a:rPr lang="ar-SA" sz="2400" dirty="0">
                <a:solidFill>
                  <a:srgbClr val="002060"/>
                </a:solidFill>
                <a:latin typeface="Arial" panose="020B0604020202020204" pitchFamily="34" charset="0"/>
                <a:cs typeface="Arial" panose="020B0604020202020204" pitchFamily="34" charset="0"/>
              </a:rPr>
              <a:t>تقویت علاقه مندی آن ها به انجام فعالیت های مربوط به درس، ۳- بروز ابتکار و خلاقیت آن ها</a:t>
            </a:r>
            <a:r>
              <a:rPr lang="en-US" sz="2400"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r>
              <a:rPr lang="en-US" sz="2400" b="1" dirty="0">
                <a:solidFill>
                  <a:srgbClr val="FF0000"/>
                </a:solidFill>
                <a:latin typeface="Arial" panose="020B0604020202020204" pitchFamily="34" charset="0"/>
                <a:cs typeface="Arial" panose="020B0604020202020204" pitchFamily="34" charset="0"/>
              </a:rPr>
              <a:t>  </a:t>
            </a:r>
            <a:r>
              <a:rPr lang="ar-SA" sz="2400" b="1" dirty="0">
                <a:solidFill>
                  <a:srgbClr val="FF0000"/>
                </a:solidFill>
                <a:latin typeface="Arial" panose="020B0604020202020204" pitchFamily="34" charset="0"/>
                <a:cs typeface="Arial" panose="020B0604020202020204" pitchFamily="34" charset="0"/>
              </a:rPr>
              <a:t>۳</a:t>
            </a:r>
            <a:r>
              <a:rPr lang="en-US" sz="2400" b="1" dirty="0">
                <a:solidFill>
                  <a:srgbClr val="FF0000"/>
                </a:solidFill>
                <a:latin typeface="Arial" panose="020B0604020202020204" pitchFamily="34" charset="0"/>
                <a:cs typeface="Arial" panose="020B0604020202020204" pitchFamily="34" charset="0"/>
              </a:rPr>
              <a:t>- </a:t>
            </a:r>
            <a:r>
              <a:rPr lang="ar-SA" sz="2400" b="1" dirty="0">
                <a:solidFill>
                  <a:srgbClr val="FF0000"/>
                </a:solidFill>
                <a:latin typeface="Arial" panose="020B0604020202020204" pitchFamily="34" charset="0"/>
                <a:cs typeface="Arial" panose="020B0604020202020204" pitchFamily="34" charset="0"/>
              </a:rPr>
              <a:t>راهنمای معلم </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به آموزگار کمک می کند تا با دید وسیع تر و اطلاعاتی بیش تر، به ارائه محتوای دروس «هدیه های آسمان» بپردازد</a:t>
            </a:r>
            <a:r>
              <a:rPr lang="en-US" sz="24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87844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83880" cy="3505200"/>
          </a:xfrm>
        </p:spPr>
        <p:txBody>
          <a:bodyPr>
            <a:noAutofit/>
          </a:bodyPr>
          <a:lstStyle/>
          <a:p>
            <a:pPr algn="r" rtl="1"/>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۱</a:t>
            </a:r>
            <a:r>
              <a:rPr lang="en-US" sz="2400" dirty="0">
                <a:latin typeface="Arial" panose="020B0604020202020204" pitchFamily="34" charset="0"/>
                <a:cs typeface="Arial" panose="020B0604020202020204" pitchFamily="34" charset="0"/>
              </a:rPr>
              <a:t>- </a:t>
            </a:r>
            <a:r>
              <a:rPr lang="ar-SA" sz="2400" dirty="0">
                <a:latin typeface="Arial" panose="020B0604020202020204" pitchFamily="34" charset="0"/>
                <a:cs typeface="Arial" panose="020B0604020202020204" pitchFamily="34" charset="0"/>
              </a:rPr>
              <a:t>تمامی اجزای یک واحد درسی (به جز آن چه در کتاب کار است) در آن درج گردیده</a:t>
            </a:r>
            <a:r>
              <a:rPr lang="ar-SA"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۲</a:t>
            </a:r>
            <a:r>
              <a:rPr lang="en-US" sz="2400" dirty="0">
                <a:latin typeface="Arial" panose="020B0604020202020204" pitchFamily="34" charset="0"/>
                <a:cs typeface="Arial" panose="020B0604020202020204" pitchFamily="34" charset="0"/>
              </a:rPr>
              <a:t>- </a:t>
            </a:r>
            <a:r>
              <a:rPr lang="ar-SA" sz="2400" dirty="0">
                <a:solidFill>
                  <a:srgbClr val="FF0000"/>
                </a:solidFill>
                <a:latin typeface="Arial" panose="020B0604020202020204" pitchFamily="34" charset="0"/>
                <a:cs typeface="Arial" panose="020B0604020202020204" pitchFamily="34" charset="0"/>
              </a:rPr>
              <a:t>راهنمای اصلی کار معلم و دانش آموز</a:t>
            </a:r>
            <a:r>
              <a:rPr lang="ar-SA" sz="2400" dirty="0" smtClean="0">
                <a:solidFill>
                  <a:srgbClr val="FF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۳</a:t>
            </a:r>
            <a:r>
              <a:rPr lang="en-US" sz="2400" dirty="0">
                <a:latin typeface="Arial" panose="020B0604020202020204" pitchFamily="34" charset="0"/>
                <a:cs typeface="Arial" panose="020B0604020202020204" pitchFamily="34" charset="0"/>
              </a:rPr>
              <a:t>- </a:t>
            </a:r>
            <a:r>
              <a:rPr lang="ar-SA" sz="2400" b="1" dirty="0">
                <a:latin typeface="Arial" panose="020B0604020202020204" pitchFamily="34" charset="0"/>
                <a:cs typeface="Arial" panose="020B0604020202020204" pitchFamily="34" charset="0"/>
              </a:rPr>
              <a:t>ارزش یابی آموخته های دانش </a:t>
            </a:r>
            <a:r>
              <a:rPr lang="ar-SA" sz="2400" b="1" dirty="0" smtClean="0">
                <a:latin typeface="Arial" panose="020B0604020202020204" pitchFamily="34" charset="0"/>
                <a:cs typeface="Arial" panose="020B0604020202020204" pitchFamily="34" charset="0"/>
              </a:rPr>
              <a:t>آموزا</a:t>
            </a:r>
            <a:r>
              <a:rPr lang="fa-IR" sz="2400" b="1" dirty="0" smtClean="0">
                <a:latin typeface="Arial" panose="020B0604020202020204" pitchFamily="34" charset="0"/>
                <a:cs typeface="Arial" panose="020B0604020202020204" pitchFamily="34" charset="0"/>
              </a:rPr>
              <a:t>ن</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fa-IR" sz="2400" dirty="0">
                <a:latin typeface="Arial" panose="020B0604020202020204" pitchFamily="34" charset="0"/>
                <a:cs typeface="Arial" panose="020B0604020202020204" pitchFamily="34" charset="0"/>
              </a:rPr>
              <a:t>۴</a:t>
            </a:r>
            <a:r>
              <a:rPr lang="en-US" sz="2400" dirty="0">
                <a:latin typeface="Arial" panose="020B0604020202020204" pitchFamily="34" charset="0"/>
                <a:cs typeface="Arial" panose="020B0604020202020204" pitchFamily="34" charset="0"/>
              </a:rPr>
              <a:t>- </a:t>
            </a:r>
            <a:r>
              <a:rPr lang="ar-SA" sz="2400" b="1" dirty="0">
                <a:solidFill>
                  <a:srgbClr val="FF0000"/>
                </a:solidFill>
                <a:latin typeface="Arial" panose="020B0604020202020204" pitchFamily="34" charset="0"/>
                <a:cs typeface="Arial" panose="020B0604020202020204" pitchFamily="34" charset="0"/>
              </a:rPr>
              <a:t>تشخیص میزان تحقق اهداف</a:t>
            </a:r>
            <a:r>
              <a:rPr lang="en-US" sz="2400" b="1" dirty="0">
                <a:solidFill>
                  <a:srgbClr val="FF000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Flowchart: Stored Data 2"/>
          <p:cNvSpPr/>
          <p:nvPr/>
        </p:nvSpPr>
        <p:spPr>
          <a:xfrm>
            <a:off x="3657600" y="1139952"/>
            <a:ext cx="4800600" cy="612648"/>
          </a:xfrm>
          <a:prstGeom prst="flowChartOnlineStorage">
            <a:avLst/>
          </a:prstGeom>
          <a:solidFill>
            <a:schemeClr val="accent6">
              <a:lumMod val="60000"/>
              <a:lumOff val="40000"/>
            </a:schemeClr>
          </a:solidFill>
          <a:ln>
            <a:solidFill>
              <a:srgbClr val="FF00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ar-SA" sz="2800" b="1" dirty="0" smtClean="0">
                <a:solidFill>
                  <a:srgbClr val="FF0000"/>
                </a:solidFill>
                <a:latin typeface="Arial" panose="020B0604020202020204" pitchFamily="34" charset="0"/>
                <a:cs typeface="2  Titr" pitchFamily="2" charset="-78"/>
              </a:rPr>
              <a:t>کارکرد کتاب درسی</a:t>
            </a:r>
            <a:r>
              <a:rPr lang="en-US" sz="2800" b="1" dirty="0" smtClean="0">
                <a:solidFill>
                  <a:srgbClr val="FF0000"/>
                </a:solidFill>
                <a:latin typeface="Arial" panose="020B0604020202020204" pitchFamily="34" charset="0"/>
                <a:cs typeface="2  Titr" pitchFamily="2" charset="-78"/>
              </a:rPr>
              <a:t> </a:t>
            </a:r>
            <a:endParaRPr lang="en-US" sz="2800" dirty="0">
              <a:cs typeface="2  Titr" pitchFamily="2" charset="-78"/>
            </a:endParaRPr>
          </a:p>
        </p:txBody>
      </p:sp>
    </p:spTree>
    <p:extLst>
      <p:ext uri="{BB962C8B-B14F-4D97-AF65-F5344CB8AC3E}">
        <p14:creationId xmlns:p14="http://schemas.microsoft.com/office/powerpoint/2010/main" val="8295177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83880" cy="3505200"/>
          </a:xfrm>
        </p:spPr>
        <p:txBody>
          <a:bodyPr>
            <a:noAutofit/>
          </a:bodyPr>
          <a:lstStyle/>
          <a:p>
            <a:pPr algn="r" rtl="1"/>
            <a:r>
              <a:rPr lang="fa-IR" sz="3200" b="1" dirty="0">
                <a:solidFill>
                  <a:srgbClr val="FF0000"/>
                </a:solidFill>
                <a:latin typeface="Arial" panose="020B0604020202020204" pitchFamily="34" charset="0"/>
                <a:cs typeface="Arial" panose="020B0604020202020204" pitchFamily="34" charset="0"/>
              </a:rPr>
              <a:t/>
            </a:r>
            <a:br>
              <a:rPr lang="fa-IR" sz="3200" b="1" dirty="0">
                <a:solidFill>
                  <a:srgbClr val="FF000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ar-SA" sz="2400" dirty="0">
                <a:solidFill>
                  <a:srgbClr val="002060"/>
                </a:solidFill>
                <a:latin typeface="Arial" panose="020B0604020202020204" pitchFamily="34" charset="0"/>
                <a:cs typeface="Arial" panose="020B0604020202020204" pitchFamily="34" charset="0"/>
              </a:rPr>
              <a:t>کتاب کار، کتابی است که توسط دانش آموزان شکل می گیرد و کامل می شود.فعالیت های کتاب کار، به عنوان بخشی از محتوای آموزشی هدیه های آسمان به تکمیل، تثبیت و یا تعمیق یادگیری کمک کرده و برای ارزشیابی آموخته های دانش آموزان و تشخیص تحقق اهداف نیز مؤثر است</a:t>
            </a:r>
            <a:r>
              <a:rPr lang="en-US" sz="2400" dirty="0">
                <a:solidFill>
                  <a:srgbClr val="002060"/>
                </a:solidFill>
                <a:latin typeface="Arial" panose="020B0604020202020204" pitchFamily="34" charset="0"/>
                <a:cs typeface="Arial" panose="020B0604020202020204" pitchFamily="34" charset="0"/>
              </a:rPr>
              <a:t>.</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تذکر:  البته باید به این موضوع اشاره کرد که کتاب کار در تألیف کتاب های جدید هدیه های آسمان در پایه های دوم و ششم دبستان حذف شده اند و احتمال می رود در سال های آینده در پایه های دیگر نیز به همین صورت عمل شود</a:t>
            </a:r>
            <a:endParaRPr lang="en-US" sz="2400" dirty="0">
              <a:solidFill>
                <a:srgbClr val="002060"/>
              </a:solidFill>
              <a:latin typeface="Arial" pitchFamily="34" charset="0"/>
              <a:cs typeface="Arial" pitchFamily="34" charset="0"/>
            </a:endParaRPr>
          </a:p>
        </p:txBody>
      </p:sp>
      <p:sp>
        <p:nvSpPr>
          <p:cNvPr id="4" name="Flowchart: Stored Data 3"/>
          <p:cNvSpPr/>
          <p:nvPr/>
        </p:nvSpPr>
        <p:spPr>
          <a:xfrm>
            <a:off x="4267200" y="1066800"/>
            <a:ext cx="4724400" cy="495300"/>
          </a:xfrm>
          <a:prstGeom prst="flowChartOnline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a-IR" sz="3200" b="1" dirty="0" smtClean="0">
              <a:solidFill>
                <a:srgbClr val="FF0000"/>
              </a:solidFill>
              <a:latin typeface="Arial" panose="020B0604020202020204" pitchFamily="34" charset="0"/>
              <a:cs typeface="2  Titr" panose="00000700000000000000" pitchFamily="2" charset="-78"/>
            </a:endParaRPr>
          </a:p>
          <a:p>
            <a:pPr algn="ctr"/>
            <a:endParaRPr lang="fa-IR" sz="3200" b="1" dirty="0">
              <a:solidFill>
                <a:srgbClr val="FF0000"/>
              </a:solidFill>
              <a:latin typeface="Arial" panose="020B0604020202020204" pitchFamily="34" charset="0"/>
              <a:cs typeface="2  Titr" panose="00000700000000000000" pitchFamily="2" charset="-78"/>
            </a:endParaRPr>
          </a:p>
          <a:p>
            <a:pPr algn="ctr"/>
            <a:r>
              <a:rPr lang="ar-SA" sz="3200" b="1" dirty="0" smtClean="0">
                <a:solidFill>
                  <a:srgbClr val="FF0000"/>
                </a:solidFill>
                <a:latin typeface="Arial" panose="020B0604020202020204" pitchFamily="34" charset="0"/>
                <a:cs typeface="2  Titr" panose="00000700000000000000" pitchFamily="2" charset="-78"/>
              </a:rPr>
              <a:t>کارکرد </a:t>
            </a:r>
            <a:r>
              <a:rPr lang="ar-SA" sz="3200" b="1" dirty="0">
                <a:solidFill>
                  <a:srgbClr val="FF0000"/>
                </a:solidFill>
                <a:latin typeface="Arial" panose="020B0604020202020204" pitchFamily="34" charset="0"/>
                <a:cs typeface="2  Titr" panose="00000700000000000000" pitchFamily="2" charset="-78"/>
              </a:rPr>
              <a:t>کتاب </a:t>
            </a:r>
            <a:r>
              <a:rPr lang="ar-SA" sz="3200" b="1" dirty="0" smtClean="0">
                <a:solidFill>
                  <a:srgbClr val="FF0000"/>
                </a:solidFill>
                <a:latin typeface="Arial" panose="020B0604020202020204" pitchFamily="34" charset="0"/>
                <a:cs typeface="2  Titr" panose="00000700000000000000" pitchFamily="2" charset="-78"/>
              </a:rPr>
              <a:t>کار</a:t>
            </a:r>
            <a:endParaRPr lang="en-US" sz="3200" b="1" dirty="0" smtClean="0">
              <a:solidFill>
                <a:srgbClr val="FF0000"/>
              </a:solidFill>
              <a:latin typeface="Arial" panose="020B0604020202020204" pitchFamily="34" charset="0"/>
              <a:cs typeface="2  Titr" panose="00000700000000000000" pitchFamily="2" charset="-78"/>
            </a:endParaRPr>
          </a:p>
          <a:p>
            <a:pPr algn="ctr"/>
            <a:r>
              <a:rPr lang="fa-IR" sz="3200" b="1" dirty="0" smtClean="0">
                <a:solidFill>
                  <a:srgbClr val="FF0000"/>
                </a:solidFill>
                <a:latin typeface="Arial" panose="020B0604020202020204" pitchFamily="34" charset="0"/>
                <a:cs typeface="2  Titr" panose="00000700000000000000" pitchFamily="2" charset="-78"/>
              </a:rPr>
              <a:t/>
            </a:r>
            <a:br>
              <a:rPr lang="fa-IR" sz="3200" b="1" dirty="0" smtClean="0">
                <a:solidFill>
                  <a:srgbClr val="FF0000"/>
                </a:solidFill>
                <a:latin typeface="Arial" panose="020B0604020202020204" pitchFamily="34" charset="0"/>
                <a:cs typeface="2  Titr" panose="00000700000000000000" pitchFamily="2" charset="-78"/>
              </a:rPr>
            </a:br>
            <a:endParaRPr lang="en-US" sz="3200" dirty="0">
              <a:cs typeface="2  Titr" panose="00000700000000000000" pitchFamily="2" charset="-78"/>
            </a:endParaRPr>
          </a:p>
        </p:txBody>
      </p:sp>
    </p:spTree>
    <p:extLst>
      <p:ext uri="{BB962C8B-B14F-4D97-AF65-F5344CB8AC3E}">
        <p14:creationId xmlns:p14="http://schemas.microsoft.com/office/powerpoint/2010/main" val="32456315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8183880" cy="3505200"/>
          </a:xfrm>
        </p:spPr>
        <p:txBody>
          <a:bodyPr>
            <a:noAutofit/>
          </a:bodyPr>
          <a:lstStyle/>
          <a:p>
            <a:pPr algn="r" rtl="1"/>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dirty="0">
                <a:solidFill>
                  <a:srgbClr val="002060"/>
                </a:solidFill>
                <a:latin typeface="Arial" panose="020B0604020202020204" pitchFamily="34" charset="0"/>
                <a:cs typeface="Arial" panose="020B0604020202020204" pitchFamily="34" charset="0"/>
              </a:rPr>
              <a:t>۱</a:t>
            </a: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پلی ارتباطی میان برنامه ریزان و مؤلف هدیه های آسمان با آموزگاران،</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dirty="0">
                <a:solidFill>
                  <a:srgbClr val="002060"/>
                </a:solidFill>
                <a:latin typeface="Arial" panose="020B0604020202020204" pitchFamily="34" charset="0"/>
                <a:cs typeface="Arial" panose="020B0604020202020204" pitchFamily="34" charset="0"/>
              </a:rPr>
              <a:t>۲</a:t>
            </a: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نقاط مبهم و تاریک درس ها را نشان می دهد،</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dirty="0">
                <a:solidFill>
                  <a:srgbClr val="002060"/>
                </a:solidFill>
                <a:latin typeface="Arial" panose="020B0604020202020204" pitchFamily="34" charset="0"/>
                <a:cs typeface="Arial" panose="020B0604020202020204" pitchFamily="34" charset="0"/>
              </a:rPr>
              <a:t>۳</a:t>
            </a: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حدّ و مرز اهداف و چگونگی تحقق آن ها را مشخص می کند،</a:t>
            </a: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r>
            <a:br>
              <a:rPr lang="en-US" sz="2400" dirty="0">
                <a:solidFill>
                  <a:srgbClr val="002060"/>
                </a:solidFill>
                <a:latin typeface="Arial" panose="020B0604020202020204" pitchFamily="34" charset="0"/>
                <a:cs typeface="Arial" panose="020B0604020202020204" pitchFamily="34" charset="0"/>
              </a:rPr>
            </a:br>
            <a:r>
              <a:rPr lang="en-US" sz="2400" dirty="0">
                <a:solidFill>
                  <a:srgbClr val="002060"/>
                </a:solidFill>
                <a:latin typeface="Arial" panose="020B0604020202020204" pitchFamily="34" charset="0"/>
                <a:cs typeface="Arial" panose="020B0604020202020204" pitchFamily="34" charset="0"/>
              </a:rPr>
              <a:t> </a:t>
            </a:r>
            <a:r>
              <a:rPr lang="fa-IR" sz="2400" dirty="0">
                <a:solidFill>
                  <a:srgbClr val="002060"/>
                </a:solidFill>
                <a:latin typeface="Arial" panose="020B0604020202020204" pitchFamily="34" charset="0"/>
                <a:cs typeface="Arial" panose="020B0604020202020204" pitchFamily="34" charset="0"/>
              </a:rPr>
              <a:t>۴</a:t>
            </a:r>
            <a:r>
              <a:rPr lang="en-US" sz="2400" dirty="0">
                <a:solidFill>
                  <a:srgbClr val="002060"/>
                </a:solidFill>
                <a:latin typeface="Arial" panose="020B0604020202020204" pitchFamily="34" charset="0"/>
                <a:cs typeface="Arial" panose="020B0604020202020204" pitchFamily="34" charset="0"/>
              </a:rPr>
              <a:t>- </a:t>
            </a:r>
            <a:r>
              <a:rPr lang="ar-SA" sz="2400" dirty="0">
                <a:solidFill>
                  <a:srgbClr val="002060"/>
                </a:solidFill>
                <a:latin typeface="Arial" panose="020B0604020202020204" pitchFamily="34" charset="0"/>
                <a:cs typeface="Arial" panose="020B0604020202020204" pitchFamily="34" charset="0"/>
              </a:rPr>
              <a:t>توصیه هایی برای تدریس هر درس ارائه می دهد</a:t>
            </a:r>
            <a:r>
              <a:rPr lang="en-US" sz="2400" dirty="0">
                <a:solidFill>
                  <a:srgbClr val="002060"/>
                </a:solidFill>
                <a:latin typeface="Arial" panose="020B0604020202020204" pitchFamily="34" charset="0"/>
                <a:cs typeface="Arial" panose="020B0604020202020204" pitchFamily="34" charset="0"/>
              </a:rPr>
              <a:t>. </a:t>
            </a:r>
            <a:br>
              <a:rPr lang="en-US" sz="2400" dirty="0">
                <a:solidFill>
                  <a:srgbClr val="002060"/>
                </a:solidFill>
                <a:latin typeface="Arial" panose="020B0604020202020204" pitchFamily="34" charset="0"/>
                <a:cs typeface="Arial" panose="020B0604020202020204" pitchFamily="34" charset="0"/>
              </a:rPr>
            </a:br>
            <a:endParaRPr lang="en-US" sz="2400" dirty="0">
              <a:solidFill>
                <a:srgbClr val="002060"/>
              </a:solidFill>
              <a:latin typeface="Arial" panose="020B0604020202020204" pitchFamily="34" charset="0"/>
              <a:cs typeface="Arial" panose="020B0604020202020204" pitchFamily="34" charset="0"/>
            </a:endParaRPr>
          </a:p>
        </p:txBody>
      </p:sp>
      <p:sp>
        <p:nvSpPr>
          <p:cNvPr id="3" name="Flowchart: Stored Data 2"/>
          <p:cNvSpPr/>
          <p:nvPr/>
        </p:nvSpPr>
        <p:spPr>
          <a:xfrm>
            <a:off x="3200400" y="1066800"/>
            <a:ext cx="5791200" cy="495300"/>
          </a:xfrm>
          <a:prstGeom prst="flowChartOnline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latin typeface="Arial" panose="020B0604020202020204" pitchFamily="34" charset="0"/>
                <a:ea typeface="+mj-ea"/>
                <a:cs typeface="B Jadid" panose="00000700000000000000" pitchFamily="2" charset="-78"/>
              </a:rPr>
              <a:t>کارکرد راهنمای معلم</a:t>
            </a:r>
            <a:r>
              <a:rPr lang="en-US" sz="2400" dirty="0">
                <a:solidFill>
                  <a:srgbClr val="FF0000"/>
                </a:solidFill>
                <a:latin typeface="Arial" panose="020B0604020202020204" pitchFamily="34" charset="0"/>
                <a:ea typeface="+mj-ea"/>
                <a:cs typeface="B Jadid" panose="00000700000000000000" pitchFamily="2" charset="-78"/>
              </a:rPr>
              <a:t> </a:t>
            </a:r>
            <a:endParaRPr lang="en-US" sz="2400" dirty="0"/>
          </a:p>
        </p:txBody>
      </p:sp>
    </p:spTree>
    <p:extLst>
      <p:ext uri="{BB962C8B-B14F-4D97-AF65-F5344CB8AC3E}">
        <p14:creationId xmlns:p14="http://schemas.microsoft.com/office/powerpoint/2010/main" val="231321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077200" cy="3645980"/>
          </a:xfrm>
        </p:spPr>
        <p:txBody>
          <a:bodyPr>
            <a:noAutofit/>
          </a:bodyPr>
          <a:lstStyle/>
          <a:p>
            <a:pPr algn="r" rtl="1"/>
            <a:r>
              <a:rPr lang="fa-IR" sz="2400" b="1" dirty="0">
                <a:latin typeface="Arial" pitchFamily="34" charset="0"/>
                <a:cs typeface="Arial" pitchFamily="34" charset="0"/>
              </a:rPr>
              <a:t>معلم کیست؟</a:t>
            </a:r>
          </a:p>
          <a:p>
            <a:pPr algn="r" rtl="1"/>
            <a:r>
              <a:rPr lang="fa-IR" sz="2400" dirty="0">
                <a:latin typeface="Arial" pitchFamily="34" charset="0"/>
                <a:cs typeface="Arial" pitchFamily="34" charset="0"/>
              </a:rPr>
              <a:t>رسانه ای است دارای ارزش های والای معنوی، اخلاقی ، ذهنی ، عاطفه و احساس که:</a:t>
            </a:r>
          </a:p>
          <a:p>
            <a:pPr algn="r" rtl="1"/>
            <a:r>
              <a:rPr lang="fa-IR" sz="2400" dirty="0">
                <a:latin typeface="Arial" pitchFamily="34" charset="0"/>
                <a:cs typeface="Arial" pitchFamily="34" charset="0"/>
              </a:rPr>
              <a:t>1- انتقال دهنده دانش ها ، اطلاعات و مهارت ها به فراگیرندگان است. (دیدگاه معلم مداری یا معلم محوری).</a:t>
            </a:r>
          </a:p>
          <a:p>
            <a:pPr algn="r" rtl="1"/>
            <a:r>
              <a:rPr lang="fa-IR" sz="2400" dirty="0">
                <a:latin typeface="Arial" pitchFamily="34" charset="0"/>
                <a:cs typeface="Arial" pitchFamily="34" charset="0"/>
              </a:rPr>
              <a:t>نکته: در تعلیم و تربیت عمل مهم است و حرف به درد نمیخورد.</a:t>
            </a:r>
          </a:p>
          <a:p>
            <a:pPr algn="r" rtl="1"/>
            <a:r>
              <a:rPr lang="fa-IR" sz="2400" dirty="0">
                <a:latin typeface="Arial" pitchFamily="34" charset="0"/>
                <a:cs typeface="Arial" pitchFamily="34" charset="0"/>
              </a:rPr>
              <a:t>2- مشاور، راهنما و هدایت کننده دانش آموزان است.(دیدگاه دانش آموز محوری یا شاگرد محوری).</a:t>
            </a:r>
          </a:p>
          <a:p>
            <a:pPr algn="r" rtl="1"/>
            <a:r>
              <a:rPr lang="fa-IR" sz="2400" dirty="0">
                <a:latin typeface="Arial" pitchFamily="34" charset="0"/>
                <a:cs typeface="Arial" pitchFamily="34" charset="0"/>
              </a:rPr>
              <a:t>3- مدیر فرآیند »»» یاد دهی »»» یادگیری است.(تعریف از معلم در قرن </a:t>
            </a:r>
            <a:r>
              <a:rPr lang="fa-IR" sz="2400" dirty="0" smtClean="0">
                <a:latin typeface="Arial" pitchFamily="34" charset="0"/>
                <a:cs typeface="Arial" pitchFamily="34" charset="0"/>
              </a:rPr>
              <a:t>بیست ویکم)</a:t>
            </a:r>
          </a:p>
        </p:txBody>
      </p:sp>
    </p:spTree>
    <p:extLst>
      <p:ext uri="{BB962C8B-B14F-4D97-AF65-F5344CB8AC3E}">
        <p14:creationId xmlns:p14="http://schemas.microsoft.com/office/powerpoint/2010/main" val="22907717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77403" y="2197329"/>
            <a:ext cx="6925908" cy="237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algn="r" defTabSz="457200" rtl="1">
              <a:lnSpc>
                <a:spcPct val="107000"/>
              </a:lnSpc>
              <a:spcAft>
                <a:spcPts val="800"/>
              </a:spcAft>
              <a:buFont typeface="Candara" panose="020E0502030303020204" pitchFamily="34" charset="0"/>
              <a:buAutoNum type="arabicPeriod"/>
              <a:defRPr/>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محدود شدن محتوا در يك كتاب</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r" defTabSz="457200" rtl="1">
              <a:lnSpc>
                <a:spcPct val="107000"/>
              </a:lnSpc>
              <a:spcAft>
                <a:spcPts val="800"/>
              </a:spcAft>
              <a:buFont typeface="Candara" panose="020E0502030303020204" pitchFamily="34" charset="0"/>
              <a:buAutoNum type="arabicPeriod"/>
              <a:defRPr/>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محدود شدن تعداد درس ها(23- 17)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r" defTabSz="457200" rtl="1">
              <a:lnSpc>
                <a:spcPct val="107000"/>
              </a:lnSpc>
              <a:spcAft>
                <a:spcPts val="800"/>
              </a:spcAft>
              <a:buFont typeface="Candara" panose="020E0502030303020204" pitchFamily="34" charset="0"/>
              <a:buAutoNum type="arabicPeriod"/>
              <a:defRPr/>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قالب هاي متنوع ( شعر، داستان، حكايت،خاطره، بيان حوادث از زبان پديده ها و...)</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r" defTabSz="457200" rtl="1">
              <a:lnSpc>
                <a:spcPct val="107000"/>
              </a:lnSpc>
              <a:spcAft>
                <a:spcPts val="800"/>
              </a:spcAft>
              <a:buFont typeface="Candara" panose="020E0502030303020204" pitchFamily="34" charset="0"/>
              <a:buAutoNum type="arabicPeriod"/>
              <a:defRPr/>
            </a:pP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پوشش تمام اهداف برنامه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درسي</a:t>
            </a:r>
          </a:p>
        </p:txBody>
      </p:sp>
      <p:sp>
        <p:nvSpPr>
          <p:cNvPr id="3" name="Title 1"/>
          <p:cNvSpPr txBox="1">
            <a:spLocks/>
          </p:cNvSpPr>
          <p:nvPr/>
        </p:nvSpPr>
        <p:spPr>
          <a:xfrm>
            <a:off x="1316608" y="1371600"/>
            <a:ext cx="6447501" cy="834190"/>
          </a:xfrm>
          <a:prstGeom prst="rect">
            <a:avLst/>
          </a:prstGeom>
        </p:spPr>
        <p:txBody>
          <a:bodyPr/>
          <a:lst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r"/>
            <a:endParaRPr lang="fa-IR" dirty="0">
              <a:solidFill>
                <a:srgbClr val="FF0000"/>
              </a:solidFill>
              <a:cs typeface="B Jadid" panose="00000700000000000000" pitchFamily="2" charset="-78"/>
            </a:endParaRPr>
          </a:p>
        </p:txBody>
      </p:sp>
      <p:sp>
        <p:nvSpPr>
          <p:cNvPr id="4" name="Flowchart: Stored Data 3"/>
          <p:cNvSpPr/>
          <p:nvPr/>
        </p:nvSpPr>
        <p:spPr>
          <a:xfrm>
            <a:off x="3657600" y="1123950"/>
            <a:ext cx="4495800" cy="495300"/>
          </a:xfrm>
          <a:prstGeom prst="flowChartOnlineStorag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fa-IR" sz="2800" dirty="0">
                <a:solidFill>
                  <a:srgbClr val="FF0000"/>
                </a:solidFill>
                <a:cs typeface="B Jadid" panose="00000700000000000000" pitchFamily="2" charset="-78"/>
              </a:rPr>
              <a:t>ویژگی محتوا : </a:t>
            </a:r>
          </a:p>
        </p:txBody>
      </p:sp>
    </p:spTree>
    <p:extLst>
      <p:ext uri="{BB962C8B-B14F-4D97-AF65-F5344CB8AC3E}">
        <p14:creationId xmlns:p14="http://schemas.microsoft.com/office/powerpoint/2010/main" val="2939248693"/>
      </p:ext>
    </p:extLst>
  </p:cSld>
  <p:clrMapOvr>
    <a:masterClrMapping/>
  </p:clrMapOvr>
  <p:transition>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143000" y="1600200"/>
            <a:ext cx="6925908" cy="33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indent="0" algn="r" defTabSz="457200" rtl="1">
              <a:lnSpc>
                <a:spcPct val="107000"/>
              </a:lnSpc>
              <a:spcAft>
                <a:spcPts val="800"/>
              </a:spcAft>
              <a:defRPr/>
            </a:pP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6-توجه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ويژه به قرآن كريم</a:t>
            </a:r>
            <a:r>
              <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 و احاديث معصومين(ع)</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0" indent="0" algn="r" defTabSz="457200" rtl="1">
              <a:lnSpc>
                <a:spcPct val="107000"/>
              </a:lnSpc>
              <a:spcAft>
                <a:spcPts val="800"/>
              </a:spcAft>
              <a:defRPr/>
            </a:pP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7- رويكرد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مستقيم گويي در بيان احكام</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0" indent="0" algn="r" defTabSz="457200" rtl="1">
              <a:lnSpc>
                <a:spcPct val="107000"/>
              </a:lnSpc>
              <a:spcAft>
                <a:spcPts val="800"/>
              </a:spcAft>
              <a:defRPr/>
            </a:pP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 8- ارتباط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طولي و عرضي با ساير كتاب ها</a:t>
            </a:r>
          </a:p>
          <a:p>
            <a:pPr marL="0" indent="0" algn="r" defTabSz="457200" rtl="1">
              <a:lnSpc>
                <a:spcPct val="107000"/>
              </a:lnSpc>
              <a:spcAft>
                <a:spcPts val="800"/>
              </a:spcAft>
              <a:defRPr/>
            </a:pP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9- همسو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با برنامه درسي ملي</a:t>
            </a:r>
          </a:p>
          <a:p>
            <a:pPr marL="0" indent="0" algn="r" defTabSz="457200" rtl="1">
              <a:lnSpc>
                <a:spcPct val="107000"/>
              </a:lnSpc>
              <a:spcAft>
                <a:spcPts val="800"/>
              </a:spcAft>
              <a:defRPr/>
            </a:pP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10-پوشش </a:t>
            </a:r>
            <a:r>
              <a:rPr lang="fa-IR" sz="2400" dirty="0">
                <a:solidFill>
                  <a:prstClr val="black"/>
                </a:solidFill>
                <a:latin typeface="Calibri" panose="020F0502020204030204" pitchFamily="34" charset="0"/>
                <a:ea typeface="Calibri" panose="020F0502020204030204" pitchFamily="34" charset="0"/>
                <a:cs typeface="B Nazanin" panose="00000400000000000000" pitchFamily="2" charset="-78"/>
              </a:rPr>
              <a:t>تمام حيطه ها در تمرين </a:t>
            </a:r>
            <a:r>
              <a:rPr lang="fa-IR" sz="2400" dirty="0" smtClean="0">
                <a:solidFill>
                  <a:prstClr val="black"/>
                </a:solidFill>
                <a:latin typeface="Calibri" panose="020F0502020204030204" pitchFamily="34" charset="0"/>
                <a:ea typeface="Calibri" panose="020F0502020204030204" pitchFamily="34" charset="0"/>
                <a:cs typeface="B Nazanin" panose="00000400000000000000" pitchFamily="2" charset="-78"/>
              </a:rPr>
              <a:t>ها</a:t>
            </a:r>
          </a:p>
          <a:p>
            <a:pPr marL="0" indent="0" algn="r" defTabSz="457200" rtl="1">
              <a:lnSpc>
                <a:spcPct val="107000"/>
              </a:lnSpc>
              <a:spcAft>
                <a:spcPts val="800"/>
              </a:spcAft>
              <a:defRPr/>
            </a:pPr>
            <a:r>
              <a:rPr lang="fa-IR" sz="2400" dirty="0" smtClean="0">
                <a:solidFill>
                  <a:prstClr val="black"/>
                </a:solidFill>
                <a:cs typeface="B Nazanin" panose="00000400000000000000" pitchFamily="2" charset="-78"/>
              </a:rPr>
              <a:t>11- ارزشیابی </a:t>
            </a:r>
            <a:r>
              <a:rPr lang="fa-IR" sz="2400" dirty="0">
                <a:solidFill>
                  <a:prstClr val="black"/>
                </a:solidFill>
                <a:cs typeface="B Nazanin" panose="00000400000000000000" pitchFamily="2" charset="-78"/>
              </a:rPr>
              <a:t>به شکل توصیفی و مستمر ( توجه به سطوح عملکرد در کتاب راهنما </a:t>
            </a:r>
          </a:p>
        </p:txBody>
      </p:sp>
    </p:spTree>
    <p:extLst>
      <p:ext uri="{BB962C8B-B14F-4D97-AF65-F5344CB8AC3E}">
        <p14:creationId xmlns:p14="http://schemas.microsoft.com/office/powerpoint/2010/main" val="3688101712"/>
      </p:ext>
    </p:extLst>
  </p:cSld>
  <p:clrMapOvr>
    <a:masterClrMapping/>
  </p:clrMapOvr>
  <p:transition>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914400" y="2209800"/>
            <a:ext cx="7391400" cy="1828800"/>
          </a:xfrm>
          <a:prstGeom prst="can">
            <a:avLst/>
          </a:prstGeom>
          <a:ln>
            <a:solidFill>
              <a:srgbClr val="CC99FF"/>
            </a:solidFill>
          </a:ln>
        </p:spPr>
        <p:style>
          <a:lnRef idx="3">
            <a:schemeClr val="lt1"/>
          </a:lnRef>
          <a:fillRef idx="1">
            <a:schemeClr val="accent4"/>
          </a:fillRef>
          <a:effectRef idx="1">
            <a:schemeClr val="accent4"/>
          </a:effectRef>
          <a:fontRef idx="minor">
            <a:schemeClr val="lt1"/>
          </a:fontRef>
        </p:style>
        <p:txBody>
          <a:bodyPr rtlCol="0" anchor="ctr"/>
          <a:lstStyle/>
          <a:p>
            <a:pPr lvl="0" algn="ctr"/>
            <a:r>
              <a:rPr lang="ar-SA" sz="3200" b="1" dirty="0">
                <a:solidFill>
                  <a:srgbClr val="7030A0"/>
                </a:solidFill>
                <a:latin typeface="Arial" panose="020B0604020202020204" pitchFamily="34" charset="0"/>
                <a:ea typeface="Times New Roman" panose="02020603050405020304" pitchFamily="18" charset="0"/>
                <a:cs typeface="Arial" panose="020B0604020202020204" pitchFamily="34" charset="0"/>
              </a:rPr>
              <a:t>الف ) اصول و معيارها</a:t>
            </a:r>
            <a:r>
              <a:rPr lang="fa-IR" sz="3200" b="1" dirty="0">
                <a:solidFill>
                  <a:srgbClr val="7030A0"/>
                </a:solidFill>
                <a:latin typeface="Arial" panose="020B0604020202020204" pitchFamily="34" charset="0"/>
                <a:ea typeface="Times New Roman" panose="02020603050405020304" pitchFamily="18" charset="0"/>
                <a:cs typeface="Arial" panose="020B0604020202020204" pitchFamily="34" charset="0"/>
              </a:rPr>
              <a:t>يي برای</a:t>
            </a:r>
            <a:r>
              <a:rPr lang="ar-SA" sz="3200" b="1" dirty="0">
                <a:solidFill>
                  <a:srgbClr val="7030A0"/>
                </a:solidFill>
                <a:latin typeface="Arial" panose="020B0604020202020204" pitchFamily="34" charset="0"/>
                <a:ea typeface="Times New Roman" panose="02020603050405020304" pitchFamily="18" charset="0"/>
                <a:cs typeface="Arial" panose="020B0604020202020204" pitchFamily="34" charset="0"/>
              </a:rPr>
              <a:t>  گزينش محتوا</a:t>
            </a:r>
            <a:r>
              <a:rPr lang="fa-IR" sz="3200" b="1" dirty="0">
                <a:solidFill>
                  <a:srgbClr val="7030A0"/>
                </a:solidFill>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4891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057400"/>
            <a:ext cx="8212991" cy="3602963"/>
          </a:xfrm>
        </p:spPr>
        <p:txBody>
          <a:bodyPr>
            <a:normAutofit fontScale="92500" lnSpcReduction="10000"/>
          </a:bodyPr>
          <a:lstStyle/>
          <a:p>
            <a:pPr marL="0" indent="0" algn="r">
              <a:buNone/>
            </a:pPr>
            <a:r>
              <a:rPr lang="fa-IR"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اصل شماره </a:t>
            </a:r>
            <a:r>
              <a:rPr lang="fa-IR"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 </a:t>
            </a:r>
            <a:r>
              <a:rPr lang="fa-IR" sz="2400" b="1" dirty="0">
                <a:solidFill>
                  <a:srgbClr val="00B0F0"/>
                </a:solidFill>
                <a:latin typeface="Arial" panose="020B0604020202020204" pitchFamily="34" charset="0"/>
                <a:cs typeface="Arial" panose="020B0604020202020204" pitchFamily="34" charset="0"/>
              </a:rPr>
              <a:t>محتوا و فعاليت هاي پيشنهادي بايد بر اساس هدف هاي آموزشي مصوب باشد </a:t>
            </a:r>
            <a:r>
              <a:rPr lang="fa-IR" sz="2400" dirty="0" smtClean="0">
                <a:latin typeface="Arial" panose="020B0604020202020204" pitchFamily="34" charset="0"/>
                <a:cs typeface="Arial" panose="020B0604020202020204" pitchFamily="34" charset="0"/>
              </a:rPr>
              <a:t>.</a:t>
            </a:r>
            <a:endParaRPr lang="fa-IR" sz="2400" dirty="0">
              <a:latin typeface="Arial" panose="020B0604020202020204" pitchFamily="34" charset="0"/>
              <a:cs typeface="Arial" panose="020B0604020202020204" pitchFamily="34" charset="0"/>
            </a:endParaRPr>
          </a:p>
          <a:p>
            <a:pPr marL="0" indent="0" algn="r">
              <a:buNone/>
            </a:pPr>
            <a:r>
              <a:rPr lang="fa-IR" sz="2400" b="1" dirty="0" smtClean="0">
                <a:solidFill>
                  <a:srgbClr val="FF0000"/>
                </a:solidFill>
                <a:latin typeface="Arial" panose="020B0604020202020204" pitchFamily="34" charset="0"/>
                <a:cs typeface="Arial" panose="020B0604020202020204" pitchFamily="34" charset="0"/>
              </a:rPr>
              <a:t>روش هاي اجرايی:</a:t>
            </a:r>
            <a:endParaRPr lang="fa-IR" sz="2400" b="1" dirty="0">
              <a:solidFill>
                <a:srgbClr val="FF0000"/>
              </a:solidFill>
              <a:latin typeface="Arial" panose="020B0604020202020204" pitchFamily="34" charset="0"/>
              <a:cs typeface="Arial" panose="020B0604020202020204" pitchFamily="34" charset="0"/>
            </a:endParaRPr>
          </a:p>
          <a:p>
            <a:pPr marL="0" indent="0" algn="r">
              <a:buNone/>
            </a:pPr>
            <a:r>
              <a:rPr lang="fa-IR" sz="2400" dirty="0">
                <a:latin typeface="Arial" panose="020B0604020202020204" pitchFamily="34" charset="0"/>
                <a:cs typeface="Arial" panose="020B0604020202020204" pitchFamily="34" charset="0"/>
              </a:rPr>
              <a:t>1 – توجه به اهداف غايي آموزش و پرورش و اهداف مقطع تحصيلي ابتدايي </a:t>
            </a:r>
          </a:p>
          <a:p>
            <a:pPr marL="0" indent="0" algn="r">
              <a:buNone/>
            </a:pPr>
            <a:r>
              <a:rPr lang="fa-IR" sz="2400" dirty="0" smtClean="0">
                <a:latin typeface="Arial" panose="020B0604020202020204" pitchFamily="34" charset="0"/>
                <a:cs typeface="Arial" panose="020B0604020202020204" pitchFamily="34" charset="0"/>
              </a:rPr>
              <a:t>2 </a:t>
            </a:r>
            <a:r>
              <a:rPr lang="fa-IR" sz="2400" dirty="0">
                <a:latin typeface="Arial" panose="020B0604020202020204" pitchFamily="34" charset="0"/>
                <a:cs typeface="Arial" panose="020B0604020202020204" pitchFamily="34" charset="0"/>
              </a:rPr>
              <a:t>– توجه به اهداف كلي و جزيي مصوب در  گزينش </a:t>
            </a:r>
            <a:r>
              <a:rPr lang="fa-IR" sz="2400" dirty="0" smtClean="0">
                <a:latin typeface="Arial" panose="020B0604020202020204" pitchFamily="34" charset="0"/>
                <a:cs typeface="Arial" panose="020B0604020202020204" pitchFamily="34" charset="0"/>
              </a:rPr>
              <a:t>محتوا</a:t>
            </a:r>
          </a:p>
          <a:p>
            <a:pPr marL="0" indent="0" algn="r">
              <a:buNone/>
            </a:pPr>
            <a:r>
              <a:rPr lang="fa-IR" sz="2400" dirty="0"/>
              <a:t>3 – تاليف كتاب با توجه به اهداف ، تعميم ها و مفاهيم جزئي هر پايه </a:t>
            </a:r>
          </a:p>
          <a:p>
            <a:pPr marL="0" indent="0" algn="r">
              <a:buNone/>
            </a:pPr>
            <a:r>
              <a:rPr lang="fa-IR" sz="2400" dirty="0"/>
              <a:t>4 – توجه به اين اصل كه در دوره ي ابتدايي ، هدف اصلي ايجاد جاذبه و انگيزه و زمينه سازي براي آموزش های بعدی است . بنابراين در اين دوره ، بر هدف هاي حيطه ي عاطفي در مقايسه با حيطه هاي ديگر ، تاكيد بيشتري خواهد شد . </a:t>
            </a:r>
          </a:p>
          <a:p>
            <a:pPr marL="0" indent="0" algn="r">
              <a:buNone/>
            </a:pPr>
            <a:r>
              <a:rPr lang="fa-IR" sz="2400" dirty="0" smtClean="0">
                <a:latin typeface="Arial" panose="020B0604020202020204" pitchFamily="34" charset="0"/>
                <a:cs typeface="Arial" panose="020B0604020202020204" pitchFamily="34" charset="0"/>
              </a:rPr>
              <a:t> </a:t>
            </a:r>
            <a:endParaRPr lang="fa-IR" sz="2400" dirty="0">
              <a:latin typeface="Arial" panose="020B0604020202020204" pitchFamily="34" charset="0"/>
              <a:cs typeface="Arial" panose="020B0604020202020204" pitchFamily="34" charset="0"/>
            </a:endParaRPr>
          </a:p>
          <a:p>
            <a:pPr marL="0" indent="0" algn="r">
              <a:buNone/>
            </a:pPr>
            <a:endParaRPr lang="en-US" sz="2400" dirty="0">
              <a:latin typeface="Arial" panose="020B0604020202020204" pitchFamily="34" charset="0"/>
              <a:cs typeface="Arial" panose="020B0604020202020204" pitchFamily="34" charset="0"/>
            </a:endParaRPr>
          </a:p>
        </p:txBody>
      </p:sp>
      <p:sp>
        <p:nvSpPr>
          <p:cNvPr id="6" name="Rectangle 5"/>
          <p:cNvSpPr/>
          <p:nvPr/>
        </p:nvSpPr>
        <p:spPr>
          <a:xfrm>
            <a:off x="2438400" y="990600"/>
            <a:ext cx="6248400" cy="523220"/>
          </a:xfrm>
          <a:prstGeom prst="rect">
            <a:avLst/>
          </a:prstGeom>
        </p:spPr>
        <p:txBody>
          <a:bodyPr wrap="square">
            <a:spAutoFit/>
          </a:bodyPr>
          <a:lstStyle/>
          <a:p>
            <a:pPr algn="r"/>
            <a:r>
              <a:rPr lang="ar-SA"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الف ) اصول و معيارها</a:t>
            </a:r>
            <a:r>
              <a:rPr lang="fa-IR"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يي برای</a:t>
            </a:r>
            <a:r>
              <a:rPr lang="ar-SA"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گزينش محتوا</a:t>
            </a:r>
            <a:endParaRPr lang="en-US" sz="2800" dirty="0"/>
          </a:p>
        </p:txBody>
      </p:sp>
    </p:spTree>
    <p:extLst>
      <p:ext uri="{BB962C8B-B14F-4D97-AF65-F5344CB8AC3E}">
        <p14:creationId xmlns:p14="http://schemas.microsoft.com/office/powerpoint/2010/main" val="3128154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500"/>
                                        <p:tgtEl>
                                          <p:spTgt spid="3">
                                            <p:txEl>
                                              <p:pRg st="6" end="6"/>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2" y="914400"/>
            <a:ext cx="6426199" cy="652530"/>
          </a:xfrm>
          <a:solidFill>
            <a:schemeClr val="bg1"/>
          </a:solidFill>
        </p:spPr>
        <p:txBody>
          <a:bodyPr>
            <a:normAutofit/>
          </a:bodyPr>
          <a:lstStyle/>
          <a:p>
            <a:pPr algn="r"/>
            <a:r>
              <a:rPr lang="fa-IR" sz="2800" b="1" dirty="0" smtClean="0">
                <a:solidFill>
                  <a:srgbClr val="FF0000"/>
                </a:solidFill>
                <a:latin typeface="Arial" panose="020B0604020202020204" pitchFamily="34" charset="0"/>
                <a:cs typeface="Arial" panose="020B0604020202020204" pitchFamily="34" charset="0"/>
              </a:rPr>
              <a:t>نکته قابل توجه درباره روش اجرایی شماره یک:</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09800"/>
            <a:ext cx="8407399" cy="4276956"/>
          </a:xfrm>
        </p:spPr>
        <p:txBody>
          <a:bodyPr>
            <a:normAutofit/>
          </a:bodyPr>
          <a:lstStyle/>
          <a:p>
            <a:pPr marL="0" indent="0" algn="r">
              <a:buNone/>
            </a:pPr>
            <a:r>
              <a:rPr lang="fa-IR" sz="2800" b="1" dirty="0">
                <a:solidFill>
                  <a:srgbClr val="FF3399"/>
                </a:solidFill>
                <a:latin typeface="Arial" panose="020B0604020202020204" pitchFamily="34" charset="0"/>
                <a:cs typeface="Arial" panose="020B0604020202020204" pitchFamily="34" charset="0"/>
              </a:rPr>
              <a:t>نكته </a:t>
            </a:r>
            <a:r>
              <a:rPr lang="fa-IR" dirty="0">
                <a:latin typeface="Arial" panose="020B0604020202020204" pitchFamily="34" charset="0"/>
                <a:cs typeface="Arial" panose="020B0604020202020204" pitchFamily="34" charset="0"/>
              </a:rPr>
              <a:t>: </a:t>
            </a:r>
            <a:endParaRPr lang="fa-IR" dirty="0" smtClean="0">
              <a:latin typeface="Arial" panose="020B0604020202020204" pitchFamily="34" charset="0"/>
              <a:cs typeface="Arial" panose="020B0604020202020204" pitchFamily="34" charset="0"/>
            </a:endParaRPr>
          </a:p>
          <a:p>
            <a:pPr marL="0" indent="0" algn="r">
              <a:buNone/>
            </a:pPr>
            <a:r>
              <a:rPr lang="fa-IR" dirty="0" smtClean="0">
                <a:latin typeface="Arial" panose="020B0604020202020204" pitchFamily="34" charset="0"/>
                <a:cs typeface="Arial" panose="020B0604020202020204" pitchFamily="34" charset="0"/>
              </a:rPr>
              <a:t>در </a:t>
            </a:r>
            <a:r>
              <a:rPr lang="fa-IR" dirty="0">
                <a:latin typeface="Arial" panose="020B0604020202020204" pitchFamily="34" charset="0"/>
                <a:cs typeface="Arial" panose="020B0604020202020204" pitchFamily="34" charset="0"/>
              </a:rPr>
              <a:t>سال هاي اول ، دوم و سوم دبستان ، دانش آموزان به لحاظ رشد تفكر ديني و فهم مفاهيم آن ويژگي هاي مشابهي دارند و در اين زمينه با محدوديت ها و نواقص فراواني رو به رو هستند چرا كه آن ها با احساس و عواطف و تخيلات خلاق خود در اين زمينه به تفكر مي پردازند لذا آموزش ديني نيز بايد به اين ويژگي ها توجه نمايد و مفاهيم ديني را از طريق داستان ، شعر ، سرود  ، نقاشي ، بازي هاي نمايشي و ساير كارهاي هنري كه مبتني بر تخيل و احساس بوده و جذابيت لازم را براي خردسالان دارند ، ارائه  نمايد . </a:t>
            </a:r>
          </a:p>
          <a:p>
            <a:pPr marL="0" indent="0" algn="r">
              <a:buNone/>
            </a:pPr>
            <a:r>
              <a:rPr lang="fa-IR" dirty="0" smtClean="0">
                <a:latin typeface="Arial" panose="020B0604020202020204" pitchFamily="34" charset="0"/>
                <a:cs typeface="Arial" panose="020B0604020202020204" pitchFamily="34" charset="0"/>
              </a:rPr>
              <a:t>. </a:t>
            </a:r>
            <a:endParaRPr lang="fa-IR"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18066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057399"/>
            <a:ext cx="8254999" cy="3983963"/>
          </a:xfrm>
        </p:spPr>
        <p:txBody>
          <a:bodyPr>
            <a:normAutofit/>
          </a:bodyPr>
          <a:lstStyle/>
          <a:p>
            <a:pPr marL="0" indent="0" algn="r">
              <a:buNone/>
            </a:pPr>
            <a:r>
              <a:rPr lang="fa-IR" dirty="0" smtClean="0">
                <a:latin typeface="Arial" panose="020B0604020202020204" pitchFamily="34" charset="0"/>
                <a:cs typeface="Arial" panose="020B0604020202020204" pitchFamily="34" charset="0"/>
              </a:rPr>
              <a:t>دانش </a:t>
            </a:r>
            <a:r>
              <a:rPr lang="fa-IR" dirty="0">
                <a:latin typeface="Arial" panose="020B0604020202020204" pitchFamily="34" charset="0"/>
                <a:cs typeface="Arial" panose="020B0604020202020204" pitchFamily="34" charset="0"/>
              </a:rPr>
              <a:t>آموزن سال هاي چهارم و پنجم اگر چه در مرحله تفكر عيني قرار دارند و درك آن ها از مفاهيم ديني محدود است اما به سبب رشد تفكر و برداشت هاي آن ها و نيز كسب تجارب دينی بيشتر در مرحله ي بالاتري قرار دارند . بنابراين خوب است در خصوص اين گروه از يادگيرندگان علاوه بر استفاده از داستان ، شعر ، سرود و فعاليت هاي هنري و علمي ، بخشي نيز به ارتقاي معلومات و اطلاعات ديني آن ها اختصاص يابد و مطالبي در سطوح نسبتاً  بالاتر براي آنان مطرح گردد .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1016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888644"/>
            <a:ext cx="8102599" cy="5152721"/>
          </a:xfrm>
        </p:spPr>
        <p:txBody>
          <a:bodyPr>
            <a:normAutofit fontScale="92500"/>
          </a:bodyPr>
          <a:lstStyle/>
          <a:p>
            <a:pPr marL="0" indent="0" algn="r">
              <a:buNone/>
            </a:pPr>
            <a:r>
              <a:rPr lang="fa-IR" b="1" dirty="0">
                <a:solidFill>
                  <a:srgbClr val="FF0000"/>
                </a:solidFill>
                <a:latin typeface="Arial" panose="020B0604020202020204" pitchFamily="34" charset="0"/>
                <a:cs typeface="Arial" panose="020B0604020202020204" pitchFamily="34" charset="0"/>
              </a:rPr>
              <a:t>اصل شماره 2 : </a:t>
            </a:r>
            <a:r>
              <a:rPr lang="fa-IR" b="1" dirty="0">
                <a:solidFill>
                  <a:srgbClr val="00B0F0"/>
                </a:solidFill>
                <a:latin typeface="Arial" panose="020B0604020202020204" pitchFamily="34" charset="0"/>
                <a:cs typeface="Arial" panose="020B0604020202020204" pitchFamily="34" charset="0"/>
              </a:rPr>
              <a:t>محتوا بايد فرصت هاي  يادگيري را متناسب با توانائي ها ، امكانات و محدوديت هاي دانش آموزان متوسط فراهم آورد </a:t>
            </a:r>
            <a:r>
              <a:rPr lang="fa-IR" dirty="0">
                <a:latin typeface="Arial" panose="020B0604020202020204" pitchFamily="34" charset="0"/>
                <a:cs typeface="Arial" panose="020B0604020202020204" pitchFamily="34" charset="0"/>
              </a:rPr>
              <a:t>. </a:t>
            </a:r>
          </a:p>
          <a:p>
            <a:pPr marL="0" indent="0" algn="r">
              <a:buNone/>
            </a:pPr>
            <a:r>
              <a:rPr lang="fa-IR" sz="2800" b="1" dirty="0">
                <a:solidFill>
                  <a:srgbClr val="FF0000"/>
                </a:solidFill>
                <a:latin typeface="Arial" panose="020B0604020202020204" pitchFamily="34" charset="0"/>
                <a:cs typeface="Arial" panose="020B0604020202020204" pitchFamily="34" charset="0"/>
              </a:rPr>
              <a:t>روش هاي اجرايي </a:t>
            </a:r>
            <a:r>
              <a:rPr lang="fa-IR" dirty="0">
                <a:solidFill>
                  <a:schemeClr val="accent1"/>
                </a:solidFill>
                <a:latin typeface="Arial" panose="020B0604020202020204" pitchFamily="34" charset="0"/>
                <a:cs typeface="Arial" panose="020B0604020202020204" pitchFamily="34" charset="0"/>
              </a:rPr>
              <a:t>: </a:t>
            </a:r>
          </a:p>
          <a:p>
            <a:pPr marL="0" indent="0" algn="r">
              <a:buNone/>
            </a:pPr>
            <a:r>
              <a:rPr lang="fa-IR" dirty="0">
                <a:latin typeface="Arial" panose="020B0604020202020204" pitchFamily="34" charset="0"/>
                <a:cs typeface="Arial" panose="020B0604020202020204" pitchFamily="34" charset="0"/>
              </a:rPr>
              <a:t>1 – توجه به رشد شناختي دانش آموزان و مراحل آن </a:t>
            </a:r>
          </a:p>
          <a:p>
            <a:pPr marL="0" indent="0" algn="r">
              <a:buNone/>
            </a:pPr>
            <a:r>
              <a:rPr lang="fa-IR" dirty="0">
                <a:latin typeface="Arial" panose="020B0604020202020204" pitchFamily="34" charset="0"/>
                <a:cs typeface="Arial" panose="020B0604020202020204" pitchFamily="34" charset="0"/>
              </a:rPr>
              <a:t>2 – اجتناب از طرح مسائل پيچيده و ملال آور و مباحث نظري و استدلالي بي روح و خشك </a:t>
            </a:r>
          </a:p>
          <a:p>
            <a:pPr marL="0" indent="0" algn="r">
              <a:buNone/>
            </a:pPr>
            <a:r>
              <a:rPr lang="fa-IR" dirty="0">
                <a:latin typeface="Arial" panose="020B0604020202020204" pitchFamily="34" charset="0"/>
                <a:cs typeface="Arial" panose="020B0604020202020204" pitchFamily="34" charset="0"/>
              </a:rPr>
              <a:t>3 – ارائه ي مباحث و مطالب در قالب الگوها و نمونه هاي قابل درك و ملموس ، به گونه اي كه بحث ها جنبه ي عيني و ملموس و كاربردي بيشتري پيدا كنند . </a:t>
            </a:r>
          </a:p>
          <a:p>
            <a:pPr marL="0" indent="0" algn="r">
              <a:buNone/>
            </a:pPr>
            <a:r>
              <a:rPr lang="fa-IR" dirty="0">
                <a:latin typeface="Arial" panose="020B0604020202020204" pitchFamily="34" charset="0"/>
                <a:cs typeface="Arial" panose="020B0604020202020204" pitchFamily="34" charset="0"/>
              </a:rPr>
              <a:t>4 – عرضه ي مفاهيم با زبان ساده و قابل فهم و در عين حال اجتناب از سستي و بي پايگي محتوا </a:t>
            </a:r>
          </a:p>
          <a:p>
            <a:pPr marL="0" indent="0" algn="r">
              <a:buNone/>
            </a:pPr>
            <a:r>
              <a:rPr lang="fa-IR" dirty="0">
                <a:latin typeface="Arial" panose="020B0604020202020204" pitchFamily="34" charset="0"/>
                <a:cs typeface="Arial" panose="020B0604020202020204" pitchFamily="34" charset="0"/>
              </a:rPr>
              <a:t>5 – گزينش مطالب با توجه به تفاوت هاي فردي و جنسي و حتي جغرافيايي دانش آموزان </a:t>
            </a:r>
          </a:p>
          <a:p>
            <a:pPr marL="0" indent="0" algn="r">
              <a:buNone/>
            </a:pPr>
            <a:endParaRPr lang="fa-IR" dirty="0">
              <a:latin typeface="Arial" panose="020B0604020202020204" pitchFamily="34" charset="0"/>
              <a:cs typeface="Arial" panose="020B0604020202020204" pitchFamily="34" charset="0"/>
            </a:endParaRPr>
          </a:p>
          <a:p>
            <a:pPr marL="0" indent="0" algn="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884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1066800"/>
            <a:ext cx="7950199" cy="5345903"/>
          </a:xfrm>
        </p:spPr>
        <p:txBody>
          <a:bodyPr>
            <a:normAutofit fontScale="92500" lnSpcReduction="20000"/>
          </a:bodyPr>
          <a:lstStyle/>
          <a:p>
            <a:pPr marL="0" indent="0" algn="r">
              <a:buNone/>
            </a:pPr>
            <a:r>
              <a:rPr lang="fa-IR" dirty="0">
                <a:solidFill>
                  <a:schemeClr val="bg2">
                    <a:lumMod val="50000"/>
                  </a:schemeClr>
                </a:solidFill>
                <a:latin typeface="Arial" panose="020B0604020202020204" pitchFamily="34" charset="0"/>
                <a:cs typeface="Arial" panose="020B0604020202020204" pitchFamily="34" charset="0"/>
              </a:rPr>
              <a:t>اصل شماره 3 :</a:t>
            </a:r>
          </a:p>
          <a:p>
            <a:pPr marL="0" indent="0" algn="r">
              <a:buNone/>
            </a:pPr>
            <a:r>
              <a:rPr lang="fa-IR" dirty="0">
                <a:solidFill>
                  <a:srgbClr val="FF0000"/>
                </a:solidFill>
                <a:latin typeface="Arial" panose="020B0604020202020204" pitchFamily="34" charset="0"/>
                <a:cs typeface="Arial" panose="020B0604020202020204" pitchFamily="34" charset="0"/>
              </a:rPr>
              <a:t>محتوا  بايد تاكيد فراواني بر ايجاد انگيزه و تحريك حس كنجكاوي و نيز رغبت دانش آموزان نسبت به دين و دينداري داشته باشد </a:t>
            </a:r>
            <a:r>
              <a:rPr lang="fa-IR" dirty="0">
                <a:latin typeface="Arial" panose="020B0604020202020204" pitchFamily="34" charset="0"/>
                <a:cs typeface="Arial" panose="020B0604020202020204" pitchFamily="34" charset="0"/>
              </a:rPr>
              <a:t>. </a:t>
            </a:r>
          </a:p>
          <a:p>
            <a:pPr marL="0" indent="0" algn="r">
              <a:buNone/>
            </a:pPr>
            <a:r>
              <a:rPr lang="fa-IR" dirty="0">
                <a:solidFill>
                  <a:schemeClr val="bg2">
                    <a:lumMod val="50000"/>
                  </a:schemeClr>
                </a:solidFill>
                <a:latin typeface="Arial" panose="020B0604020202020204" pitchFamily="34" charset="0"/>
                <a:cs typeface="Arial" panose="020B0604020202020204" pitchFamily="34" charset="0"/>
              </a:rPr>
              <a:t>روش هاي اجرايي : </a:t>
            </a:r>
          </a:p>
          <a:p>
            <a:pPr marL="0" indent="0" algn="r">
              <a:buNone/>
            </a:pPr>
            <a:r>
              <a:rPr lang="fa-IR" dirty="0">
                <a:latin typeface="Arial" panose="020B0604020202020204" pitchFamily="34" charset="0"/>
                <a:cs typeface="Arial" panose="020B0604020202020204" pitchFamily="34" charset="0"/>
              </a:rPr>
              <a:t>1 – طرح برخي از موضوعات و مطالب به صورت سوال در متن ، به گونه اي كه دانش آموزان را به كنجكاوي و بحث و گفتگو راغب كند . </a:t>
            </a:r>
          </a:p>
          <a:p>
            <a:pPr marL="0" indent="0" algn="r">
              <a:buNone/>
            </a:pPr>
            <a:r>
              <a:rPr lang="fa-IR" dirty="0">
                <a:latin typeface="Arial" panose="020B0604020202020204" pitchFamily="34" charset="0"/>
                <a:cs typeface="Arial" panose="020B0604020202020204" pitchFamily="34" charset="0"/>
              </a:rPr>
              <a:t>2 – عرضه ي موضوعات و پيام ها به صورت غير مستقيم ، و به كارگيري شيوه هاي نو در پرداخت مطالب ( نظير داستان پردازي و … ) </a:t>
            </a:r>
          </a:p>
          <a:p>
            <a:pPr marL="0" indent="0" algn="r">
              <a:buNone/>
            </a:pPr>
            <a:r>
              <a:rPr lang="fa-IR" dirty="0">
                <a:latin typeface="Arial" panose="020B0604020202020204" pitchFamily="34" charset="0"/>
                <a:cs typeface="Arial" panose="020B0604020202020204" pitchFamily="34" charset="0"/>
              </a:rPr>
              <a:t>3 – گزينش محتواي كتاب به گونه اي كه علاوه بر بهره گيري از راهنماي تدريس ، امكان استفاده از رسانه هاي آموزشي ( خواندني هاي كودكان ، نوارهاي صوتي و تصويري ، وسايل بازي و …) را فراهم كند . </a:t>
            </a:r>
          </a:p>
          <a:p>
            <a:pPr marL="0" indent="0" algn="r">
              <a:buNone/>
            </a:pPr>
            <a:r>
              <a:rPr lang="fa-IR" dirty="0">
                <a:latin typeface="Arial" panose="020B0604020202020204" pitchFamily="34" charset="0"/>
                <a:cs typeface="Arial" panose="020B0604020202020204" pitchFamily="34" charset="0"/>
              </a:rPr>
              <a:t>4 – تشويق دانش آموزان به انجام دستورات ديني با تذكر پاداش هاي اخروي و دنيوي </a:t>
            </a:r>
          </a:p>
          <a:p>
            <a:pPr marL="0" indent="0" algn="r">
              <a:buNone/>
            </a:pPr>
            <a:r>
              <a:rPr lang="fa-IR" dirty="0">
                <a:latin typeface="Arial" panose="020B0604020202020204" pitchFamily="34" charset="0"/>
                <a:cs typeface="Arial" panose="020B0604020202020204" pitchFamily="34" charset="0"/>
              </a:rPr>
              <a:t>5 – تدوين متن به گونه اي كه شرايط گفتگو و مشاركت دانش آموزان در بحث فراهم آيد . </a:t>
            </a:r>
          </a:p>
          <a:p>
            <a:pPr marL="0" indent="0" algn="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1058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3">
                                            <p:txEl>
                                              <p:pRg st="2" end="2"/>
                                            </p:txEl>
                                          </p:spTgt>
                                        </p:tgtEl>
                                      </p:cBhvr>
                                    </p:animEffect>
                                    <p:animScale>
                                      <p:cBhvr>
                                        <p:cTn id="13" dur="250" autoRev="1" fill="hold"/>
                                        <p:tgtEl>
                                          <p:spTgt spid="3">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3">
                                            <p:txEl>
                                              <p:pRg st="3" end="3"/>
                                            </p:txEl>
                                          </p:spTgt>
                                        </p:tgtEl>
                                      </p:cBhvr>
                                    </p:animEffect>
                                    <p:animScale>
                                      <p:cBhvr>
                                        <p:cTn id="16" dur="250" autoRev="1" fill="hold"/>
                                        <p:tgtEl>
                                          <p:spTgt spid="3">
                                            <p:txEl>
                                              <p:pRg st="3" end="3"/>
                                            </p:txEl>
                                          </p:spTgt>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3">
                                            <p:txEl>
                                              <p:pRg st="4" end="4"/>
                                            </p:txEl>
                                          </p:spTgt>
                                        </p:tgtEl>
                                      </p:cBhvr>
                                    </p:animEffect>
                                    <p:animScale>
                                      <p:cBhvr>
                                        <p:cTn id="19" dur="250" autoRev="1" fill="hold"/>
                                        <p:tgtEl>
                                          <p:spTgt spid="3">
                                            <p:txEl>
                                              <p:pRg st="4" end="4"/>
                                            </p:txEl>
                                          </p:spTgt>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3">
                                            <p:txEl>
                                              <p:pRg st="5" end="5"/>
                                            </p:txEl>
                                          </p:spTgt>
                                        </p:tgtEl>
                                      </p:cBhvr>
                                    </p:animEffect>
                                    <p:animScale>
                                      <p:cBhvr>
                                        <p:cTn id="22" dur="250" autoRev="1" fill="hold"/>
                                        <p:tgtEl>
                                          <p:spTgt spid="3">
                                            <p:txEl>
                                              <p:pRg st="5" end="5"/>
                                            </p:txEl>
                                          </p:spTgt>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3">
                                            <p:txEl>
                                              <p:pRg st="6" end="6"/>
                                            </p:txEl>
                                          </p:spTgt>
                                        </p:tgtEl>
                                      </p:cBhvr>
                                    </p:animEffect>
                                    <p:animScale>
                                      <p:cBhvr>
                                        <p:cTn id="25" dur="250" autoRev="1" fill="hold"/>
                                        <p:tgtEl>
                                          <p:spTgt spid="3">
                                            <p:txEl>
                                              <p:pRg st="6" end="6"/>
                                            </p:txEl>
                                          </p:spTgt>
                                        </p:tgtEl>
                                      </p:cBhvr>
                                      <p:by x="105000" y="105000"/>
                                    </p:animScale>
                                  </p:childTnLst>
                                </p:cTn>
                              </p:par>
                              <p:par>
                                <p:cTn id="26" presetID="26" presetClass="emph" presetSubtype="0" fill="hold" nodeType="withEffect">
                                  <p:stCondLst>
                                    <p:cond delay="0"/>
                                  </p:stCondLst>
                                  <p:childTnLst>
                                    <p:animEffect transition="out" filter="fade">
                                      <p:cBhvr>
                                        <p:cTn id="27" dur="500" tmFilter="0, 0; .2, .5; .8, .5; 1, 0"/>
                                        <p:tgtEl>
                                          <p:spTgt spid="3">
                                            <p:txEl>
                                              <p:pRg st="7" end="7"/>
                                            </p:txEl>
                                          </p:spTgt>
                                        </p:tgtEl>
                                      </p:cBhvr>
                                    </p:animEffect>
                                    <p:animScale>
                                      <p:cBhvr>
                                        <p:cTn id="28"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3"/>
            <a:ext cx="7826776" cy="5371661"/>
          </a:xfrm>
        </p:spPr>
        <p:txBody>
          <a:bodyPr>
            <a:normAutofit fontScale="92500"/>
          </a:bodyPr>
          <a:lstStyle/>
          <a:p>
            <a:pPr marL="0" indent="0" algn="r">
              <a:buNone/>
            </a:pPr>
            <a:r>
              <a:rPr lang="fa-IR" sz="2000" b="1" dirty="0">
                <a:solidFill>
                  <a:schemeClr val="accent1"/>
                </a:solidFill>
                <a:effectLst>
                  <a:outerShdw blurRad="38100" dist="38100" dir="2700000" algn="tl">
                    <a:srgbClr val="000000">
                      <a:alpha val="43137"/>
                    </a:srgbClr>
                  </a:outerShdw>
                </a:effectLst>
              </a:rPr>
              <a:t>اصل شماره 4 :</a:t>
            </a:r>
          </a:p>
          <a:p>
            <a:pPr marL="0" indent="0" algn="r">
              <a:buNone/>
            </a:pPr>
            <a:r>
              <a:rPr lang="fa-IR" dirty="0">
                <a:solidFill>
                  <a:srgbClr val="FF0000"/>
                </a:solidFill>
              </a:rPr>
              <a:t>محتواي كتاب در بخش اعتقادي ، مي بايد با توجه به فطري بودن دين ، امكان پرورش و رشد فكري دانش آموزان را فراهم كند . </a:t>
            </a:r>
          </a:p>
          <a:p>
            <a:pPr marL="0" indent="0" algn="r">
              <a:buNone/>
            </a:pPr>
            <a:r>
              <a:rPr lang="fa-IR" sz="2000" b="1" dirty="0">
                <a:solidFill>
                  <a:schemeClr val="accent1"/>
                </a:solidFill>
                <a:effectLst>
                  <a:outerShdw blurRad="38100" dist="38100" dir="2700000" algn="tl">
                    <a:srgbClr val="000000">
                      <a:alpha val="43137"/>
                    </a:srgbClr>
                  </a:outerShdw>
                </a:effectLst>
              </a:rPr>
              <a:t>روش هاي اجرايي: </a:t>
            </a:r>
          </a:p>
          <a:p>
            <a:pPr marL="0" indent="0" algn="r">
              <a:buNone/>
            </a:pPr>
            <a:r>
              <a:rPr lang="fa-IR" dirty="0"/>
              <a:t>1 – تصفيه ي ذهن خردسالان از مفاهيم و برداشت هاي ناقص از مباحث و مفاهيم ديني ، متناسب با ساختار ذهني آن ها . </a:t>
            </a:r>
          </a:p>
          <a:p>
            <a:pPr marL="0" indent="0" algn="r">
              <a:buNone/>
            </a:pPr>
            <a:r>
              <a:rPr lang="fa-IR" dirty="0"/>
              <a:t>2 – برانگيختن احساس ها و عواطف كودكان به صورت غير مستقيم از طريق بهره گيري از داستان ، شعر و تمثيل هاي مناسب و تكيه بر تجربيات عملي در سال هاي اول ، دوم و سوم دوره . </a:t>
            </a:r>
          </a:p>
          <a:p>
            <a:pPr marL="0" indent="0" algn="r">
              <a:buNone/>
            </a:pPr>
            <a:r>
              <a:rPr lang="fa-IR" dirty="0"/>
              <a:t>3 – ارائه ي مفاهيم مهم ديني و اصول اعتقادي ( از خلال راه هاي فوق الذكر و نيز تمثيل هاي ساده ) به صورت مستقيم تر در دو سال پاياني دوره . </a:t>
            </a:r>
          </a:p>
          <a:p>
            <a:pPr marL="0" indent="0" algn="r">
              <a:buNone/>
            </a:pPr>
            <a:r>
              <a:rPr lang="fa-IR" dirty="0"/>
              <a:t>4 – كاهش تدريجي حجم مطالب غير مستقيم و ارائه ي تدريجي بحث ها در سال هاي پاياني به صورت مستقيم تر و از راه هاي ساده و جذاب .</a:t>
            </a:r>
          </a:p>
          <a:p>
            <a:pPr marL="0" indent="0" algn="r">
              <a:buNone/>
            </a:pPr>
            <a:endParaRPr lang="en-US" dirty="0"/>
          </a:p>
        </p:txBody>
      </p:sp>
    </p:spTree>
    <p:extLst>
      <p:ext uri="{BB962C8B-B14F-4D97-AF65-F5344CB8AC3E}">
        <p14:creationId xmlns:p14="http://schemas.microsoft.com/office/powerpoint/2010/main" val="2429814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1371600"/>
            <a:ext cx="8102599" cy="4669768"/>
          </a:xfrm>
        </p:spPr>
        <p:txBody>
          <a:bodyPr>
            <a:normAutofit lnSpcReduction="10000"/>
          </a:bodyPr>
          <a:lstStyle/>
          <a:p>
            <a:pPr marL="0" indent="0" algn="r">
              <a:buNone/>
            </a:pPr>
            <a:r>
              <a:rPr lang="fa-IR" sz="2000" b="1" dirty="0">
                <a:solidFill>
                  <a:srgbClr val="FF0000"/>
                </a:solidFill>
                <a:effectLst>
                  <a:outerShdw blurRad="38100" dist="38100" dir="2700000" algn="tl">
                    <a:srgbClr val="000000">
                      <a:alpha val="43137"/>
                    </a:srgbClr>
                  </a:outerShdw>
                </a:effectLst>
              </a:rPr>
              <a:t>اصل شماره 5 : </a:t>
            </a:r>
            <a:r>
              <a:rPr lang="fa-IR" dirty="0">
                <a:solidFill>
                  <a:srgbClr val="FF0000"/>
                </a:solidFill>
              </a:rPr>
              <a:t>لازم است محتواي كتاب به گونه اي تنظيم شود كه زمينه ي پرورش و رشد عواطف و احساسات ديني دانش آموزان را فراهم كند . </a:t>
            </a:r>
          </a:p>
          <a:p>
            <a:pPr marL="0" indent="0" algn="r">
              <a:buNone/>
            </a:pPr>
            <a:r>
              <a:rPr lang="fa-IR" b="1" dirty="0">
                <a:solidFill>
                  <a:schemeClr val="accent6"/>
                </a:solidFill>
                <a:effectLst>
                  <a:outerShdw blurRad="38100" dist="38100" dir="2700000" algn="tl">
                    <a:srgbClr val="000000">
                      <a:alpha val="43137"/>
                    </a:srgbClr>
                  </a:outerShdw>
                </a:effectLst>
              </a:rPr>
              <a:t>رو</a:t>
            </a:r>
            <a:r>
              <a:rPr lang="fa-IR" sz="2000" b="1" dirty="0">
                <a:solidFill>
                  <a:schemeClr val="accent6"/>
                </a:solidFill>
                <a:effectLst>
                  <a:outerShdw blurRad="38100" dist="38100" dir="2700000" algn="tl">
                    <a:srgbClr val="000000">
                      <a:alpha val="43137"/>
                    </a:srgbClr>
                  </a:outerShdw>
                </a:effectLst>
              </a:rPr>
              <a:t>ش هاي اجرايي :</a:t>
            </a:r>
          </a:p>
          <a:p>
            <a:pPr marL="0" indent="0" algn="r">
              <a:buNone/>
            </a:pPr>
            <a:r>
              <a:rPr lang="fa-IR" dirty="0"/>
              <a:t>1 – توجه و تاكيد بر اهميت  عنصر تخيل و احساس و پرورش آن به عنوان راهي كه در قرآن و احاديث بدان اشاره و بر آن تاكيد شده است . </a:t>
            </a:r>
          </a:p>
          <a:p>
            <a:pPr marL="0" indent="0" algn="r">
              <a:buNone/>
            </a:pPr>
            <a:r>
              <a:rPr lang="fa-IR" dirty="0"/>
              <a:t>نكته : در اين دوره بويژه در سه سال نخست,  انگيزش ، احساس ها و عواطف كودكان به عنوان راهي موثر در تعليم و تربيت ديني بايد مد نظر قرار گيرد </a:t>
            </a:r>
            <a:r>
              <a:rPr lang="fa-IR" dirty="0" smtClean="0"/>
              <a:t>.</a:t>
            </a:r>
          </a:p>
          <a:p>
            <a:pPr marL="0" indent="0" algn="r">
              <a:buNone/>
            </a:pPr>
            <a:r>
              <a:rPr lang="fa-IR" dirty="0" smtClean="0"/>
              <a:t> </a:t>
            </a:r>
            <a:endParaRPr lang="fa-IR" dirty="0"/>
          </a:p>
          <a:p>
            <a:pPr marL="0" indent="0" algn="r">
              <a:buNone/>
            </a:pPr>
            <a:endParaRPr lang="fa-IR" sz="2000" b="1" dirty="0" smtClean="0">
              <a:solidFill>
                <a:schemeClr val="accent1"/>
              </a:solidFill>
              <a:effectLst>
                <a:outerShdw blurRad="38100" dist="38100" dir="2700000" algn="tl">
                  <a:srgbClr val="000000">
                    <a:alpha val="43137"/>
                  </a:srgbClr>
                </a:outerShdw>
              </a:effectLst>
            </a:endParaRPr>
          </a:p>
          <a:p>
            <a:pPr marL="0" indent="0" algn="r">
              <a:buNone/>
            </a:pPr>
            <a:r>
              <a:rPr lang="fa-IR" dirty="0" smtClean="0"/>
              <a:t>. </a:t>
            </a:r>
            <a:endParaRPr lang="fa-IR" dirty="0"/>
          </a:p>
          <a:p>
            <a:pPr marL="0" indent="0" algn="r">
              <a:buNone/>
            </a:pPr>
            <a:endParaRPr lang="en-US" dirty="0"/>
          </a:p>
        </p:txBody>
      </p:sp>
    </p:spTree>
    <p:extLst>
      <p:ext uri="{BB962C8B-B14F-4D97-AF65-F5344CB8AC3E}">
        <p14:creationId xmlns:p14="http://schemas.microsoft.com/office/powerpoint/2010/main" val="75020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1" end="1"/>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2" end="2"/>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3" end="3"/>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4" end="4"/>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077200" cy="3645980"/>
          </a:xfrm>
        </p:spPr>
        <p:txBody>
          <a:bodyPr>
            <a:noAutofit/>
          </a:bodyPr>
          <a:lstStyle/>
          <a:p>
            <a:pPr algn="r" rtl="1"/>
            <a:r>
              <a:rPr lang="fa-IR" sz="2400" dirty="0" smtClean="0">
                <a:latin typeface="Arial" pitchFamily="34" charset="0"/>
                <a:cs typeface="Arial" pitchFamily="34" charset="0"/>
              </a:rPr>
              <a:t>یعنی معلم باید تمام عواملی که در تعلیم و تربیت دخالت دارند را مدیریت کند.</a:t>
            </a:r>
          </a:p>
          <a:p>
            <a:pPr algn="r" rtl="1"/>
            <a:r>
              <a:rPr lang="fa-IR" sz="2400" dirty="0" smtClean="0">
                <a:latin typeface="Arial" pitchFamily="34" charset="0"/>
                <a:cs typeface="Arial" pitchFamily="34" charset="0"/>
              </a:rPr>
              <a:t>در حال حاضر چیزی به نام مسئله وجود ندارد بلکه چون مسائل به هم ربط دارد به نام فرآیند می باشد.</a:t>
            </a:r>
          </a:p>
          <a:p>
            <a:pPr algn="r" rtl="1"/>
            <a:r>
              <a:rPr lang="fa-IR" sz="2400" dirty="0" smtClean="0">
                <a:latin typeface="Arial" pitchFamily="34" charset="0"/>
                <a:cs typeface="Arial" pitchFamily="34" charset="0"/>
              </a:rPr>
              <a:t>دنیا یک دهکده و روستای کوچک است.</a:t>
            </a:r>
          </a:p>
          <a:p>
            <a:pPr algn="r" rtl="1"/>
            <a:r>
              <a:rPr lang="fa-IR" sz="2400" dirty="0" smtClean="0">
                <a:latin typeface="Arial" pitchFamily="34" charset="0"/>
                <a:cs typeface="Arial" pitchFamily="34" charset="0"/>
              </a:rPr>
              <a:t>فرآیند: جریانی است مستمر،مداوم و تدریجی. ( جریان </a:t>
            </a:r>
            <a:r>
              <a:rPr lang="en-US" sz="2400" dirty="0" smtClean="0">
                <a:latin typeface="Arial" pitchFamily="34" charset="0"/>
                <a:cs typeface="Arial" pitchFamily="34" charset="0"/>
              </a:rPr>
              <a:t>Process</a:t>
            </a:r>
            <a:r>
              <a:rPr lang="fa-IR" sz="2400" dirty="0" smtClean="0">
                <a:latin typeface="Arial" pitchFamily="34" charset="0"/>
                <a:cs typeface="Arial" pitchFamily="34" charset="0"/>
              </a:rPr>
              <a:t>)</a:t>
            </a:r>
          </a:p>
          <a:p>
            <a:pPr algn="r" rtl="1"/>
            <a:endParaRPr lang="fa-IR" sz="2400" dirty="0">
              <a:latin typeface="Arial" pitchFamily="34" charset="0"/>
              <a:cs typeface="Arial" pitchFamily="34" charset="0"/>
            </a:endParaRPr>
          </a:p>
        </p:txBody>
      </p:sp>
    </p:spTree>
    <p:extLst>
      <p:ext uri="{BB962C8B-B14F-4D97-AF65-F5344CB8AC3E}">
        <p14:creationId xmlns:p14="http://schemas.microsoft.com/office/powerpoint/2010/main" val="83601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631071"/>
            <a:ext cx="8102599" cy="5410297"/>
          </a:xfrm>
        </p:spPr>
        <p:txBody>
          <a:bodyPr>
            <a:normAutofit/>
          </a:bodyPr>
          <a:lstStyle/>
          <a:p>
            <a:pPr marL="0" indent="0" algn="r">
              <a:buNone/>
            </a:pPr>
            <a:r>
              <a:rPr lang="fa-IR" dirty="0" smtClean="0"/>
              <a:t> </a:t>
            </a:r>
            <a:endParaRPr lang="fa-IR" dirty="0"/>
          </a:p>
          <a:p>
            <a:pPr marL="0" indent="0" algn="r">
              <a:buNone/>
            </a:pPr>
            <a:endParaRPr lang="fa-IR" sz="2000" b="1" dirty="0" smtClean="0">
              <a:solidFill>
                <a:srgbClr val="FF0000"/>
              </a:solidFill>
              <a:effectLst>
                <a:outerShdw blurRad="38100" dist="38100" dir="2700000" algn="tl">
                  <a:srgbClr val="000000">
                    <a:alpha val="43137"/>
                  </a:srgbClr>
                </a:outerShdw>
              </a:effectLst>
            </a:endParaRPr>
          </a:p>
          <a:p>
            <a:pPr marL="0" indent="0" algn="r">
              <a:buNone/>
            </a:pPr>
            <a:r>
              <a:rPr lang="fa-IR" sz="2000" b="1" dirty="0" smtClean="0">
                <a:solidFill>
                  <a:srgbClr val="FF0000"/>
                </a:solidFill>
                <a:effectLst>
                  <a:outerShdw blurRad="38100" dist="38100" dir="2700000" algn="tl">
                    <a:srgbClr val="000000">
                      <a:alpha val="43137"/>
                    </a:srgbClr>
                  </a:outerShdw>
                </a:effectLst>
              </a:rPr>
              <a:t>اصل </a:t>
            </a:r>
            <a:r>
              <a:rPr lang="fa-IR" sz="2000" b="1" dirty="0">
                <a:solidFill>
                  <a:srgbClr val="FF0000"/>
                </a:solidFill>
                <a:effectLst>
                  <a:outerShdw blurRad="38100" dist="38100" dir="2700000" algn="tl">
                    <a:srgbClr val="000000">
                      <a:alpha val="43137"/>
                    </a:srgbClr>
                  </a:outerShdw>
                </a:effectLst>
              </a:rPr>
              <a:t>شماره 6 :</a:t>
            </a:r>
            <a:r>
              <a:rPr lang="fa-IR" dirty="0">
                <a:solidFill>
                  <a:srgbClr val="FF0000"/>
                </a:solidFill>
              </a:rPr>
              <a:t>محتوا بايد با توجه به منابع معتبر و موثق انتخاب شود </a:t>
            </a:r>
            <a:endParaRPr lang="fa-IR" dirty="0" smtClean="0">
              <a:solidFill>
                <a:srgbClr val="FF0000"/>
              </a:solidFill>
            </a:endParaRPr>
          </a:p>
          <a:p>
            <a:pPr marL="0" indent="0" algn="r">
              <a:buNone/>
            </a:pPr>
            <a:endParaRPr lang="fa-IR" dirty="0">
              <a:solidFill>
                <a:srgbClr val="FF0000"/>
              </a:solidFill>
            </a:endParaRPr>
          </a:p>
          <a:p>
            <a:pPr marL="0" indent="0" algn="r">
              <a:buNone/>
            </a:pPr>
            <a:r>
              <a:rPr lang="fa-IR" sz="2000" b="1" dirty="0">
                <a:solidFill>
                  <a:schemeClr val="accent1"/>
                </a:solidFill>
                <a:effectLst>
                  <a:outerShdw blurRad="38100" dist="38100" dir="2700000" algn="tl">
                    <a:srgbClr val="000000">
                      <a:alpha val="43137"/>
                    </a:srgbClr>
                  </a:outerShdw>
                </a:effectLst>
              </a:rPr>
              <a:t>روش هاي اجرايي : </a:t>
            </a:r>
          </a:p>
          <a:p>
            <a:pPr marL="0" indent="0" algn="r">
              <a:buNone/>
            </a:pPr>
            <a:r>
              <a:rPr lang="fa-IR" dirty="0"/>
              <a:t>1 – توجه به قرآن و احاديث معتبر در  گزينش محتوا </a:t>
            </a:r>
          </a:p>
          <a:p>
            <a:pPr marL="0" indent="0" algn="r">
              <a:buNone/>
            </a:pPr>
            <a:r>
              <a:rPr lang="fa-IR" dirty="0"/>
              <a:t>2 – استفاده از كتب معتبر ديني كه توسط علمای  بزرگ شيعه تاليف شده است . </a:t>
            </a:r>
          </a:p>
          <a:p>
            <a:pPr marL="0" indent="0" algn="r">
              <a:buNone/>
            </a:pPr>
            <a:endParaRPr lang="en-US" dirty="0"/>
          </a:p>
        </p:txBody>
      </p:sp>
    </p:spTree>
    <p:extLst>
      <p:ext uri="{BB962C8B-B14F-4D97-AF65-F5344CB8AC3E}">
        <p14:creationId xmlns:p14="http://schemas.microsoft.com/office/powerpoint/2010/main" val="4052180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1068945"/>
            <a:ext cx="8178799" cy="5062569"/>
          </a:xfrm>
        </p:spPr>
        <p:txBody>
          <a:bodyPr>
            <a:normAutofit/>
          </a:bodyPr>
          <a:lstStyle/>
          <a:p>
            <a:pPr marL="0" indent="0" algn="r">
              <a:buNone/>
            </a:pPr>
            <a:r>
              <a:rPr lang="fa-IR" sz="2000" b="1" dirty="0">
                <a:solidFill>
                  <a:srgbClr val="FF0000"/>
                </a:solidFill>
                <a:effectLst>
                  <a:outerShdw blurRad="38100" dist="38100" dir="2700000" algn="tl">
                    <a:srgbClr val="000000">
                      <a:alpha val="43137"/>
                    </a:srgbClr>
                  </a:outerShdw>
                </a:effectLst>
              </a:rPr>
              <a:t>اصل شماره 7 : </a:t>
            </a:r>
            <a:r>
              <a:rPr lang="fa-IR" dirty="0">
                <a:solidFill>
                  <a:srgbClr val="FF0000"/>
                </a:solidFill>
              </a:rPr>
              <a:t>مطالب و فعاليت هاي پيشنهادي كتاب ، بايد زمينه هاي مطلوبي را براي پرورش معيارها و نگرش هاي مطلوب اسلامي فراهم سازد </a:t>
            </a:r>
            <a:r>
              <a:rPr lang="fa-IR" dirty="0"/>
              <a:t>. </a:t>
            </a:r>
          </a:p>
          <a:p>
            <a:pPr marL="0" indent="0" algn="r">
              <a:buNone/>
            </a:pPr>
            <a:r>
              <a:rPr lang="fa-IR" sz="2000" b="1" dirty="0">
                <a:solidFill>
                  <a:schemeClr val="accent6">
                    <a:lumMod val="60000"/>
                    <a:lumOff val="40000"/>
                  </a:schemeClr>
                </a:solidFill>
                <a:effectLst>
                  <a:outerShdw blurRad="38100" dist="38100" dir="2700000" algn="tl">
                    <a:srgbClr val="000000">
                      <a:alpha val="43137"/>
                    </a:srgbClr>
                  </a:outerShdw>
                </a:effectLst>
              </a:rPr>
              <a:t>روش اجرايي :</a:t>
            </a:r>
          </a:p>
          <a:p>
            <a:pPr marL="0" indent="0" algn="r">
              <a:buNone/>
            </a:pPr>
            <a:r>
              <a:rPr lang="fa-IR" dirty="0"/>
              <a:t>1 – توجه خاص به آن دسته از مراسم مذهبي و مظاهر اجتماعي ديني كه با رغبت هاي كودكان هماهنگي دارند . </a:t>
            </a:r>
          </a:p>
          <a:p>
            <a:pPr marL="0" indent="0" algn="r">
              <a:buNone/>
            </a:pPr>
            <a:r>
              <a:rPr lang="fa-IR" dirty="0"/>
              <a:t>2 – ترغيب دانش آموزان به قرائت قرآن ، مطالعه ي قصص قرآني ، كتب مذهبي و انجام اعمال نيك و مشاركت در برنامه هاي اجتماعي اسلامي .</a:t>
            </a:r>
          </a:p>
          <a:p>
            <a:pPr marL="0" indent="0" algn="r">
              <a:buNone/>
            </a:pPr>
            <a:r>
              <a:rPr lang="fa-IR" dirty="0"/>
              <a:t>3 – توجه به ابعاد گوناگون موضوعات مورد بحث در كتاب .</a:t>
            </a:r>
          </a:p>
          <a:p>
            <a:pPr marL="0" indent="0" algn="r">
              <a:buNone/>
            </a:pPr>
            <a:r>
              <a:rPr lang="fa-IR" dirty="0"/>
              <a:t>نكته : در اين زمينه مي بايد به مصاديق مورد نياز دانش آموزان و مسايل روز مرتبط با آن ها توجه خاص شود .</a:t>
            </a:r>
          </a:p>
          <a:p>
            <a:pPr marL="0" indent="0" algn="r">
              <a:buNone/>
            </a:pPr>
            <a:endParaRPr lang="en-US" dirty="0"/>
          </a:p>
        </p:txBody>
      </p:sp>
    </p:spTree>
    <p:extLst>
      <p:ext uri="{BB962C8B-B14F-4D97-AF65-F5344CB8AC3E}">
        <p14:creationId xmlns:p14="http://schemas.microsoft.com/office/powerpoint/2010/main" val="1409825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4" presetClass="exit" presetSubtype="10" fill="hold" nodeType="withEffect">
                                  <p:stCondLst>
                                    <p:cond delay="0"/>
                                  </p:stCondLst>
                                  <p:childTnLst>
                                    <p:animEffect transition="out" filter="randombar(horizont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4" presetClass="exit" presetSubtype="10" fill="hold" nodeType="withEffect">
                                  <p:stCondLst>
                                    <p:cond delay="0"/>
                                  </p:stCondLst>
                                  <p:childTnLst>
                                    <p:animEffect transition="out" filter="randombar(horizont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4" presetClass="exit" presetSubtype="10" fill="hold" nodeType="withEffect">
                                  <p:stCondLst>
                                    <p:cond delay="0"/>
                                  </p:stCondLst>
                                  <p:childTnLst>
                                    <p:animEffect transition="out" filter="randombar(horizontal)">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3">
                                            <p:txEl>
                                              <p:pRg st="5" end="5"/>
                                            </p:txEl>
                                          </p:spTgt>
                                        </p:tgtEl>
                                      </p:cBhvr>
                                    </p:animEffect>
                                    <p:set>
                                      <p:cBhvr>
                                        <p:cTn id="2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524006"/>
            <a:ext cx="8331199" cy="4136363"/>
          </a:xfrm>
        </p:spPr>
        <p:txBody>
          <a:bodyPr>
            <a:normAutofit/>
          </a:bodyPr>
          <a:lstStyle/>
          <a:p>
            <a:pPr marL="0" indent="0" algn="r">
              <a:buNone/>
            </a:pPr>
            <a:r>
              <a:rPr lang="fa-IR" sz="24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اصل شماره 8 : </a:t>
            </a:r>
            <a:r>
              <a:rPr lang="fa-IR" sz="2400" dirty="0">
                <a:solidFill>
                  <a:srgbClr val="FF0000"/>
                </a:solidFill>
                <a:latin typeface="Arial" panose="020B0604020202020204" pitchFamily="34" charset="0"/>
                <a:cs typeface="Arial" panose="020B0604020202020204" pitchFamily="34" charset="0"/>
              </a:rPr>
              <a:t>الگوهاي رفتاري از زندگاني معصومين عليهم السلام و الگوهاي قابل تطبيق با خود كودكان بايد به نحوي جذاب و روشن ، انتخاب و بيان گردد </a:t>
            </a:r>
            <a:r>
              <a:rPr lang="fa-IR" sz="2400" dirty="0">
                <a:latin typeface="Arial" panose="020B0604020202020204" pitchFamily="34" charset="0"/>
                <a:cs typeface="Arial" panose="020B0604020202020204" pitchFamily="34" charset="0"/>
              </a:rPr>
              <a:t>. </a:t>
            </a:r>
          </a:p>
          <a:p>
            <a:pPr marL="0" indent="0" algn="r">
              <a:buNone/>
            </a:pPr>
            <a:r>
              <a:rPr lang="fa-IR" sz="2800" b="1" dirty="0">
                <a:solidFill>
                  <a:srgbClr val="FF0000"/>
                </a:solidFill>
                <a:latin typeface="Arial" panose="020B0604020202020204" pitchFamily="34" charset="0"/>
                <a:cs typeface="Arial" panose="020B0604020202020204" pitchFamily="34" charset="0"/>
              </a:rPr>
              <a:t>روش هاي اجرايي :</a:t>
            </a:r>
          </a:p>
          <a:p>
            <a:pPr marL="0" indent="0" algn="r">
              <a:buNone/>
            </a:pPr>
            <a:r>
              <a:rPr lang="fa-IR" sz="2400" dirty="0">
                <a:latin typeface="Arial" panose="020B0604020202020204" pitchFamily="34" charset="0"/>
                <a:cs typeface="Arial" panose="020B0604020202020204" pitchFamily="34" charset="0"/>
              </a:rPr>
              <a:t>1 – طرح موضوعات مختلف در قالب نمونه هايي از سيره ي معصومين (ع) به گونه اي كه اين نمونه ها در برخي درس ها نقش محوري داشته و ساير مباحث مورد نياز حول آن مطرح گردد . </a:t>
            </a:r>
          </a:p>
          <a:p>
            <a:pPr marL="0" indent="0" algn="r">
              <a:buNone/>
            </a:pPr>
            <a:r>
              <a:rPr lang="fa-IR" sz="2400" dirty="0">
                <a:latin typeface="Arial" panose="020B0604020202020204" pitchFamily="34" charset="0"/>
                <a:cs typeface="Arial" panose="020B0604020202020204" pitchFamily="34" charset="0"/>
              </a:rPr>
              <a:t>2 – ذكر جملات و عبارات زيبا و قابل فهمي از كلام و زندگاني معصومين عليهم ( بويژه پيرامون كودكي آن ها و يا برخورد آنان با كودكان ) </a:t>
            </a:r>
          </a:p>
          <a:p>
            <a:pPr marL="0" indent="0" algn="r">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8236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21" presetClass="exit" presetSubtype="1" fill="hold" nodeType="withEffect">
                                  <p:stCondLst>
                                    <p:cond delay="0"/>
                                  </p:stCondLst>
                                  <p:childTnLst>
                                    <p:animEffect transition="out" filter="wheel(1)">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000"/>
                                        <p:tgtEl>
                                          <p:spTgt spid="3">
                                            <p:txEl>
                                              <p:pRg st="3" end="3"/>
                                            </p:txEl>
                                          </p:spTgt>
                                        </p:tgtEl>
                                      </p:cBhvr>
                                    </p:animEffect>
                                    <p:set>
                                      <p:cBhvr>
                                        <p:cTn id="16"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524005"/>
            <a:ext cx="8534400" cy="4038601"/>
          </a:xfrm>
        </p:spPr>
        <p:txBody>
          <a:bodyPr>
            <a:normAutofit/>
          </a:bodyPr>
          <a:lstStyle/>
          <a:p>
            <a:pPr marL="0" indent="0" algn="r">
              <a:buNone/>
            </a:pPr>
            <a:r>
              <a:rPr lang="fa-IR" sz="2400" dirty="0" smtClean="0">
                <a:latin typeface="Arial" panose="020B0604020202020204" pitchFamily="34" charset="0"/>
                <a:cs typeface="Arial" panose="020B0604020202020204" pitchFamily="34" charset="0"/>
              </a:rPr>
              <a:t>3 </a:t>
            </a:r>
            <a:r>
              <a:rPr lang="fa-IR" sz="2400" dirty="0">
                <a:latin typeface="Arial" panose="020B0604020202020204" pitchFamily="34" charset="0"/>
                <a:cs typeface="Arial" panose="020B0604020202020204" pitchFamily="34" charset="0"/>
              </a:rPr>
              <a:t>– ذكر مطالب مستقل پيرامون تاريخ زندگاني و سيره ي هر يك از معصومين (ع) از سال سوم به بعد . </a:t>
            </a:r>
          </a:p>
          <a:p>
            <a:pPr marL="0" indent="0" algn="r">
              <a:buNone/>
            </a:pPr>
            <a:r>
              <a:rPr lang="fa-IR" sz="2400" dirty="0">
                <a:latin typeface="Arial" panose="020B0604020202020204" pitchFamily="34" charset="0"/>
                <a:cs typeface="Arial" panose="020B0604020202020204" pitchFamily="34" charset="0"/>
              </a:rPr>
              <a:t>4 – ذكر داستان هايي از زندگاني پيامبر اكرم (ص) و ارتباط وي با حضرت علي (ع) با تاكيد بر مواردي كه به امامت و زعامت علي عليه السلام اشاره ي بيشتري دارد . </a:t>
            </a:r>
          </a:p>
          <a:p>
            <a:pPr marL="0" indent="0" algn="r">
              <a:buNone/>
            </a:pPr>
            <a:r>
              <a:rPr lang="fa-IR" sz="2400" dirty="0">
                <a:latin typeface="Arial" panose="020B0604020202020204" pitchFamily="34" charset="0"/>
                <a:cs typeface="Arial" panose="020B0604020202020204" pitchFamily="34" charset="0"/>
              </a:rPr>
              <a:t>5 – معرفي سيماي يك كودك خوب مسلمان با تكيه بر كمالات وي . </a:t>
            </a:r>
          </a:p>
          <a:p>
            <a:pPr marL="0" indent="0" algn="r">
              <a:buNone/>
            </a:pPr>
            <a:r>
              <a:rPr lang="fa-IR" sz="2400" dirty="0">
                <a:latin typeface="Arial" panose="020B0604020202020204" pitchFamily="34" charset="0"/>
                <a:cs typeface="Arial" panose="020B0604020202020204" pitchFamily="34" charset="0"/>
              </a:rPr>
              <a:t>6 – بيان اجمالي و مختصر بحث مربوط به رهبري در زمان غيبت . </a:t>
            </a:r>
          </a:p>
          <a:p>
            <a:pPr marL="0" indent="0" algn="r">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5347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nodeType="withEffect">
                                  <p:stCondLst>
                                    <p:cond delay="0"/>
                                  </p:stCondLst>
                                  <p:childTnLst>
                                    <p:animEffect transition="out" filter="wheel(1)">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21" presetClass="exit" presetSubtype="1" fill="hold" nodeType="withEffect">
                                  <p:stCondLst>
                                    <p:cond delay="0"/>
                                  </p:stCondLst>
                                  <p:childTnLst>
                                    <p:animEffect transition="out" filter="wheel(1)">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21" presetClass="exit" presetSubtype="1" fill="hold" nodeType="withEffect">
                                  <p:stCondLst>
                                    <p:cond delay="0"/>
                                  </p:stCondLst>
                                  <p:childTnLst>
                                    <p:animEffect transition="out" filter="wheel(1)">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par>
                                <p:cTn id="14" presetID="21" presetClass="exit" presetSubtype="1" fill="hold" nodeType="withEffect">
                                  <p:stCondLst>
                                    <p:cond delay="0"/>
                                  </p:stCondLst>
                                  <p:childTnLst>
                                    <p:animEffect transition="out" filter="wheel(1)">
                                      <p:cBhvr>
                                        <p:cTn id="15" dur="2000"/>
                                        <p:tgtEl>
                                          <p:spTgt spid="3">
                                            <p:txEl>
                                              <p:pRg st="3" end="3"/>
                                            </p:txEl>
                                          </p:spTgt>
                                        </p:tgtEl>
                                      </p:cBhvr>
                                    </p:animEffect>
                                    <p:set>
                                      <p:cBhvr>
                                        <p:cTn id="16"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524000"/>
            <a:ext cx="8254999" cy="4199684"/>
          </a:xfrm>
        </p:spPr>
        <p:txBody>
          <a:bodyPr>
            <a:normAutofit/>
          </a:bodyPr>
          <a:lstStyle/>
          <a:p>
            <a:pPr marL="0" indent="0" algn="r">
              <a:buNone/>
            </a:pPr>
            <a:r>
              <a:rPr lang="fa-IR" sz="2000" b="1" dirty="0">
                <a:solidFill>
                  <a:schemeClr val="accent1">
                    <a:lumMod val="75000"/>
                  </a:schemeClr>
                </a:solidFill>
                <a:effectLst>
                  <a:outerShdw blurRad="38100" dist="38100" dir="2700000" algn="tl">
                    <a:srgbClr val="000000">
                      <a:alpha val="43137"/>
                    </a:srgbClr>
                  </a:outerShdw>
                </a:effectLst>
              </a:rPr>
              <a:t>اصل شماره 9 :</a:t>
            </a:r>
            <a:r>
              <a:rPr lang="fa-IR" sz="2000" b="1" dirty="0">
                <a:solidFill>
                  <a:srgbClr val="FF0000"/>
                </a:solidFill>
                <a:effectLst>
                  <a:outerShdw blurRad="38100" dist="38100" dir="2700000" algn="tl">
                    <a:srgbClr val="000000">
                      <a:alpha val="43137"/>
                    </a:srgbClr>
                  </a:outerShdw>
                </a:effectLst>
              </a:rPr>
              <a:t> </a:t>
            </a:r>
            <a:r>
              <a:rPr lang="fa-IR" dirty="0">
                <a:solidFill>
                  <a:srgbClr val="FF0000"/>
                </a:solidFill>
              </a:rPr>
              <a:t>مطالب و محتواي كتاب بايد به گونه اي گزينش شود كه بدون لطمه زدن به آسايش عاطفي و روحي كودكان ، تعادل (بيم و اميد )  برقرار بماند </a:t>
            </a:r>
            <a:r>
              <a:rPr lang="fa-IR" dirty="0"/>
              <a:t>. </a:t>
            </a:r>
          </a:p>
          <a:p>
            <a:pPr marL="0" indent="0" algn="r">
              <a:buNone/>
            </a:pPr>
            <a:r>
              <a:rPr lang="fa-IR" sz="2000" b="1" dirty="0">
                <a:solidFill>
                  <a:schemeClr val="accent1">
                    <a:lumMod val="75000"/>
                  </a:schemeClr>
                </a:solidFill>
                <a:effectLst>
                  <a:outerShdw blurRad="38100" dist="38100" dir="2700000" algn="tl">
                    <a:srgbClr val="000000">
                      <a:alpha val="43137"/>
                    </a:srgbClr>
                  </a:outerShdw>
                </a:effectLst>
              </a:rPr>
              <a:t>روش هاي اجرايي :</a:t>
            </a:r>
          </a:p>
          <a:p>
            <a:pPr marL="0" indent="0" algn="r">
              <a:buNone/>
            </a:pPr>
            <a:r>
              <a:rPr lang="fa-IR" dirty="0"/>
              <a:t>1 – ايجاد اميد در دانش آموزان پايبند به دستورات اسلام نسبت به آينده اي بهتر در دنيا و آخرت . </a:t>
            </a:r>
          </a:p>
          <a:p>
            <a:pPr marL="0" indent="0" algn="r">
              <a:buNone/>
            </a:pPr>
            <a:r>
              <a:rPr lang="fa-IR" dirty="0"/>
              <a:t>2 – تاكيد بر عشق و محبت خداوند و فرستادگان او نسبت به كودكان خوب و شايسته .</a:t>
            </a:r>
          </a:p>
          <a:p>
            <a:pPr marL="0" indent="0" algn="r">
              <a:buNone/>
            </a:pPr>
            <a:r>
              <a:rPr lang="fa-IR" dirty="0"/>
              <a:t>3 – تطابق مطالب با نيازها و سطح تفكر و فهم دانش آموزان در اين سنين .</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99303108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1066800"/>
            <a:ext cx="7950199" cy="4974562"/>
          </a:xfrm>
        </p:spPr>
        <p:txBody>
          <a:bodyPr>
            <a:normAutofit/>
          </a:bodyPr>
          <a:lstStyle/>
          <a:p>
            <a:pPr marL="0" indent="0" algn="r">
              <a:buNone/>
            </a:pPr>
            <a:r>
              <a:rPr lang="fa-IR" sz="2000" b="1" dirty="0">
                <a:solidFill>
                  <a:schemeClr val="accent3"/>
                </a:solidFill>
                <a:effectLst>
                  <a:outerShdw blurRad="38100" dist="38100" dir="2700000" algn="tl">
                    <a:srgbClr val="000000">
                      <a:alpha val="43137"/>
                    </a:srgbClr>
                  </a:outerShdw>
                </a:effectLst>
              </a:rPr>
              <a:t>اصل شماره 10: </a:t>
            </a:r>
            <a:r>
              <a:rPr lang="fa-IR" b="1" dirty="0">
                <a:solidFill>
                  <a:srgbClr val="FF0000"/>
                </a:solidFill>
              </a:rPr>
              <a:t>محتوا بايد به اختلاف بين اديان گوناگون دامن نزده و به ايجاد و استحكام وحدت بين مسلمانان كمك كند . </a:t>
            </a:r>
            <a:endParaRPr lang="fa-IR" b="1" dirty="0" smtClean="0">
              <a:solidFill>
                <a:srgbClr val="FF0000"/>
              </a:solidFill>
            </a:endParaRPr>
          </a:p>
          <a:p>
            <a:pPr marL="0" indent="0" algn="r">
              <a:buNone/>
            </a:pPr>
            <a:endParaRPr lang="fa-IR" dirty="0"/>
          </a:p>
          <a:p>
            <a:pPr marL="0" indent="0" algn="r">
              <a:buNone/>
            </a:pPr>
            <a:r>
              <a:rPr lang="fa-IR" sz="2000" b="1" dirty="0">
                <a:solidFill>
                  <a:schemeClr val="accent3"/>
                </a:solidFill>
                <a:effectLst>
                  <a:outerShdw blurRad="38100" dist="38100" dir="2700000" algn="tl">
                    <a:srgbClr val="000000">
                      <a:alpha val="43137"/>
                    </a:srgbClr>
                  </a:outerShdw>
                </a:effectLst>
              </a:rPr>
              <a:t>روش هاي اجرايي :</a:t>
            </a:r>
          </a:p>
          <a:p>
            <a:pPr marL="0" indent="0" algn="r">
              <a:buNone/>
            </a:pPr>
            <a:r>
              <a:rPr lang="fa-IR" dirty="0"/>
              <a:t>1 – پرهيز از طرح مباحثي كه اختلاف بين مذاهب اسلامي را تشديد مي كند . </a:t>
            </a:r>
          </a:p>
          <a:p>
            <a:pPr marL="0" indent="0" algn="r">
              <a:buNone/>
            </a:pPr>
            <a:r>
              <a:rPr lang="fa-IR" dirty="0"/>
              <a:t>2 – تاكيد بر بيان موضوعات مورد قبول و مشترك بين مذاهب اسلامي .</a:t>
            </a:r>
          </a:p>
          <a:p>
            <a:pPr marL="0" indent="0" algn="r">
              <a:buNone/>
            </a:pPr>
            <a:r>
              <a:rPr lang="fa-IR" dirty="0"/>
              <a:t>3 – ترغيب دانش آموزان مسلمان به احترام و رعايت حقوق همه ي مردم </a:t>
            </a:r>
            <a:r>
              <a:rPr lang="fa-IR" dirty="0" smtClean="0"/>
              <a:t>.</a:t>
            </a:r>
          </a:p>
          <a:p>
            <a:pPr marL="0" indent="0" algn="r">
              <a:buNone/>
            </a:pPr>
            <a:endParaRPr lang="fa-IR" dirty="0"/>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41167229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3.75E-6 -4.07407E-6 C 0.06901 -4.07407E-6 0.125 0.05602 0.125 0.125 C 0.125 0.19399 0.06901 0.25 3.75E-6 0.25 C -0.06901 0.25 -0.125 0.19399 -0.125 0.125 C -0.125 0.05602 -0.06901 -4.07407E-6 3.75E-6 -4.07407E-6 Z " pathEditMode="relative" rAng="0" ptsTypes="AAAAA">
                                      <p:cBhvr>
                                        <p:cTn id="6" dur="2000" fill="hold"/>
                                        <p:tgtEl>
                                          <p:spTgt spid="3">
                                            <p:txEl>
                                              <p:pRg st="0" end="0"/>
                                            </p:txEl>
                                          </p:spTgt>
                                        </p:tgtEl>
                                        <p:attrNameLst>
                                          <p:attrName>ppt_x</p:attrName>
                                          <p:attrName>ppt_y</p:attrName>
                                        </p:attrNameLst>
                                      </p:cBhvr>
                                      <p:rCtr x="0" y="12500"/>
                                    </p:animMotion>
                                  </p:childTnLst>
                                </p:cTn>
                              </p:par>
                              <p:par>
                                <p:cTn id="7" presetID="1" presetClass="path" presetSubtype="0" accel="50000" decel="50000" fill="hold" nodeType="withEffect">
                                  <p:stCondLst>
                                    <p:cond delay="0"/>
                                  </p:stCondLst>
                                  <p:childTnLst>
                                    <p:animMotion origin="layout" path="M 1.45833E-6 3.33333E-6 C 0.06901 3.33333E-6 0.125 0.05602 0.125 0.125 C 0.125 0.19398 0.06901 0.25 1.45833E-6 0.25 C -0.06901 0.25 -0.125 0.19398 -0.125 0.125 C -0.125 0.05602 -0.06901 3.33333E-6 1.45833E-6 3.33333E-6 Z " pathEditMode="relative" rAng="0" ptsTypes="AAAAA">
                                      <p:cBhvr>
                                        <p:cTn id="8" dur="2000" fill="hold"/>
                                        <p:tgtEl>
                                          <p:spTgt spid="3">
                                            <p:txEl>
                                              <p:pRg st="2" end="2"/>
                                            </p:txEl>
                                          </p:spTgt>
                                        </p:tgtEl>
                                        <p:attrNameLst>
                                          <p:attrName>ppt_x</p:attrName>
                                          <p:attrName>ppt_y</p:attrName>
                                        </p:attrNameLst>
                                      </p:cBhvr>
                                      <p:rCtr x="0" y="12500"/>
                                    </p:animMotion>
                                  </p:childTnLst>
                                </p:cTn>
                              </p:par>
                              <p:par>
                                <p:cTn id="9" presetID="1" presetClass="path" presetSubtype="0" accel="50000" decel="50000" fill="hold" nodeType="withEffect">
                                  <p:stCondLst>
                                    <p:cond delay="0"/>
                                  </p:stCondLst>
                                  <p:childTnLst>
                                    <p:animMotion origin="layout" path="M 4.79167E-6 -4.81481E-6 C 0.06901 -4.81481E-6 0.125 0.05602 0.125 0.125 C 0.125 0.19399 0.06901 0.25 4.79167E-6 0.25 C -0.06902 0.25 -0.125 0.19399 -0.125 0.125 C -0.125 0.05602 -0.06902 -4.81481E-6 4.79167E-6 -4.81481E-6 Z " pathEditMode="relative" rAng="0" ptsTypes="AAAAA">
                                      <p:cBhvr>
                                        <p:cTn id="10" dur="2000" fill="hold"/>
                                        <p:tgtEl>
                                          <p:spTgt spid="3">
                                            <p:txEl>
                                              <p:pRg st="3" end="3"/>
                                            </p:txEl>
                                          </p:spTgt>
                                        </p:tgtEl>
                                        <p:attrNameLst>
                                          <p:attrName>ppt_x</p:attrName>
                                          <p:attrName>ppt_y</p:attrName>
                                        </p:attrNameLst>
                                      </p:cBhvr>
                                      <p:rCtr x="0" y="12500"/>
                                    </p:animMotion>
                                  </p:childTnLst>
                                </p:cTn>
                              </p:par>
                              <p:par>
                                <p:cTn id="11" presetID="1" presetClass="path" presetSubtype="0" accel="50000" decel="50000" fill="hold" nodeType="withEffect">
                                  <p:stCondLst>
                                    <p:cond delay="0"/>
                                  </p:stCondLst>
                                  <p:childTnLst>
                                    <p:animMotion origin="layout" path="M 2.91667E-6 1.85185E-6 C 0.06901 1.85185E-6 0.125 0.05602 0.125 0.125 C 0.125 0.19398 0.06901 0.25 2.91667E-6 0.25 C -0.06901 0.25 -0.125 0.19398 -0.125 0.125 C -0.125 0.05602 -0.06901 1.85185E-6 2.91667E-6 1.85185E-6 Z " pathEditMode="relative" rAng="0" ptsTypes="AAAAA">
                                      <p:cBhvr>
                                        <p:cTn id="12" dur="2000" fill="hold"/>
                                        <p:tgtEl>
                                          <p:spTgt spid="3">
                                            <p:txEl>
                                              <p:pRg st="4" end="4"/>
                                            </p:txEl>
                                          </p:spTgt>
                                        </p:tgtEl>
                                        <p:attrNameLst>
                                          <p:attrName>ppt_x</p:attrName>
                                          <p:attrName>ppt_y</p:attrName>
                                        </p:attrNameLst>
                                      </p:cBhvr>
                                      <p:rCtr x="0" y="12500"/>
                                    </p:animMotion>
                                  </p:childTnLst>
                                </p:cTn>
                              </p:par>
                              <p:par>
                                <p:cTn id="13" presetID="1" presetClass="path" presetSubtype="0" accel="50000" decel="50000" fill="hold" nodeType="withEffect">
                                  <p:stCondLst>
                                    <p:cond delay="0"/>
                                  </p:stCondLst>
                                  <p:childTnLst>
                                    <p:animMotion origin="layout" path="M -2.91667E-6 -2.96296E-6 C 0.06901 -2.96296E-6 0.125 0.05602 0.125 0.125 C 0.125 0.19398 0.06901 0.25 -2.91667E-6 0.25 C -0.06901 0.25 -0.125 0.19398 -0.125 0.125 C -0.125 0.05602 -0.06901 -2.96296E-6 -2.91667E-6 -2.96296E-6 Z " pathEditMode="relative" rAng="0" ptsTypes="AAAAA">
                                      <p:cBhvr>
                                        <p:cTn id="14" dur="2000" fill="hold"/>
                                        <p:tgtEl>
                                          <p:spTgt spid="3">
                                            <p:txEl>
                                              <p:pRg st="5" end="5"/>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901521"/>
            <a:ext cx="7950199" cy="5139841"/>
          </a:xfrm>
        </p:spPr>
        <p:txBody>
          <a:bodyPr>
            <a:normAutofit/>
          </a:bodyPr>
          <a:lstStyle/>
          <a:p>
            <a:pPr marL="0" indent="0" algn="r">
              <a:buNone/>
            </a:pPr>
            <a:endParaRPr lang="fa-IR" dirty="0" smtClean="0"/>
          </a:p>
          <a:p>
            <a:pPr marL="0" indent="0" algn="r">
              <a:buNone/>
            </a:pPr>
            <a:endParaRPr lang="fa-IR" dirty="0"/>
          </a:p>
          <a:p>
            <a:pPr marL="0" indent="0" algn="r">
              <a:buNone/>
            </a:pPr>
            <a:endParaRPr lang="fa-IR" dirty="0"/>
          </a:p>
          <a:p>
            <a:pPr marL="0" indent="0" algn="r">
              <a:buNone/>
            </a:pPr>
            <a:r>
              <a:rPr lang="fa-IR" b="1" dirty="0">
                <a:solidFill>
                  <a:srgbClr val="FF0000"/>
                </a:solidFill>
              </a:rPr>
              <a:t>اصل شماره 11: محتواي كتاب بايد با مسايل زندگي دانش آموزان پيوند نزديك داشته باشد</a:t>
            </a:r>
            <a:r>
              <a:rPr lang="fa-IR" dirty="0"/>
              <a:t>. </a:t>
            </a:r>
          </a:p>
          <a:p>
            <a:pPr marL="0" indent="0" algn="r">
              <a:buNone/>
            </a:pPr>
            <a:r>
              <a:rPr lang="fa-IR" dirty="0"/>
              <a:t>روش هاي اجرايي :</a:t>
            </a:r>
          </a:p>
          <a:p>
            <a:pPr marL="0" indent="0" algn="r">
              <a:buNone/>
            </a:pPr>
            <a:r>
              <a:rPr lang="fa-IR" dirty="0"/>
              <a:t>1 – انتخاب  نمونه ها ، مثال ها و مصاديق به گونه اي كه بيشترين مطابقت را با زندگي دانش آموزان ومسايل مبتلا به اين سنين داشته باشد.</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1020698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withEffect">
                                  <p:stCondLst>
                                    <p:cond delay="0"/>
                                  </p:stCondLst>
                                  <p:childTnLst>
                                    <p:animMotion origin="layout" path="M 4.79167E-6 -4.81481E-6 C 0.06901 -4.81481E-6 0.125 0.05602 0.125 0.125 C 0.125 0.19399 0.06901 0.25 4.79167E-6 0.25 C -0.06902 0.25 -0.125 0.19399 -0.125 0.125 C -0.125 0.05602 -0.06902 -4.81481E-6 4.79167E-6 -4.81481E-6 Z " pathEditMode="relative" rAng="0" ptsTypes="AAAAA">
                                      <p:cBhvr>
                                        <p:cTn id="6" dur="2000" fill="hold"/>
                                        <p:tgtEl>
                                          <p:spTgt spid="3">
                                            <p:txEl>
                                              <p:pRg st="3" end="3"/>
                                            </p:txEl>
                                          </p:spTgt>
                                        </p:tgtEl>
                                        <p:attrNameLst>
                                          <p:attrName>ppt_x</p:attrName>
                                          <p:attrName>ppt_y</p:attrName>
                                        </p:attrNameLst>
                                      </p:cBhvr>
                                      <p:rCtr x="0" y="12500"/>
                                    </p:animMotion>
                                  </p:childTnLst>
                                </p:cTn>
                              </p:par>
                              <p:par>
                                <p:cTn id="7" presetID="1" presetClass="path" presetSubtype="0" accel="50000" decel="50000" fill="hold" nodeType="withEffect">
                                  <p:stCondLst>
                                    <p:cond delay="0"/>
                                  </p:stCondLst>
                                  <p:childTnLst>
                                    <p:animMotion origin="layout" path="M -4.16667E-7 2.96296E-6 C 0.06901 2.96296E-6 0.125 0.05602 0.125 0.125 C 0.125 0.19398 0.06901 0.25 -4.16667E-7 0.25 C -0.06901 0.25 -0.125 0.19398 -0.125 0.125 C -0.125 0.05602 -0.06901 2.96296E-6 -4.16667E-7 2.96296E-6 Z " pathEditMode="relative" rAng="0" ptsTypes="AAAAA">
                                      <p:cBhvr>
                                        <p:cTn id="8" dur="2000" fill="hold"/>
                                        <p:tgtEl>
                                          <p:spTgt spid="3">
                                            <p:txEl>
                                              <p:pRg st="4" end="4"/>
                                            </p:txEl>
                                          </p:spTgt>
                                        </p:tgtEl>
                                        <p:attrNameLst>
                                          <p:attrName>ppt_x</p:attrName>
                                          <p:attrName>ppt_y</p:attrName>
                                        </p:attrNameLst>
                                      </p:cBhvr>
                                      <p:rCtr x="0" y="12500"/>
                                    </p:animMotion>
                                  </p:childTnLst>
                                </p:cTn>
                              </p:par>
                              <p:par>
                                <p:cTn id="9" presetID="1" presetClass="path" presetSubtype="0" accel="50000" decel="50000" fill="hold" nodeType="withEffect">
                                  <p:stCondLst>
                                    <p:cond delay="0"/>
                                  </p:stCondLst>
                                  <p:childTnLst>
                                    <p:animMotion origin="layout" path="M -3.75E-6 -7.40741E-7 C 0.06901 -7.40741E-7 0.125 0.05602 0.125 0.125 C 0.125 0.19398 0.06901 0.25 -3.75E-6 0.25 C -0.06901 0.25 -0.125 0.19398 -0.125 0.125 C -0.125 0.05602 -0.06901 -7.40741E-7 -3.75E-6 -7.40741E-7 Z " pathEditMode="relative" rAng="0" ptsTypes="AAAAA">
                                      <p:cBhvr>
                                        <p:cTn id="10" dur="2000" fill="hold"/>
                                        <p:tgtEl>
                                          <p:spTgt spid="3">
                                            <p:txEl>
                                              <p:pRg st="5" end="5"/>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182" y="1143000"/>
            <a:ext cx="8334418" cy="4807045"/>
          </a:xfrm>
        </p:spPr>
        <p:txBody>
          <a:bodyPr>
            <a:normAutofit/>
          </a:bodyPr>
          <a:lstStyle/>
          <a:p>
            <a:pPr marL="0" indent="0" algn="r">
              <a:buNone/>
            </a:pPr>
            <a:r>
              <a:rPr lang="fa-IR" sz="2000" b="1" dirty="0">
                <a:solidFill>
                  <a:schemeClr val="accent1"/>
                </a:solidFill>
                <a:effectLst>
                  <a:outerShdw blurRad="38100" dist="38100" dir="2700000" algn="tl">
                    <a:srgbClr val="000000">
                      <a:alpha val="43137"/>
                    </a:srgbClr>
                  </a:outerShdw>
                </a:effectLst>
              </a:rPr>
              <a:t>اصل شماره 12: </a:t>
            </a:r>
            <a:r>
              <a:rPr lang="fa-IR" sz="2000" b="1" dirty="0" smtClean="0">
                <a:solidFill>
                  <a:schemeClr val="accent1"/>
                </a:solidFill>
                <a:effectLst>
                  <a:outerShdw blurRad="38100" dist="38100" dir="2700000" algn="tl">
                    <a:srgbClr val="000000">
                      <a:alpha val="43137"/>
                    </a:srgbClr>
                  </a:outerShdw>
                </a:effectLst>
              </a:rPr>
              <a:t> </a:t>
            </a:r>
            <a:r>
              <a:rPr lang="fa-IR" b="1" dirty="0" smtClean="0">
                <a:solidFill>
                  <a:srgbClr val="FF0000"/>
                </a:solidFill>
              </a:rPr>
              <a:t>تاكيد </a:t>
            </a:r>
            <a:r>
              <a:rPr lang="fa-IR" b="1" dirty="0">
                <a:solidFill>
                  <a:srgbClr val="FF0000"/>
                </a:solidFill>
              </a:rPr>
              <a:t>محتوا بايد بيشتر بر پروراندن مفاهيم اساسي باشد </a:t>
            </a:r>
            <a:r>
              <a:rPr lang="fa-IR" dirty="0"/>
              <a:t>. </a:t>
            </a:r>
            <a:endParaRPr lang="fa-IR" dirty="0" smtClean="0"/>
          </a:p>
          <a:p>
            <a:pPr marL="0" indent="0" algn="r">
              <a:buNone/>
            </a:pPr>
            <a:endParaRPr lang="fa-IR" sz="2000" b="1" dirty="0">
              <a:solidFill>
                <a:schemeClr val="accent1"/>
              </a:solidFill>
              <a:effectLst>
                <a:outerShdw blurRad="38100" dist="38100" dir="2700000" algn="tl">
                  <a:srgbClr val="000000">
                    <a:alpha val="43137"/>
                  </a:srgbClr>
                </a:outerShdw>
              </a:effectLst>
            </a:endParaRPr>
          </a:p>
          <a:p>
            <a:pPr marL="0" indent="0" algn="r">
              <a:buNone/>
            </a:pPr>
            <a:endParaRPr lang="fa-IR" sz="2000" b="1" dirty="0" smtClean="0">
              <a:solidFill>
                <a:schemeClr val="accent1"/>
              </a:solidFill>
              <a:effectLst>
                <a:outerShdw blurRad="38100" dist="38100" dir="2700000" algn="tl">
                  <a:srgbClr val="000000">
                    <a:alpha val="43137"/>
                  </a:srgbClr>
                </a:outerShdw>
              </a:effectLst>
            </a:endParaRPr>
          </a:p>
          <a:p>
            <a:pPr marL="0" indent="0" algn="r">
              <a:buNone/>
            </a:pPr>
            <a:r>
              <a:rPr lang="fa-IR" sz="2000" b="1" dirty="0" smtClean="0">
                <a:solidFill>
                  <a:schemeClr val="accent1"/>
                </a:solidFill>
                <a:effectLst>
                  <a:outerShdw blurRad="38100" dist="38100" dir="2700000" algn="tl">
                    <a:srgbClr val="000000">
                      <a:alpha val="43137"/>
                    </a:srgbClr>
                  </a:outerShdw>
                </a:effectLst>
              </a:rPr>
              <a:t>روش </a:t>
            </a:r>
            <a:r>
              <a:rPr lang="fa-IR" sz="2000" b="1" dirty="0">
                <a:solidFill>
                  <a:schemeClr val="accent1"/>
                </a:solidFill>
                <a:effectLst>
                  <a:outerShdw blurRad="38100" dist="38100" dir="2700000" algn="tl">
                    <a:srgbClr val="000000">
                      <a:alpha val="43137"/>
                    </a:srgbClr>
                  </a:outerShdw>
                </a:effectLst>
              </a:rPr>
              <a:t>هاي اجرايي :</a:t>
            </a:r>
          </a:p>
          <a:p>
            <a:pPr marL="0" indent="0" algn="r">
              <a:buNone/>
            </a:pPr>
            <a:r>
              <a:rPr lang="fa-IR" dirty="0"/>
              <a:t>توجه به اين نكته كه در گزينش ، بايد به حداقل اطلاعات لازم براي ساختن زيربناي مفهومي در ذهن دانش آموزان بسنده شود . </a:t>
            </a:r>
          </a:p>
          <a:p>
            <a:pPr marL="0" indent="0" algn="r">
              <a:buNone/>
            </a:pPr>
            <a:r>
              <a:rPr lang="fa-IR" dirty="0" smtClean="0"/>
              <a:t>تعريف مفهوم </a:t>
            </a:r>
            <a:r>
              <a:rPr lang="fa-IR" dirty="0"/>
              <a:t>:يك مفهوم ، عبارت است از تركيب و تلفيقي از روابط منطقي مربوط به مجموعه ي اطلاعات وابسته به يكديگر كه بايد در ذهن دانش آموز پرورانده شود </a:t>
            </a:r>
          </a:p>
          <a:p>
            <a:pPr marL="0" indent="0" algn="r">
              <a:buNone/>
            </a:pPr>
            <a:endParaRPr lang="en-US" dirty="0"/>
          </a:p>
        </p:txBody>
      </p:sp>
    </p:spTree>
    <p:extLst>
      <p:ext uri="{BB962C8B-B14F-4D97-AF65-F5344CB8AC3E}">
        <p14:creationId xmlns:p14="http://schemas.microsoft.com/office/powerpoint/2010/main" val="1612125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334418" cy="3892645"/>
          </a:xfrm>
        </p:spPr>
        <p:txBody>
          <a:bodyPr>
            <a:normAutofit/>
          </a:bodyPr>
          <a:lstStyle/>
          <a:p>
            <a:pPr marL="0" indent="0" algn="r">
              <a:buNone/>
            </a:pPr>
            <a:r>
              <a:rPr lang="fa-IR" sz="2000" b="1" dirty="0" smtClean="0">
                <a:solidFill>
                  <a:schemeClr val="accent6"/>
                </a:solidFill>
                <a:effectLst>
                  <a:outerShdw blurRad="38100" dist="38100" dir="2700000" algn="tl">
                    <a:srgbClr val="000000">
                      <a:alpha val="43137"/>
                    </a:srgbClr>
                  </a:outerShdw>
                </a:effectLst>
              </a:rPr>
              <a:t>اصل </a:t>
            </a:r>
            <a:r>
              <a:rPr lang="fa-IR" sz="2000" b="1" dirty="0">
                <a:solidFill>
                  <a:schemeClr val="accent6"/>
                </a:solidFill>
                <a:effectLst>
                  <a:outerShdw blurRad="38100" dist="38100" dir="2700000" algn="tl">
                    <a:srgbClr val="000000">
                      <a:alpha val="43137"/>
                    </a:srgbClr>
                  </a:outerShdw>
                </a:effectLst>
              </a:rPr>
              <a:t>شماره 13: </a:t>
            </a:r>
            <a:r>
              <a:rPr lang="fa-IR" dirty="0">
                <a:solidFill>
                  <a:srgbClr val="FF0000"/>
                </a:solidFill>
                <a:latin typeface="Arial" panose="020B0604020202020204" pitchFamily="34" charset="0"/>
                <a:cs typeface="Arial" panose="020B0604020202020204" pitchFamily="34" charset="0"/>
              </a:rPr>
              <a:t>در گزينش محتواي درسي بايد به زمان لازم براي آموزش كامل درس توجه شود و قسمت هايي نيز براي مطالعه ي آزاد دانش آموزان در نظر گرفته شود </a:t>
            </a:r>
            <a:r>
              <a:rPr lang="fa-IR" dirty="0"/>
              <a:t>. </a:t>
            </a:r>
          </a:p>
          <a:p>
            <a:pPr marL="0" indent="0" algn="r">
              <a:buNone/>
            </a:pPr>
            <a:r>
              <a:rPr lang="fa-IR" sz="2000" b="1" dirty="0">
                <a:solidFill>
                  <a:schemeClr val="accent6"/>
                </a:solidFill>
                <a:effectLst>
                  <a:outerShdw blurRad="38100" dist="38100" dir="2700000" algn="tl">
                    <a:srgbClr val="000000">
                      <a:alpha val="43137"/>
                    </a:srgbClr>
                  </a:outerShdw>
                </a:effectLst>
              </a:rPr>
              <a:t>روش هاي اجرايي :</a:t>
            </a:r>
          </a:p>
          <a:p>
            <a:pPr marL="0" indent="0" algn="r">
              <a:buNone/>
            </a:pPr>
            <a:r>
              <a:rPr lang="fa-IR" dirty="0"/>
              <a:t>تعداد درس هاي مناسب براي هر پايه از دوره ي ابتدايي با توجه به عواملي نظير تعطيلات ، ارزش يابي در كلاس ، و امتحانات پايان دوره و نيز شرايط جغرافيايي و اقليمي ، حداكثر 25 درس مي باشد . </a:t>
            </a:r>
          </a:p>
          <a:p>
            <a:pPr marL="0" indent="0" algn="r">
              <a:buNone/>
            </a:pPr>
            <a:endParaRPr lang="en-US" dirty="0"/>
          </a:p>
        </p:txBody>
      </p:sp>
    </p:spTree>
    <p:extLst>
      <p:ext uri="{BB962C8B-B14F-4D97-AF65-F5344CB8AC3E}">
        <p14:creationId xmlns:p14="http://schemas.microsoft.com/office/powerpoint/2010/main" val="2583606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1030312"/>
            <a:ext cx="8254999" cy="5011053"/>
          </a:xfrm>
        </p:spPr>
        <p:txBody>
          <a:bodyPr>
            <a:normAutofit fontScale="92500" lnSpcReduction="10000"/>
          </a:bodyPr>
          <a:lstStyle/>
          <a:p>
            <a:pPr marL="0" indent="0" algn="r">
              <a:buNone/>
            </a:pPr>
            <a:r>
              <a:rPr lang="fa-IR" sz="2000" b="1" dirty="0">
                <a:solidFill>
                  <a:schemeClr val="accent6">
                    <a:lumMod val="75000"/>
                  </a:schemeClr>
                </a:solidFill>
                <a:effectLst>
                  <a:outerShdw blurRad="38100" dist="38100" dir="2700000" algn="tl">
                    <a:srgbClr val="000000">
                      <a:alpha val="43137"/>
                    </a:srgbClr>
                  </a:outerShdw>
                </a:effectLst>
              </a:rPr>
              <a:t>اصل </a:t>
            </a:r>
            <a:r>
              <a:rPr lang="fa-IR" sz="2000" b="1" dirty="0" smtClean="0">
                <a:solidFill>
                  <a:schemeClr val="accent6">
                    <a:lumMod val="75000"/>
                  </a:schemeClr>
                </a:solidFill>
                <a:effectLst>
                  <a:outerShdw blurRad="38100" dist="38100" dir="2700000" algn="tl">
                    <a:srgbClr val="000000">
                      <a:alpha val="43137"/>
                    </a:srgbClr>
                  </a:outerShdw>
                </a:effectLst>
              </a:rPr>
              <a:t>شماره14 :</a:t>
            </a:r>
            <a:r>
              <a:rPr lang="fa-IR" sz="2000" b="1" dirty="0" smtClean="0">
                <a:solidFill>
                  <a:srgbClr val="FF0000"/>
                </a:solidFill>
                <a:effectLst>
                  <a:outerShdw blurRad="38100" dist="38100" dir="2700000" algn="tl">
                    <a:srgbClr val="000000">
                      <a:alpha val="43137"/>
                    </a:srgbClr>
                  </a:outerShdw>
                </a:effectLst>
              </a:rPr>
              <a:t> </a:t>
            </a:r>
            <a:r>
              <a:rPr lang="fa-IR" dirty="0">
                <a:solidFill>
                  <a:srgbClr val="FF0000"/>
                </a:solidFill>
              </a:rPr>
              <a:t>محتواي دروس در بخش هاي گوناگون بايد به صورتي باشد كه زمينه ي رشد اخلاقي و تربيتي دانش آموز و تاديب او به آداب اسلامي را فراهم نمايد</a:t>
            </a:r>
            <a:r>
              <a:rPr lang="fa-IR" dirty="0"/>
              <a:t> . </a:t>
            </a:r>
          </a:p>
          <a:p>
            <a:pPr marL="0" indent="0" algn="r">
              <a:buNone/>
            </a:pPr>
            <a:r>
              <a:rPr lang="fa-IR" sz="2000" b="1" dirty="0">
                <a:solidFill>
                  <a:schemeClr val="accent6">
                    <a:lumMod val="75000"/>
                  </a:schemeClr>
                </a:solidFill>
                <a:effectLst>
                  <a:outerShdw blurRad="38100" dist="38100" dir="2700000" algn="tl">
                    <a:srgbClr val="000000">
                      <a:alpha val="43137"/>
                    </a:srgbClr>
                  </a:outerShdw>
                </a:effectLst>
              </a:rPr>
              <a:t>روش هاي اجرايي :</a:t>
            </a:r>
          </a:p>
          <a:p>
            <a:pPr marL="0" indent="0" algn="r">
              <a:buNone/>
            </a:pPr>
            <a:r>
              <a:rPr lang="fa-IR" dirty="0"/>
              <a:t>1 – ارائه ي دروس مستقل پيرامون مباحث اخلاقي – تربيتي مورد نياز دانش آموزان با استفاده از روش هاي غير مستقيم بويژه روش ارائه ي الگوها ( با تاكيد بر الگوهاي مثبت ) </a:t>
            </a:r>
          </a:p>
          <a:p>
            <a:pPr marL="0" indent="0" algn="r">
              <a:buNone/>
            </a:pPr>
            <a:r>
              <a:rPr lang="fa-IR" dirty="0"/>
              <a:t>2 – جهت گيري دروس مختلف كتاب به سوي استنتاجات اخلاقي و آداب مربوطه .</a:t>
            </a:r>
          </a:p>
          <a:p>
            <a:pPr marL="0" indent="0" algn="r">
              <a:buNone/>
            </a:pPr>
            <a:r>
              <a:rPr lang="fa-IR" dirty="0"/>
              <a:t>3 – ارائه ي الگوهاي اخلاقي متناسب با رشد سني دانش آموزان و نيز پيش بيني تجربه هاي عملي به عنوان مصداق عيني و عملي مباحث نظري و بيدار كننده ي احساس اخلاقي و ديني در آن ها . </a:t>
            </a:r>
          </a:p>
          <a:p>
            <a:pPr marL="0" indent="0" algn="r">
              <a:buNone/>
            </a:pPr>
            <a:r>
              <a:rPr lang="fa-IR" dirty="0"/>
              <a:t>4 – جلب توجه كودك به منافع متقابل امور اخلاقي ( دنيوي – اخروي ) با توجه به شرايط مربوط به رشد اخلاقي كودك .</a:t>
            </a:r>
          </a:p>
          <a:p>
            <a:pPr marL="0" indent="0" algn="r">
              <a:buNone/>
            </a:pPr>
            <a:endParaRPr lang="en-US" dirty="0"/>
          </a:p>
        </p:txBody>
      </p:sp>
    </p:spTree>
    <p:extLst>
      <p:ext uri="{BB962C8B-B14F-4D97-AF65-F5344CB8AC3E}">
        <p14:creationId xmlns:p14="http://schemas.microsoft.com/office/powerpoint/2010/main" val="3059736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3">
                                            <p:txEl>
                                              <p:pRg st="1" end="1"/>
                                            </p:txEl>
                                          </p:spTgt>
                                        </p:tgtEl>
                                        <p:attrNameLst>
                                          <p:attrName>ppt_w</p:attrName>
                                        </p:attrNameLst>
                                      </p:cBhvr>
                                      <p:tavLst>
                                        <p:tav tm="0">
                                          <p:val>
                                            <p:strVal val="ppt_w"/>
                                          </p:val>
                                        </p:tav>
                                        <p:tav tm="100000">
                                          <p:val>
                                            <p:fltVal val="0"/>
                                          </p:val>
                                        </p:tav>
                                      </p:tavLst>
                                    </p:anim>
                                    <p:anim calcmode="lin" valueType="num">
                                      <p:cBhvr>
                                        <p:cTn id="1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3">
                                            <p:txEl>
                                              <p:pRg st="2" end="2"/>
                                            </p:txEl>
                                          </p:spTgt>
                                        </p:tgtEl>
                                        <p:attrNameLst>
                                          <p:attrName>ppt_w</p:attrName>
                                        </p:attrNameLst>
                                      </p:cBhvr>
                                      <p:tavLst>
                                        <p:tav tm="0">
                                          <p:val>
                                            <p:strVal val="ppt_w"/>
                                          </p:val>
                                        </p:tav>
                                        <p:tav tm="100000">
                                          <p:val>
                                            <p:fltVal val="0"/>
                                          </p:val>
                                        </p:tav>
                                      </p:tavLst>
                                    </p:anim>
                                    <p:anim calcmode="lin" valueType="num">
                                      <p:cBhvr>
                                        <p:cTn id="1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3">
                                            <p:txEl>
                                              <p:pRg st="3" end="3"/>
                                            </p:txEl>
                                          </p:spTgt>
                                        </p:tgtEl>
                                        <p:attrNameLst>
                                          <p:attrName>ppt_w</p:attrName>
                                        </p:attrNameLst>
                                      </p:cBhvr>
                                      <p:tavLst>
                                        <p:tav tm="0">
                                          <p:val>
                                            <p:strVal val="ppt_w"/>
                                          </p:val>
                                        </p:tav>
                                        <p:tav tm="100000">
                                          <p:val>
                                            <p:fltVal val="0"/>
                                          </p:val>
                                        </p:tav>
                                      </p:tavLst>
                                    </p:anim>
                                    <p:anim calcmode="lin" valueType="num">
                                      <p:cBhvr>
                                        <p:cTn id="2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3" dur="500"/>
                                        <p:tgtEl>
                                          <p:spTgt spid="3">
                                            <p:txEl>
                                              <p:pRg st="3" end="3"/>
                                            </p:txEl>
                                          </p:spTgt>
                                        </p:tgtEl>
                                      </p:cBhvr>
                                    </p:animEffect>
                                    <p:set>
                                      <p:cBhvr>
                                        <p:cTn id="24" dur="1" fill="hold">
                                          <p:stCondLst>
                                            <p:cond delay="499"/>
                                          </p:stCondLst>
                                        </p:cTn>
                                        <p:tgtEl>
                                          <p:spTgt spid="3">
                                            <p:txEl>
                                              <p:pRg st="3" end="3"/>
                                            </p:txEl>
                                          </p:spTgt>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3">
                                            <p:txEl>
                                              <p:pRg st="4" end="4"/>
                                            </p:txEl>
                                          </p:spTgt>
                                        </p:tgtEl>
                                        <p:attrNameLst>
                                          <p:attrName>ppt_w</p:attrName>
                                        </p:attrNameLst>
                                      </p:cBhvr>
                                      <p:tavLst>
                                        <p:tav tm="0">
                                          <p:val>
                                            <p:strVal val="ppt_w"/>
                                          </p:val>
                                        </p:tav>
                                        <p:tav tm="100000">
                                          <p:val>
                                            <p:fltVal val="0"/>
                                          </p:val>
                                        </p:tav>
                                      </p:tavLst>
                                    </p:anim>
                                    <p:anim calcmode="lin" valueType="num">
                                      <p:cBhvr>
                                        <p:cTn id="27"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28" dur="500"/>
                                        <p:tgtEl>
                                          <p:spTgt spid="3">
                                            <p:txEl>
                                              <p:pRg st="4" end="4"/>
                                            </p:txEl>
                                          </p:spTgt>
                                        </p:tgtEl>
                                      </p:cBhvr>
                                    </p:animEffect>
                                    <p:set>
                                      <p:cBhvr>
                                        <p:cTn id="29" dur="1" fill="hold">
                                          <p:stCondLst>
                                            <p:cond delay="499"/>
                                          </p:stCondLst>
                                        </p:cTn>
                                        <p:tgtEl>
                                          <p:spTgt spid="3">
                                            <p:txEl>
                                              <p:pRg st="4" end="4"/>
                                            </p:txEl>
                                          </p:spTgt>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3">
                                            <p:txEl>
                                              <p:pRg st="5" end="5"/>
                                            </p:txEl>
                                          </p:spTgt>
                                        </p:tgtEl>
                                        <p:attrNameLst>
                                          <p:attrName>ppt_w</p:attrName>
                                        </p:attrNameLst>
                                      </p:cBhvr>
                                      <p:tavLst>
                                        <p:tav tm="0">
                                          <p:val>
                                            <p:strVal val="ppt_w"/>
                                          </p:val>
                                        </p:tav>
                                        <p:tav tm="100000">
                                          <p:val>
                                            <p:fltVal val="0"/>
                                          </p:val>
                                        </p:tav>
                                      </p:tavLst>
                                    </p:anim>
                                    <p:anim calcmode="lin" valueType="num">
                                      <p:cBhvr>
                                        <p:cTn id="32" dur="500"/>
                                        <p:tgtEl>
                                          <p:spTgt spid="3">
                                            <p:txEl>
                                              <p:pRg st="5" end="5"/>
                                            </p:txEl>
                                          </p:spTgt>
                                        </p:tgtEl>
                                        <p:attrNameLst>
                                          <p:attrName>ppt_h</p:attrName>
                                        </p:attrNameLst>
                                      </p:cBhvr>
                                      <p:tavLst>
                                        <p:tav tm="0">
                                          <p:val>
                                            <p:strVal val="ppt_h"/>
                                          </p:val>
                                        </p:tav>
                                        <p:tav tm="100000">
                                          <p:val>
                                            <p:fltVal val="0"/>
                                          </p:val>
                                        </p:tav>
                                      </p:tavLst>
                                    </p:anim>
                                    <p:animEffect transition="out" filter="fade">
                                      <p:cBhvr>
                                        <p:cTn id="33" dur="500"/>
                                        <p:tgtEl>
                                          <p:spTgt spid="3">
                                            <p:txEl>
                                              <p:pRg st="5" end="5"/>
                                            </p:txEl>
                                          </p:spTgt>
                                        </p:tgtEl>
                                      </p:cBhvr>
                                    </p:animEffect>
                                    <p:set>
                                      <p:cBhvr>
                                        <p:cTn id="3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48649" cy="5105400"/>
          </a:xfrm>
        </p:spPr>
        <p:txBody>
          <a:bodyPr/>
          <a:lstStyle/>
          <a:p>
            <a:pPr algn="r">
              <a:buNone/>
            </a:pPr>
            <a:r>
              <a:rPr lang="fa-IR" sz="2800" b="1" dirty="0" smtClean="0">
                <a:cs typeface="B Nazanin" panose="00000400000000000000" pitchFamily="2" charset="-78"/>
              </a:rPr>
              <a:t>معلم شایسته چه کسی است؟</a:t>
            </a:r>
          </a:p>
          <a:p>
            <a:pPr algn="r">
              <a:buNone/>
            </a:pPr>
            <a:r>
              <a:rPr lang="fa-IR" sz="2800" dirty="0">
                <a:cs typeface="B Nazanin" panose="00000400000000000000" pitchFamily="2" charset="-78"/>
              </a:rPr>
              <a:t>کسی است که آگاه باشد؛</a:t>
            </a:r>
          </a:p>
          <a:p>
            <a:pPr algn="r">
              <a:buNone/>
            </a:pPr>
            <a:r>
              <a:rPr lang="fa-IR" sz="2800" dirty="0">
                <a:cs typeface="B Nazanin" panose="00000400000000000000" pitchFamily="2" charset="-78"/>
              </a:rPr>
              <a:t>1- چه می آموزد، یعنی اهداف کدامند.</a:t>
            </a:r>
          </a:p>
          <a:p>
            <a:pPr algn="r">
              <a:buNone/>
            </a:pPr>
            <a:r>
              <a:rPr lang="fa-IR" sz="2800" dirty="0">
                <a:cs typeface="B Nazanin" panose="00000400000000000000" pitchFamily="2" charset="-78"/>
              </a:rPr>
              <a:t>2- به چه کسی می آموزد (فراگیرندگان)</a:t>
            </a:r>
          </a:p>
          <a:p>
            <a:pPr algn="r">
              <a:buNone/>
            </a:pPr>
            <a:r>
              <a:rPr lang="fa-IR" sz="2800" dirty="0">
                <a:cs typeface="B Nazanin" panose="00000400000000000000" pitchFamily="2" charset="-78"/>
              </a:rPr>
              <a:t>3- چگونه می آموزد؟    معلم باید روش های تدریس را بشناسد و به آنها مسلط باشد.</a:t>
            </a:r>
          </a:p>
          <a:p>
            <a:pPr algn="r">
              <a:buNone/>
            </a:pPr>
            <a:r>
              <a:rPr lang="fa-IR" sz="2800" dirty="0">
                <a:cs typeface="B Nazanin" panose="00000400000000000000" pitchFamily="2" charset="-78"/>
              </a:rPr>
              <a:t>4- چگونه آموخته ها را ارزیابی میکند؟    ارزشیابی خیلی مهم است</a:t>
            </a:r>
          </a:p>
        </p:txBody>
      </p:sp>
    </p:spTree>
    <p:extLst>
      <p:ext uri="{BB962C8B-B14F-4D97-AF65-F5344CB8AC3E}">
        <p14:creationId xmlns:p14="http://schemas.microsoft.com/office/powerpoint/2010/main" val="26681816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Callout 6"/>
          <p:cNvSpPr/>
          <p:nvPr/>
        </p:nvSpPr>
        <p:spPr>
          <a:xfrm>
            <a:off x="533400" y="1219200"/>
            <a:ext cx="8153400" cy="5181600"/>
          </a:xfrm>
          <a:prstGeom prst="downArrowCallout">
            <a:avLst/>
          </a:prstGeom>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fa-IR" sz="6600" b="1" dirty="0" smtClean="0">
                <a:effectLst>
                  <a:outerShdw blurRad="38100" dist="38100" dir="2700000" algn="tl">
                    <a:srgbClr val="000000">
                      <a:alpha val="43137"/>
                    </a:srgbClr>
                  </a:outerShdw>
                </a:effectLst>
                <a:cs typeface="2  Jadid" pitchFamily="2" charset="-78"/>
              </a:rPr>
              <a:t>ب ) </a:t>
            </a:r>
            <a:r>
              <a:rPr lang="fa-IR" sz="4800" b="1" dirty="0" smtClean="0">
                <a:solidFill>
                  <a:srgbClr val="7030A0"/>
                </a:solidFill>
                <a:effectLst>
                  <a:outerShdw blurRad="38100" dist="38100" dir="2700000" algn="tl">
                    <a:srgbClr val="000000">
                      <a:alpha val="43137"/>
                    </a:srgbClr>
                  </a:outerShdw>
                </a:effectLst>
                <a:cs typeface="2  Jadid" pitchFamily="2" charset="-78"/>
              </a:rPr>
              <a:t>اصول و معيار هايي برای  سازماندهي محتوا </a:t>
            </a:r>
            <a:endParaRPr lang="en-US" sz="4800" dirty="0">
              <a:solidFill>
                <a:srgbClr val="7030A0"/>
              </a:solidFill>
              <a:cs typeface="2  Jadid" pitchFamily="2" charset="-78"/>
            </a:endParaRPr>
          </a:p>
        </p:txBody>
      </p:sp>
    </p:spTree>
    <p:extLst>
      <p:ext uri="{BB962C8B-B14F-4D97-AF65-F5344CB8AC3E}">
        <p14:creationId xmlns:p14="http://schemas.microsoft.com/office/powerpoint/2010/main" val="593201476"/>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353312"/>
            <a:ext cx="5410200" cy="438912"/>
          </a:xfrm>
          <a:solidFill>
            <a:srgbClr val="CCFF99"/>
          </a:solidFill>
        </p:spPr>
        <p:txBody>
          <a:bodyPr>
            <a:normAutofit fontScale="90000"/>
          </a:bodyPr>
          <a:lstStyle/>
          <a:p>
            <a:pPr algn="r"/>
            <a:r>
              <a:rPr lang="fa-IR" sz="2800" b="1" dirty="0">
                <a:effectLst>
                  <a:outerShdw blurRad="38100" dist="38100" dir="2700000" algn="tl">
                    <a:srgbClr val="000000">
                      <a:alpha val="43137"/>
                    </a:srgbClr>
                  </a:outerShdw>
                </a:effectLst>
              </a:rPr>
              <a:t>ب ) اصول و معيار هايي برای  سازماندهي محتوا </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828800"/>
            <a:ext cx="7950199" cy="4593565"/>
          </a:xfrm>
        </p:spPr>
        <p:txBody>
          <a:bodyPr>
            <a:normAutofit fontScale="92500" lnSpcReduction="20000"/>
          </a:bodyPr>
          <a:lstStyle/>
          <a:p>
            <a:pPr marL="0" indent="0" algn="r">
              <a:buNone/>
            </a:pPr>
            <a:r>
              <a:rPr lang="fa-IR" sz="2000" b="1" dirty="0">
                <a:solidFill>
                  <a:schemeClr val="accent1"/>
                </a:solidFill>
                <a:effectLst>
                  <a:outerShdw blurRad="38100" dist="38100" dir="2700000" algn="tl">
                    <a:srgbClr val="000000">
                      <a:alpha val="43137"/>
                    </a:srgbClr>
                  </a:outerShdw>
                </a:effectLst>
              </a:rPr>
              <a:t>اصل شماره 1: </a:t>
            </a:r>
            <a:r>
              <a:rPr lang="fa-IR" b="1" dirty="0">
                <a:solidFill>
                  <a:srgbClr val="FF0000"/>
                </a:solidFill>
              </a:rPr>
              <a:t>محتواي دروس بايد به گونه اي تنظيم شود كه توالي مطالب در يك خط سير مشخص حفظ گردد و متناسب با سطح آموخته هاي قبلي دانش آموزان و در قالبي روان و منطقي ارائه شود </a:t>
            </a:r>
            <a:r>
              <a:rPr lang="fa-IR" dirty="0"/>
              <a:t>. </a:t>
            </a:r>
          </a:p>
          <a:p>
            <a:pPr marL="0" indent="0" algn="r">
              <a:buNone/>
            </a:pPr>
            <a:r>
              <a:rPr lang="fa-IR" sz="2000" b="1" dirty="0">
                <a:solidFill>
                  <a:schemeClr val="accent1"/>
                </a:solidFill>
                <a:effectLst>
                  <a:outerShdw blurRad="38100" dist="38100" dir="2700000" algn="tl">
                    <a:srgbClr val="000000">
                      <a:alpha val="43137"/>
                    </a:srgbClr>
                  </a:outerShdw>
                </a:effectLst>
              </a:rPr>
              <a:t>روش هاي اجرايي :</a:t>
            </a:r>
          </a:p>
          <a:p>
            <a:pPr marL="0" indent="0" algn="r">
              <a:buNone/>
            </a:pPr>
            <a:r>
              <a:rPr lang="fa-IR" dirty="0"/>
              <a:t>1 – توجه به پيش نيازهاي مفهومي و مهارت هاي لازم براي يادگيري مفاهيم جديد .</a:t>
            </a:r>
          </a:p>
          <a:p>
            <a:pPr marL="0" indent="0" algn="r">
              <a:buNone/>
            </a:pPr>
            <a:r>
              <a:rPr lang="fa-IR" dirty="0"/>
              <a:t>2 – سعي در تشخيص آموخته ها و يادگيري هاي واقعي و موثر دانش آموزان .</a:t>
            </a:r>
          </a:p>
          <a:p>
            <a:pPr marL="0" indent="0" algn="r">
              <a:buNone/>
            </a:pPr>
            <a:r>
              <a:rPr lang="fa-IR" dirty="0"/>
              <a:t>3 – ارائه ي مطالب به گونه اي  كه براي دانش آموزان قابل جذب و درك </a:t>
            </a:r>
            <a:r>
              <a:rPr lang="fa-IR" dirty="0" smtClean="0"/>
              <a:t>باشد</a:t>
            </a:r>
            <a:endParaRPr lang="fa-IR" dirty="0"/>
          </a:p>
          <a:p>
            <a:pPr marL="0" indent="0" algn="r">
              <a:buNone/>
            </a:pPr>
            <a:r>
              <a:rPr lang="fa-IR" dirty="0"/>
              <a:t>4 – توجه به توالي معقول و منطقي مطالب به گونه اي كه متناسب با آموخته هاي قبلي دانش آموزان طبقه بندي و ارائه شود . </a:t>
            </a:r>
          </a:p>
          <a:p>
            <a:pPr marL="0" indent="0" algn="r">
              <a:buNone/>
            </a:pPr>
            <a:r>
              <a:rPr lang="fa-IR" dirty="0"/>
              <a:t>5 – اصول اعتقادي ، عشق و علاقه و توجه به معصومين بويژه وجود مقدس امام زمان (ع) ، اصول اخلاقي ، فرهنگ عاشورا ، مناسب است در تمامي پايه ها مطرح و تكرار شود . </a:t>
            </a:r>
          </a:p>
          <a:p>
            <a:pPr marL="0" indent="0" algn="r">
              <a:buNone/>
            </a:pPr>
            <a:endParaRPr lang="en-US" dirty="0"/>
          </a:p>
        </p:txBody>
      </p:sp>
      <p:sp>
        <p:nvSpPr>
          <p:cNvPr id="5" name="U-Turn Arrow 4"/>
          <p:cNvSpPr/>
          <p:nvPr/>
        </p:nvSpPr>
        <p:spPr>
          <a:xfrm>
            <a:off x="2743200" y="475488"/>
            <a:ext cx="886968" cy="877824"/>
          </a:xfrm>
          <a:prstGeom prst="uturnArrow">
            <a:avLst/>
          </a:prstGeom>
          <a:ln>
            <a:solidFill>
              <a:srgbClr val="FF3399"/>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93201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par>
                                <p:cTn id="17" presetID="27" presetClass="emph" presetSubtype="0" fill="remove" nodeType="with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par>
                                <p:cTn id="22" presetID="27" presetClass="emph" presetSubtype="0" fill="remove" nodeType="withEffect">
                                  <p:stCondLst>
                                    <p:cond delay="0"/>
                                  </p:stCondLst>
                                  <p:childTnLst>
                                    <p:animClr clrSpc="rgb" dir="cw">
                                      <p:cBhvr override="childStyle">
                                        <p:cTn id="23" dur="250" autoRev="1" fill="remove"/>
                                        <p:tgtEl>
                                          <p:spTgt spid="3">
                                            <p:txEl>
                                              <p:pRg st="2" end="2"/>
                                            </p:txEl>
                                          </p:spTgt>
                                        </p:tgtEl>
                                        <p:attrNameLst>
                                          <p:attrName>style.color</p:attrName>
                                        </p:attrNameLst>
                                      </p:cBhvr>
                                      <p:to>
                                        <a:schemeClr val="bg1"/>
                                      </p:to>
                                    </p:animClr>
                                    <p:animClr clrSpc="rgb" dir="cw">
                                      <p:cBhvr>
                                        <p:cTn id="24" dur="250" autoRev="1" fill="remove"/>
                                        <p:tgtEl>
                                          <p:spTgt spid="3">
                                            <p:txEl>
                                              <p:pRg st="2" end="2"/>
                                            </p:txEl>
                                          </p:spTgt>
                                        </p:tgtEl>
                                        <p:attrNameLst>
                                          <p:attrName>fillcolor</p:attrName>
                                        </p:attrNameLst>
                                      </p:cBhvr>
                                      <p:to>
                                        <a:schemeClr val="bg1"/>
                                      </p:to>
                                    </p:animClr>
                                    <p:set>
                                      <p:cBhvr>
                                        <p:cTn id="25" dur="250" autoRev="1" fill="remove"/>
                                        <p:tgtEl>
                                          <p:spTgt spid="3">
                                            <p:txEl>
                                              <p:pRg st="2" end="2"/>
                                            </p:txEl>
                                          </p:spTgt>
                                        </p:tgtEl>
                                        <p:attrNameLst>
                                          <p:attrName>fill.type</p:attrName>
                                        </p:attrNameLst>
                                      </p:cBhvr>
                                      <p:to>
                                        <p:strVal val="solid"/>
                                      </p:to>
                                    </p:set>
                                    <p:set>
                                      <p:cBhvr>
                                        <p:cTn id="26" dur="250" autoRev="1" fill="remove"/>
                                        <p:tgtEl>
                                          <p:spTgt spid="3">
                                            <p:txEl>
                                              <p:pRg st="2" end="2"/>
                                            </p:txEl>
                                          </p:spTgt>
                                        </p:tgtEl>
                                        <p:attrNameLst>
                                          <p:attrName>fill.on</p:attrName>
                                        </p:attrNameLst>
                                      </p:cBhvr>
                                      <p:to>
                                        <p:strVal val="true"/>
                                      </p:to>
                                    </p:set>
                                  </p:childTnLst>
                                </p:cTn>
                              </p:par>
                              <p:par>
                                <p:cTn id="27" presetID="27" presetClass="emph" presetSubtype="0" fill="remove" nodeType="withEffect">
                                  <p:stCondLst>
                                    <p:cond delay="0"/>
                                  </p:stCondLst>
                                  <p:childTnLst>
                                    <p:animClr clrSpc="rgb" dir="cw">
                                      <p:cBhvr override="childStyle">
                                        <p:cTn id="28" dur="250" autoRev="1" fill="remove"/>
                                        <p:tgtEl>
                                          <p:spTgt spid="3">
                                            <p:txEl>
                                              <p:pRg st="3" end="3"/>
                                            </p:txEl>
                                          </p:spTgt>
                                        </p:tgtEl>
                                        <p:attrNameLst>
                                          <p:attrName>style.color</p:attrName>
                                        </p:attrNameLst>
                                      </p:cBhvr>
                                      <p:to>
                                        <a:schemeClr val="bg1"/>
                                      </p:to>
                                    </p:animClr>
                                    <p:animClr clrSpc="rgb" dir="cw">
                                      <p:cBhvr>
                                        <p:cTn id="29" dur="250" autoRev="1" fill="remove"/>
                                        <p:tgtEl>
                                          <p:spTgt spid="3">
                                            <p:txEl>
                                              <p:pRg st="3" end="3"/>
                                            </p:txEl>
                                          </p:spTgt>
                                        </p:tgtEl>
                                        <p:attrNameLst>
                                          <p:attrName>fillcolor</p:attrName>
                                        </p:attrNameLst>
                                      </p:cBhvr>
                                      <p:to>
                                        <a:schemeClr val="bg1"/>
                                      </p:to>
                                    </p:animClr>
                                    <p:set>
                                      <p:cBhvr>
                                        <p:cTn id="30" dur="250" autoRev="1" fill="remove"/>
                                        <p:tgtEl>
                                          <p:spTgt spid="3">
                                            <p:txEl>
                                              <p:pRg st="3" end="3"/>
                                            </p:txEl>
                                          </p:spTgt>
                                        </p:tgtEl>
                                        <p:attrNameLst>
                                          <p:attrName>fill.type</p:attrName>
                                        </p:attrNameLst>
                                      </p:cBhvr>
                                      <p:to>
                                        <p:strVal val="solid"/>
                                      </p:to>
                                    </p:set>
                                    <p:set>
                                      <p:cBhvr>
                                        <p:cTn id="31" dur="250" autoRev="1" fill="remove"/>
                                        <p:tgtEl>
                                          <p:spTgt spid="3">
                                            <p:txEl>
                                              <p:pRg st="3" end="3"/>
                                            </p:txEl>
                                          </p:spTgt>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250" autoRev="1" fill="remove"/>
                                        <p:tgtEl>
                                          <p:spTgt spid="3">
                                            <p:txEl>
                                              <p:pRg st="4" end="4"/>
                                            </p:txEl>
                                          </p:spTgt>
                                        </p:tgtEl>
                                        <p:attrNameLst>
                                          <p:attrName>style.color</p:attrName>
                                        </p:attrNameLst>
                                      </p:cBhvr>
                                      <p:to>
                                        <a:schemeClr val="bg1"/>
                                      </p:to>
                                    </p:animClr>
                                    <p:animClr clrSpc="rgb" dir="cw">
                                      <p:cBhvr>
                                        <p:cTn id="34" dur="250" autoRev="1" fill="remove"/>
                                        <p:tgtEl>
                                          <p:spTgt spid="3">
                                            <p:txEl>
                                              <p:pRg st="4" end="4"/>
                                            </p:txEl>
                                          </p:spTgt>
                                        </p:tgtEl>
                                        <p:attrNameLst>
                                          <p:attrName>fillcolor</p:attrName>
                                        </p:attrNameLst>
                                      </p:cBhvr>
                                      <p:to>
                                        <a:schemeClr val="bg1"/>
                                      </p:to>
                                    </p:animClr>
                                    <p:set>
                                      <p:cBhvr>
                                        <p:cTn id="35" dur="250" autoRev="1" fill="remove"/>
                                        <p:tgtEl>
                                          <p:spTgt spid="3">
                                            <p:txEl>
                                              <p:pRg st="4" end="4"/>
                                            </p:txEl>
                                          </p:spTgt>
                                        </p:tgtEl>
                                        <p:attrNameLst>
                                          <p:attrName>fill.type</p:attrName>
                                        </p:attrNameLst>
                                      </p:cBhvr>
                                      <p:to>
                                        <p:strVal val="solid"/>
                                      </p:to>
                                    </p:set>
                                    <p:set>
                                      <p:cBhvr>
                                        <p:cTn id="36" dur="250" autoRev="1" fill="remove"/>
                                        <p:tgtEl>
                                          <p:spTgt spid="3">
                                            <p:txEl>
                                              <p:pRg st="4" end="4"/>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250" autoRev="1" fill="remove"/>
                                        <p:tgtEl>
                                          <p:spTgt spid="3">
                                            <p:txEl>
                                              <p:pRg st="5" end="5"/>
                                            </p:txEl>
                                          </p:spTgt>
                                        </p:tgtEl>
                                        <p:attrNameLst>
                                          <p:attrName>style.color</p:attrName>
                                        </p:attrNameLst>
                                      </p:cBhvr>
                                      <p:to>
                                        <a:schemeClr val="bg1"/>
                                      </p:to>
                                    </p:animClr>
                                    <p:animClr clrSpc="rgb" dir="cw">
                                      <p:cBhvr>
                                        <p:cTn id="39" dur="250" autoRev="1" fill="remove"/>
                                        <p:tgtEl>
                                          <p:spTgt spid="3">
                                            <p:txEl>
                                              <p:pRg st="5" end="5"/>
                                            </p:txEl>
                                          </p:spTgt>
                                        </p:tgtEl>
                                        <p:attrNameLst>
                                          <p:attrName>fillcolor</p:attrName>
                                        </p:attrNameLst>
                                      </p:cBhvr>
                                      <p:to>
                                        <a:schemeClr val="bg1"/>
                                      </p:to>
                                    </p:animClr>
                                    <p:set>
                                      <p:cBhvr>
                                        <p:cTn id="40" dur="250" autoRev="1" fill="remove"/>
                                        <p:tgtEl>
                                          <p:spTgt spid="3">
                                            <p:txEl>
                                              <p:pRg st="5" end="5"/>
                                            </p:txEl>
                                          </p:spTgt>
                                        </p:tgtEl>
                                        <p:attrNameLst>
                                          <p:attrName>fill.type</p:attrName>
                                        </p:attrNameLst>
                                      </p:cBhvr>
                                      <p:to>
                                        <p:strVal val="solid"/>
                                      </p:to>
                                    </p:set>
                                    <p:set>
                                      <p:cBhvr>
                                        <p:cTn id="41" dur="250" autoRev="1" fill="remove"/>
                                        <p:tgtEl>
                                          <p:spTgt spid="3">
                                            <p:txEl>
                                              <p:pRg st="5" end="5"/>
                                            </p:txEl>
                                          </p:spTgt>
                                        </p:tgtEl>
                                        <p:attrNameLst>
                                          <p:attrName>fill.on</p:attrName>
                                        </p:attrNameLst>
                                      </p:cBhvr>
                                      <p:to>
                                        <p:strVal val="true"/>
                                      </p:to>
                                    </p:set>
                                  </p:childTnLst>
                                </p:cTn>
                              </p:par>
                              <p:par>
                                <p:cTn id="42" presetID="27" presetClass="emph" presetSubtype="0" fill="remove" nodeType="withEffect">
                                  <p:stCondLst>
                                    <p:cond delay="0"/>
                                  </p:stCondLst>
                                  <p:childTnLst>
                                    <p:animClr clrSpc="rgb" dir="cw">
                                      <p:cBhvr override="childStyle">
                                        <p:cTn id="43" dur="250" autoRev="1" fill="remove"/>
                                        <p:tgtEl>
                                          <p:spTgt spid="3">
                                            <p:txEl>
                                              <p:pRg st="6" end="6"/>
                                            </p:txEl>
                                          </p:spTgt>
                                        </p:tgtEl>
                                        <p:attrNameLst>
                                          <p:attrName>style.color</p:attrName>
                                        </p:attrNameLst>
                                      </p:cBhvr>
                                      <p:to>
                                        <a:schemeClr val="bg1"/>
                                      </p:to>
                                    </p:animClr>
                                    <p:animClr clrSpc="rgb" dir="cw">
                                      <p:cBhvr>
                                        <p:cTn id="44" dur="250" autoRev="1" fill="remove"/>
                                        <p:tgtEl>
                                          <p:spTgt spid="3">
                                            <p:txEl>
                                              <p:pRg st="6" end="6"/>
                                            </p:txEl>
                                          </p:spTgt>
                                        </p:tgtEl>
                                        <p:attrNameLst>
                                          <p:attrName>fillcolor</p:attrName>
                                        </p:attrNameLst>
                                      </p:cBhvr>
                                      <p:to>
                                        <a:schemeClr val="bg1"/>
                                      </p:to>
                                    </p:animClr>
                                    <p:set>
                                      <p:cBhvr>
                                        <p:cTn id="45" dur="250" autoRev="1" fill="remove"/>
                                        <p:tgtEl>
                                          <p:spTgt spid="3">
                                            <p:txEl>
                                              <p:pRg st="6" end="6"/>
                                            </p:txEl>
                                          </p:spTgt>
                                        </p:tgtEl>
                                        <p:attrNameLst>
                                          <p:attrName>fill.type</p:attrName>
                                        </p:attrNameLst>
                                      </p:cBhvr>
                                      <p:to>
                                        <p:strVal val="solid"/>
                                      </p:to>
                                    </p:set>
                                    <p:set>
                                      <p:cBhvr>
                                        <p:cTn id="46" dur="250" autoRev="1" fill="remove"/>
                                        <p:tgtEl>
                                          <p:spTgt spid="3">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833319">
            <a:off x="1687684" y="1270473"/>
            <a:ext cx="4365938" cy="4715613"/>
          </a:xfrm>
          <a:blipFill>
            <a:blip r:embed="rId2"/>
            <a:tile tx="0" ty="0" sx="100000" sy="100000" flip="none" algn="tl"/>
          </a:blipFill>
        </p:spPr>
        <p:txBody>
          <a:bodyPr>
            <a:normAutofit lnSpcReduction="10000"/>
          </a:bodyPr>
          <a:lstStyle/>
          <a:p>
            <a:pPr marL="0" indent="0" algn="r">
              <a:buNone/>
            </a:pPr>
            <a:endParaRPr lang="fa-IR" sz="2000" b="1" dirty="0" smtClean="0">
              <a:solidFill>
                <a:schemeClr val="accent1"/>
              </a:solidFill>
              <a:effectLst>
                <a:outerShdw blurRad="38100" dist="38100" dir="2700000" algn="tl">
                  <a:srgbClr val="000000">
                    <a:alpha val="43137"/>
                  </a:srgbClr>
                </a:outerShdw>
              </a:effectLst>
            </a:endParaRPr>
          </a:p>
          <a:p>
            <a:pPr marL="0" indent="0" algn="r">
              <a:buNone/>
            </a:pPr>
            <a:r>
              <a:rPr lang="fa-IR" sz="2000" b="1" dirty="0" smtClean="0">
                <a:solidFill>
                  <a:schemeClr val="accent1"/>
                </a:solidFill>
                <a:effectLst>
                  <a:outerShdw blurRad="38100" dist="38100" dir="2700000" algn="tl">
                    <a:srgbClr val="000000">
                      <a:alpha val="43137"/>
                    </a:srgbClr>
                  </a:outerShdw>
                </a:effectLst>
              </a:rPr>
              <a:t>اصل </a:t>
            </a:r>
            <a:r>
              <a:rPr lang="fa-IR" sz="2000" b="1" dirty="0">
                <a:solidFill>
                  <a:schemeClr val="accent1"/>
                </a:solidFill>
                <a:effectLst>
                  <a:outerShdw blurRad="38100" dist="38100" dir="2700000" algn="tl">
                    <a:srgbClr val="000000">
                      <a:alpha val="43137"/>
                    </a:srgbClr>
                  </a:outerShdw>
                </a:effectLst>
              </a:rPr>
              <a:t>شماره 2 : </a:t>
            </a:r>
            <a:r>
              <a:rPr lang="fa-IR" b="1" dirty="0">
                <a:solidFill>
                  <a:srgbClr val="FF0000"/>
                </a:solidFill>
                <a:effectLst>
                  <a:outerShdw blurRad="38100" dist="38100" dir="2700000" algn="tl">
                    <a:srgbClr val="000000">
                      <a:alpha val="43137"/>
                    </a:srgbClr>
                  </a:outerShdw>
                </a:effectLst>
              </a:rPr>
              <a:t>شيوه ي ارائه ي مطالب بايد فعال كننده </a:t>
            </a:r>
            <a:r>
              <a:rPr lang="fa-IR" dirty="0">
                <a:solidFill>
                  <a:srgbClr val="FF0000"/>
                </a:solidFill>
                <a:effectLst>
                  <a:outerShdw blurRad="38100" dist="38100" dir="2700000" algn="tl">
                    <a:srgbClr val="000000">
                      <a:alpha val="43137"/>
                    </a:srgbClr>
                  </a:outerShdw>
                </a:effectLst>
              </a:rPr>
              <a:t>، </a:t>
            </a:r>
            <a:r>
              <a:rPr lang="fa-IR" b="1" dirty="0">
                <a:solidFill>
                  <a:srgbClr val="FF0000"/>
                </a:solidFill>
                <a:effectLst>
                  <a:outerShdw blurRad="38100" dist="38100" dir="2700000" algn="tl">
                    <a:srgbClr val="000000">
                      <a:alpha val="43137"/>
                    </a:srgbClr>
                  </a:outerShdw>
                </a:effectLst>
              </a:rPr>
              <a:t>برانگيزاننده باشد </a:t>
            </a:r>
            <a:r>
              <a:rPr lang="fa-IR" dirty="0">
                <a:effectLst>
                  <a:outerShdw blurRad="38100" dist="38100" dir="2700000" algn="tl">
                    <a:srgbClr val="000000">
                      <a:alpha val="43137"/>
                    </a:srgbClr>
                  </a:outerShdw>
                </a:effectLst>
              </a:rPr>
              <a:t>. </a:t>
            </a:r>
          </a:p>
          <a:p>
            <a:pPr marL="0" indent="0" algn="r">
              <a:buNone/>
            </a:pPr>
            <a:r>
              <a:rPr lang="fa-IR" sz="2000" b="1" dirty="0">
                <a:solidFill>
                  <a:schemeClr val="accent1"/>
                </a:solidFill>
                <a:effectLst>
                  <a:outerShdw blurRad="38100" dist="38100" dir="2700000" algn="tl">
                    <a:srgbClr val="000000">
                      <a:alpha val="43137"/>
                    </a:srgbClr>
                  </a:outerShdw>
                </a:effectLst>
              </a:rPr>
              <a:t>روش هاي اجرايي :</a:t>
            </a:r>
          </a:p>
          <a:p>
            <a:pPr marL="0" indent="0" algn="r">
              <a:buNone/>
            </a:pPr>
            <a:r>
              <a:rPr lang="fa-IR" b="1" dirty="0">
                <a:solidFill>
                  <a:schemeClr val="accent2"/>
                </a:solidFill>
                <a:effectLst>
                  <a:outerShdw blurRad="38100" dist="38100" dir="2700000" algn="tl">
                    <a:srgbClr val="000000">
                      <a:alpha val="43137"/>
                    </a:srgbClr>
                  </a:outerShdw>
                </a:effectLst>
              </a:rPr>
              <a:t>1 – به كارگيري روش هاي متنوع ، مهيج ، جذاب و دلچسب در ارائه ي مطالب .</a:t>
            </a:r>
          </a:p>
          <a:p>
            <a:pPr marL="0" indent="0" algn="r">
              <a:buNone/>
            </a:pPr>
            <a:r>
              <a:rPr lang="fa-IR" b="1" dirty="0">
                <a:solidFill>
                  <a:schemeClr val="accent2"/>
                </a:solidFill>
                <a:effectLst>
                  <a:outerShdw blurRad="38100" dist="38100" dir="2700000" algn="tl">
                    <a:srgbClr val="000000">
                      <a:alpha val="43137"/>
                    </a:srgbClr>
                  </a:outerShdw>
                </a:effectLst>
              </a:rPr>
              <a:t>2 – بهره گيري از آثار مكتوب و مصور ويژه ي كودكان و نوجوانان و استفاده از تجارب متخصصان ادبيات ، روان شناسي و مربيان متعهد و مجرب .</a:t>
            </a:r>
          </a:p>
          <a:p>
            <a:pPr marL="0" indent="0" algn="r">
              <a:buNone/>
            </a:pPr>
            <a:endParaRPr lang="en-US"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80835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26399" cy="5281508"/>
          </a:xfrm>
        </p:spPr>
        <p:txBody>
          <a:bodyPr>
            <a:normAutofit lnSpcReduction="10000"/>
          </a:bodyPr>
          <a:lstStyle/>
          <a:p>
            <a:pPr marL="0" indent="0" algn="r">
              <a:buNone/>
            </a:pPr>
            <a:r>
              <a:rPr lang="fa-IR" sz="2000" b="1" dirty="0">
                <a:solidFill>
                  <a:schemeClr val="accent6"/>
                </a:solidFill>
                <a:effectLst>
                  <a:outerShdw blurRad="38100" dist="38100" dir="2700000" algn="tl">
                    <a:srgbClr val="000000">
                      <a:alpha val="43137"/>
                    </a:srgbClr>
                  </a:outerShdw>
                </a:effectLst>
              </a:rPr>
              <a:t>اصل شماره 3 :</a:t>
            </a:r>
            <a:r>
              <a:rPr lang="fa-IR" sz="2000" b="1" dirty="0">
                <a:solidFill>
                  <a:srgbClr val="FF0000"/>
                </a:solidFill>
                <a:effectLst>
                  <a:outerShdw blurRad="38100" dist="38100" dir="2700000" algn="tl">
                    <a:srgbClr val="000000">
                      <a:alpha val="43137"/>
                    </a:srgbClr>
                  </a:outerShdw>
                </a:effectLst>
              </a:rPr>
              <a:t> </a:t>
            </a:r>
            <a:r>
              <a:rPr lang="fa-IR" b="1" dirty="0">
                <a:solidFill>
                  <a:srgbClr val="FF0000"/>
                </a:solidFill>
              </a:rPr>
              <a:t>محتوا بايد فرصت هايي را براي فعاليت فوق برنامه و خارج از كلاس دانش آموزان فراهم كند . </a:t>
            </a:r>
          </a:p>
          <a:p>
            <a:pPr marL="0" indent="0" algn="r">
              <a:buNone/>
            </a:pPr>
            <a:r>
              <a:rPr lang="fa-IR" sz="2000" b="1" dirty="0">
                <a:solidFill>
                  <a:schemeClr val="accent6"/>
                </a:solidFill>
                <a:effectLst>
                  <a:outerShdw blurRad="38100" dist="38100" dir="2700000" algn="tl">
                    <a:srgbClr val="000000">
                      <a:alpha val="43137"/>
                    </a:srgbClr>
                  </a:outerShdw>
                </a:effectLst>
              </a:rPr>
              <a:t>روش هاي اجرايي :</a:t>
            </a:r>
          </a:p>
          <a:p>
            <a:pPr marL="0" indent="0" algn="r">
              <a:buNone/>
            </a:pPr>
            <a:r>
              <a:rPr lang="fa-IR" dirty="0"/>
              <a:t>1 – ارائه ي پيشنهادهاي مربوط به پاره اي از فعاليت هاي عملي مرتبط با كتاب درسي </a:t>
            </a:r>
          </a:p>
          <a:p>
            <a:pPr marL="0" indent="0" algn="r">
              <a:buNone/>
            </a:pPr>
            <a:r>
              <a:rPr lang="fa-IR" dirty="0"/>
              <a:t>2</a:t>
            </a:r>
            <a:r>
              <a:rPr lang="fa-IR" dirty="0" smtClean="0"/>
              <a:t>– </a:t>
            </a:r>
            <a:r>
              <a:rPr lang="fa-IR" dirty="0"/>
              <a:t>تشويق دانش آموزان به گردآوري اطلاعات در باره ي مسجد محله ، شهر و يا برخي از اماكن مقدس و متبركه قابل دسترس </a:t>
            </a:r>
          </a:p>
          <a:p>
            <a:pPr marL="0" indent="0" algn="r">
              <a:buNone/>
            </a:pPr>
            <a:r>
              <a:rPr lang="fa-IR" dirty="0"/>
              <a:t>3</a:t>
            </a:r>
            <a:r>
              <a:rPr lang="fa-IR" dirty="0" smtClean="0"/>
              <a:t>– </a:t>
            </a:r>
            <a:r>
              <a:rPr lang="fa-IR" dirty="0"/>
              <a:t>بازديد از اماكن مقدس و </a:t>
            </a:r>
            <a:r>
              <a:rPr lang="fa-IR" dirty="0" smtClean="0"/>
              <a:t>متبرك </a:t>
            </a:r>
          </a:p>
          <a:p>
            <a:pPr marL="0" indent="0" algn="r">
              <a:buNone/>
            </a:pPr>
            <a:r>
              <a:rPr lang="fa-IR" dirty="0"/>
              <a:t>4</a:t>
            </a:r>
            <a:r>
              <a:rPr lang="fa-IR" dirty="0" smtClean="0"/>
              <a:t> – ديدار با علماي ديني </a:t>
            </a:r>
          </a:p>
          <a:p>
            <a:pPr marL="0" indent="0" algn="r">
              <a:buNone/>
            </a:pPr>
            <a:r>
              <a:rPr lang="fa-IR" dirty="0" smtClean="0"/>
              <a:t>5– </a:t>
            </a:r>
            <a:r>
              <a:rPr lang="fa-IR" dirty="0"/>
              <a:t>شركت در مراسم اجتماعي و </a:t>
            </a:r>
            <a:r>
              <a:rPr lang="fa-IR" dirty="0" smtClean="0"/>
              <a:t>عبادی</a:t>
            </a:r>
            <a:endParaRPr lang="fa-IR" dirty="0"/>
          </a:p>
          <a:p>
            <a:pPr marL="0" indent="0" algn="r">
              <a:buNone/>
            </a:pPr>
            <a:r>
              <a:rPr lang="fa-IR" dirty="0" smtClean="0"/>
              <a:t>6– </a:t>
            </a:r>
            <a:r>
              <a:rPr lang="fa-IR" dirty="0"/>
              <a:t>ايجاد زمينه براي تحقيق و شركت فعال در روند يادگيري و همكاري با معلم  </a:t>
            </a:r>
          </a:p>
          <a:p>
            <a:pPr marL="0" indent="0" algn="r">
              <a:buNone/>
            </a:pPr>
            <a:endParaRPr lang="fa-IR" dirty="0"/>
          </a:p>
          <a:p>
            <a:pPr marL="0" indent="0" algn="r">
              <a:buNone/>
            </a:pPr>
            <a:endParaRPr lang="en-US" dirty="0"/>
          </a:p>
        </p:txBody>
      </p:sp>
    </p:spTree>
    <p:extLst>
      <p:ext uri="{BB962C8B-B14F-4D97-AF65-F5344CB8AC3E}">
        <p14:creationId xmlns:p14="http://schemas.microsoft.com/office/powerpoint/2010/main" val="829724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par>
                                <p:cTn id="9" presetID="6" presetClass="emph" presetSubtype="0" fill="hold" nodeType="withEffect">
                                  <p:stCondLst>
                                    <p:cond delay="0"/>
                                  </p:stCondLst>
                                  <p:childTnLst>
                                    <p:animScale>
                                      <p:cBhvr>
                                        <p:cTn id="10" dur="2000" fill="hold"/>
                                        <p:tgtEl>
                                          <p:spTgt spid="3">
                                            <p:txEl>
                                              <p:pRg st="2" end="2"/>
                                            </p:txEl>
                                          </p:spTgt>
                                        </p:tgtEl>
                                      </p:cBhvr>
                                      <p:by x="150000" y="150000"/>
                                    </p:animScale>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par>
                                <p:cTn id="13" presetID="6" presetClass="emph" presetSubtype="0" fill="hold" nodeType="withEffect">
                                  <p:stCondLst>
                                    <p:cond delay="0"/>
                                  </p:stCondLst>
                                  <p:childTnLst>
                                    <p:animScale>
                                      <p:cBhvr>
                                        <p:cTn id="14" dur="2000" fill="hold"/>
                                        <p:tgtEl>
                                          <p:spTgt spid="3">
                                            <p:txEl>
                                              <p:pRg st="4" end="4"/>
                                            </p:txEl>
                                          </p:spTgt>
                                        </p:tgtEl>
                                      </p:cBhvr>
                                      <p:by x="150000" y="150000"/>
                                    </p:animScale>
                                  </p:childTnLst>
                                </p:cTn>
                              </p:par>
                              <p:par>
                                <p:cTn id="15" presetID="6" presetClass="emph" presetSubtype="0" fill="hold" nodeType="withEffect">
                                  <p:stCondLst>
                                    <p:cond delay="0"/>
                                  </p:stCondLst>
                                  <p:childTnLst>
                                    <p:animScale>
                                      <p:cBhvr>
                                        <p:cTn id="16" dur="2000" fill="hold"/>
                                        <p:tgtEl>
                                          <p:spTgt spid="3">
                                            <p:txEl>
                                              <p:pRg st="5" end="5"/>
                                            </p:txEl>
                                          </p:spTgt>
                                        </p:tgtEl>
                                      </p:cBhvr>
                                      <p:by x="150000" y="150000"/>
                                    </p:animScale>
                                  </p:childTnLst>
                                </p:cTn>
                              </p:par>
                              <p:par>
                                <p:cTn id="17" presetID="6" presetClass="emph" presetSubtype="0" fill="hold" nodeType="withEffect">
                                  <p:stCondLst>
                                    <p:cond delay="0"/>
                                  </p:stCondLst>
                                  <p:childTnLst>
                                    <p:animScale>
                                      <p:cBhvr>
                                        <p:cTn id="18" dur="2000" fill="hold"/>
                                        <p:tgtEl>
                                          <p:spTgt spid="3">
                                            <p:txEl>
                                              <p:pRg st="6" end="6"/>
                                            </p:txEl>
                                          </p:spTgt>
                                        </p:tgtEl>
                                      </p:cBhvr>
                                      <p:by x="150000" y="150000"/>
                                    </p:animScale>
                                  </p:childTnLst>
                                </p:cTn>
                              </p:par>
                              <p:par>
                                <p:cTn id="19" presetID="6" presetClass="emph" presetSubtype="0" fill="hold" nodeType="withEffect">
                                  <p:stCondLst>
                                    <p:cond delay="0"/>
                                  </p:stCondLst>
                                  <p:childTnLst>
                                    <p:animScale>
                                      <p:cBhvr>
                                        <p:cTn id="20"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4" y="721222"/>
            <a:ext cx="8102599" cy="5320145"/>
          </a:xfrm>
        </p:spPr>
        <p:txBody>
          <a:bodyPr>
            <a:normAutofit fontScale="92500" lnSpcReduction="10000"/>
          </a:bodyPr>
          <a:lstStyle/>
          <a:p>
            <a:pPr marL="0" indent="0" algn="r">
              <a:buNone/>
            </a:pPr>
            <a:r>
              <a:rPr lang="fa-IR" sz="2000" b="1" dirty="0">
                <a:solidFill>
                  <a:schemeClr val="accent1"/>
                </a:solidFill>
                <a:effectLst>
                  <a:outerShdw blurRad="38100" dist="38100" dir="2700000" algn="tl">
                    <a:srgbClr val="000000">
                      <a:alpha val="43137"/>
                    </a:srgbClr>
                  </a:outerShdw>
                </a:effectLst>
              </a:rPr>
              <a:t>اصل شماره 4 : </a:t>
            </a:r>
            <a:r>
              <a:rPr lang="fa-IR" b="1" dirty="0">
                <a:solidFill>
                  <a:srgbClr val="FF0000"/>
                </a:solidFill>
              </a:rPr>
              <a:t>در تدوين محتوا لازم است به ارتباط طولي و عرضي آن با ديگر كتاب هاي دوره ي ابتدايي توجه شود تا ضمن جلوگيري از تكرارهاي خسته كننده ، مباحث مطرح شده در هر كتاب مكمل كتاب هاي ديگر باشد . </a:t>
            </a:r>
          </a:p>
          <a:p>
            <a:pPr marL="0" indent="0" algn="r">
              <a:buNone/>
            </a:pPr>
            <a:r>
              <a:rPr lang="fa-IR" sz="2000" b="1" dirty="0">
                <a:solidFill>
                  <a:schemeClr val="accent1"/>
                </a:solidFill>
                <a:effectLst>
                  <a:outerShdw blurRad="38100" dist="38100" dir="2700000" algn="tl">
                    <a:srgbClr val="000000">
                      <a:alpha val="43137"/>
                    </a:srgbClr>
                  </a:outerShdw>
                </a:effectLst>
              </a:rPr>
              <a:t>روش هاي اجرايي :</a:t>
            </a:r>
          </a:p>
          <a:p>
            <a:pPr marL="0" indent="0" algn="r">
              <a:buNone/>
            </a:pPr>
            <a:r>
              <a:rPr lang="fa-IR" dirty="0"/>
              <a:t>1 – تكرار موضوعاتي كه در كتاب هاي ديني پايه هاي قبل و يا كتاب هاي درسي ديگر مطرح شده ، فقط به شرطي امکان پذير است كه:</a:t>
            </a:r>
          </a:p>
          <a:p>
            <a:pPr marL="0" indent="0" algn="r">
              <a:buNone/>
            </a:pPr>
            <a:r>
              <a:rPr lang="fa-IR" dirty="0"/>
              <a:t>الف – از اهميت خاصي برخوردار باشد . </a:t>
            </a:r>
          </a:p>
          <a:p>
            <a:pPr marL="0" indent="0" algn="r">
              <a:buNone/>
            </a:pPr>
            <a:r>
              <a:rPr lang="fa-IR" dirty="0"/>
              <a:t>ب – ابعاد جديدي از آن را بتوان مورد تجزيه و تحليل قرار داد . </a:t>
            </a:r>
          </a:p>
          <a:p>
            <a:pPr marL="0" indent="0" algn="r">
              <a:buNone/>
            </a:pPr>
            <a:r>
              <a:rPr lang="fa-IR" dirty="0"/>
              <a:t>ج – عنصر تكرار موجب تغيير نگرش و تغيير رفتار بيشتر و محسوس تر گردد . </a:t>
            </a:r>
          </a:p>
          <a:p>
            <a:pPr marL="0" indent="0" algn="r">
              <a:buNone/>
            </a:pPr>
            <a:r>
              <a:rPr lang="fa-IR" dirty="0"/>
              <a:t>2 – موضوعات مورد بحث در ساير كتاب ها ( كتاب هاي غير ديني ) ، در صورتي كه ابعاد مذهبي آن مورد بحث قرار نگرفته است ، مي تواند در كتاب ديني مطرح شود . البته به گونه اي كه صرفا به جنبه هاي ديني موضوع مورد بحث پرداخته شود . </a:t>
            </a:r>
          </a:p>
          <a:p>
            <a:pPr marL="0" indent="0" algn="r">
              <a:buNone/>
            </a:pPr>
            <a:endParaRPr lang="en-US" dirty="0"/>
          </a:p>
        </p:txBody>
      </p:sp>
    </p:spTree>
    <p:extLst>
      <p:ext uri="{BB962C8B-B14F-4D97-AF65-F5344CB8AC3E}">
        <p14:creationId xmlns:p14="http://schemas.microsoft.com/office/powerpoint/2010/main" val="10472300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418949">
            <a:off x="1844182" y="1447564"/>
            <a:ext cx="3788906" cy="4732758"/>
          </a:xfrm>
        </p:spPr>
        <p:style>
          <a:lnRef idx="3">
            <a:schemeClr val="lt1"/>
          </a:lnRef>
          <a:fillRef idx="1">
            <a:schemeClr val="accent4"/>
          </a:fillRef>
          <a:effectRef idx="1">
            <a:schemeClr val="accent4"/>
          </a:effectRef>
          <a:fontRef idx="minor">
            <a:schemeClr val="lt1"/>
          </a:fontRef>
        </p:style>
        <p:txBody>
          <a:bodyPr/>
          <a:lstStyle/>
          <a:p>
            <a:pPr marL="0" indent="0" algn="r">
              <a:buNone/>
            </a:pPr>
            <a:r>
              <a:rPr lang="fa-IR" sz="3600" b="1" dirty="0">
                <a:ln w="22225">
                  <a:solidFill>
                    <a:schemeClr val="accent2"/>
                  </a:solidFill>
                  <a:prstDash val="solid"/>
                </a:ln>
                <a:solidFill>
                  <a:srgbClr val="FF0000"/>
                </a:solidFill>
              </a:rPr>
              <a:t>اصل شماره 5 : </a:t>
            </a:r>
            <a:r>
              <a:rPr lang="fa-I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پرسش ها و تمرين هاي كتاب به عنوان نوعي فعاليت آموزشي و جذاب در جهت تكميل فرايند تدريس و ارزيابي ارزش ها ، نگرش ها و مهارت هاي عملي مطلوبِ دين طرح </a:t>
            </a:r>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شود</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a:p>
            <a:pPr marL="0" indent="0" algn="r">
              <a:buNone/>
            </a:pPr>
            <a:endParaRPr lang="en-US" dirty="0">
              <a:solidFill>
                <a:srgbClr val="FF0000"/>
              </a:solidFill>
            </a:endParaRPr>
          </a:p>
        </p:txBody>
      </p:sp>
    </p:spTree>
    <p:extLst>
      <p:ext uri="{BB962C8B-B14F-4D97-AF65-F5344CB8AC3E}">
        <p14:creationId xmlns:p14="http://schemas.microsoft.com/office/powerpoint/2010/main" val="2450770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80374680"/>
              </p:ext>
            </p:extLst>
          </p:nvPr>
        </p:nvGraphicFramePr>
        <p:xfrm>
          <a:off x="457200" y="1600200"/>
          <a:ext cx="81838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Callout 1"/>
          <p:cNvSpPr/>
          <p:nvPr/>
        </p:nvSpPr>
        <p:spPr>
          <a:xfrm>
            <a:off x="3352800" y="609600"/>
            <a:ext cx="5791200" cy="4191000"/>
          </a:xfrm>
          <a:prstGeom prst="cloudCallout">
            <a:avLst/>
          </a:prstGeom>
          <a:solidFill>
            <a:srgbClr val="FFFF00"/>
          </a:solid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endParaRPr lang="en-US" sz="1600" dirty="0">
              <a:solidFill>
                <a:srgbClr val="FFFF00"/>
              </a:solidFill>
              <a:cs typeface="B Jadid" pitchFamily="2" charset="-78"/>
            </a:endParaRPr>
          </a:p>
        </p:txBody>
      </p:sp>
      <p:sp>
        <p:nvSpPr>
          <p:cNvPr id="134145" name="Rectangle 1"/>
          <p:cNvSpPr>
            <a:spLocks noChangeArrowheads="1"/>
          </p:cNvSpPr>
          <p:nvPr/>
        </p:nvSpPr>
        <p:spPr bwMode="auto">
          <a:xfrm>
            <a:off x="6858000" y="838200"/>
            <a:ext cx="152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Calibri" pitchFamily="34" charset="0"/>
                <a:ea typeface="Times New Roman" pitchFamily="18" charset="0"/>
                <a:cs typeface="2  Elm" pitchFamily="2" charset="-78"/>
              </a:rPr>
              <a:t>حكمت</a:t>
            </a:r>
            <a:r>
              <a:rPr lang="fa-IR" sz="2800" dirty="0" smtClean="0">
                <a:solidFill>
                  <a:srgbClr val="7030A0"/>
                </a:solidFill>
                <a:latin typeface="Calibri" pitchFamily="34" charset="0"/>
                <a:ea typeface="Times New Roman" pitchFamily="18" charset="0"/>
                <a:cs typeface="2  Elm" pitchFamily="2" charset="-78"/>
              </a:rPr>
              <a:t>:</a:t>
            </a:r>
            <a:r>
              <a:rPr lang="en-US" sz="2800" dirty="0" smtClean="0">
                <a:solidFill>
                  <a:srgbClr val="7030A0"/>
                </a:solidFill>
                <a:latin typeface="Calibri" pitchFamily="34" charset="0"/>
                <a:ea typeface="Times New Roman" pitchFamily="18" charset="0"/>
                <a:cs typeface="2  Elm" pitchFamily="2" charset="-78"/>
              </a:rPr>
              <a:t>6</a:t>
            </a:r>
            <a:endParaRPr kumimoji="0" lang="ar-SA" sz="2800" b="0" i="0" u="none" strike="noStrike" cap="none" normalizeH="0" baseline="0" dirty="0" smtClean="0">
              <a:ln>
                <a:noFill/>
              </a:ln>
              <a:solidFill>
                <a:srgbClr val="7030A0"/>
              </a:solidFill>
              <a:effectLst/>
              <a:latin typeface="Arial" pitchFamily="34" charset="0"/>
              <a:cs typeface="2  Elm" pitchFamily="2" charset="-78"/>
            </a:endParaRPr>
          </a:p>
        </p:txBody>
      </p:sp>
      <p:sp>
        <p:nvSpPr>
          <p:cNvPr id="134146" name="Rectangle 2"/>
          <p:cNvSpPr>
            <a:spLocks noChangeArrowheads="1"/>
          </p:cNvSpPr>
          <p:nvPr/>
        </p:nvSpPr>
        <p:spPr bwMode="auto">
          <a:xfrm>
            <a:off x="4038600" y="1219200"/>
            <a:ext cx="4495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سينه خردمند صندوق راز اوست و خوشرويى وسيله دوست يابى ، </a:t>
            </a:r>
            <a:r>
              <a:rPr kumimoji="0" lang="ar-SA" sz="28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و شكيبايى ، گورستان پوشاننده عيب هاست</a:t>
            </a:r>
            <a:r>
              <a:rPr kumimoji="0" lang="ar-SA" sz="28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 </a:t>
            </a:r>
            <a:endPar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و يا فرمود : پرسش كردن وسيله پوشاندن عيب هاست</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48455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183880" cy="3505200"/>
          </a:xfrm>
        </p:spPr>
        <p:txBody>
          <a:bodyPr>
            <a:noAutofit/>
          </a:bodyPr>
          <a:lstStyle/>
          <a:p>
            <a:pPr algn="r" rtl="1"/>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a:t>
            </a:r>
            <a:r>
              <a:rPr lang="en-US" sz="2400" b="1" dirty="0">
                <a:latin typeface="Arial" panose="020B0604020202020204" pitchFamily="34" charset="0"/>
                <a:cs typeface="Arial" panose="020B0604020202020204" pitchFamily="34" charset="0"/>
              </a:rPr>
              <a:t>-</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عنوان واحد درسی</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۲</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تصویر</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۳</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متن</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۴</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فعالیت ها و تمرین های انتهای درس</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۵</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فعالیت ها و تمرین های کتاب کار</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p>
        </p:txBody>
      </p:sp>
      <p:sp>
        <p:nvSpPr>
          <p:cNvPr id="3" name="Flowchart: Stored Data 2"/>
          <p:cNvSpPr/>
          <p:nvPr/>
        </p:nvSpPr>
        <p:spPr>
          <a:xfrm>
            <a:off x="914400" y="1676400"/>
            <a:ext cx="8051800" cy="838200"/>
          </a:xfrm>
          <a:prstGeom prst="flowChartOnlineStorag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FF3399"/>
                </a:solidFill>
                <a:latin typeface="Arial" panose="020B0604020202020204" pitchFamily="34" charset="0"/>
                <a:cs typeface="Arial" panose="020B0604020202020204" pitchFamily="34" charset="0"/>
              </a:rPr>
              <a:t>عناصری تشکیل </a:t>
            </a:r>
            <a:r>
              <a:rPr lang="fa-IR" sz="2400" b="1" dirty="0" smtClean="0">
                <a:solidFill>
                  <a:srgbClr val="FF3399"/>
                </a:solidFill>
                <a:latin typeface="Arial" panose="020B0604020202020204" pitchFamily="34" charset="0"/>
                <a:cs typeface="Arial" panose="020B0604020202020204" pitchFamily="34" charset="0"/>
              </a:rPr>
              <a:t>دهنده </a:t>
            </a:r>
            <a:r>
              <a:rPr lang="ar-SA" sz="2400" b="1" dirty="0">
                <a:solidFill>
                  <a:srgbClr val="FF3399"/>
                </a:solidFill>
                <a:latin typeface="Arial" panose="020B0604020202020204" pitchFamily="34" charset="0"/>
                <a:cs typeface="Arial" panose="020B0604020202020204" pitchFamily="34" charset="0"/>
              </a:rPr>
              <a:t>واحد درسی هدیه های </a:t>
            </a:r>
            <a:endParaRPr lang="fa-IR" sz="2400" b="1" dirty="0" smtClean="0">
              <a:solidFill>
                <a:srgbClr val="FF3399"/>
              </a:solidFill>
              <a:latin typeface="Arial" panose="020B0604020202020204" pitchFamily="34" charset="0"/>
              <a:cs typeface="Arial" panose="020B0604020202020204" pitchFamily="34" charset="0"/>
            </a:endParaRPr>
          </a:p>
          <a:p>
            <a:pPr algn="ctr"/>
            <a:r>
              <a:rPr lang="ar-SA" sz="2400" b="1" dirty="0" smtClean="0">
                <a:solidFill>
                  <a:srgbClr val="FF3399"/>
                </a:solidFill>
                <a:latin typeface="Arial" panose="020B0604020202020204" pitchFamily="34" charset="0"/>
                <a:cs typeface="Arial" panose="020B0604020202020204" pitchFamily="34" charset="0"/>
              </a:rPr>
              <a:t>آسمان </a:t>
            </a:r>
            <a:endParaRPr lang="en-US" sz="2400" b="1" dirty="0">
              <a:solidFill>
                <a:srgbClr val="FF3399"/>
              </a:solidFill>
            </a:endParaRPr>
          </a:p>
        </p:txBody>
      </p:sp>
    </p:spTree>
    <p:extLst>
      <p:ext uri="{BB962C8B-B14F-4D97-AF65-F5344CB8AC3E}">
        <p14:creationId xmlns:p14="http://schemas.microsoft.com/office/powerpoint/2010/main" val="21119021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80412610"/>
              </p:ext>
            </p:extLst>
          </p:nvPr>
        </p:nvGraphicFramePr>
        <p:xfrm>
          <a:off x="228600" y="2438400"/>
          <a:ext cx="8610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Stored Data 3"/>
          <p:cNvSpPr/>
          <p:nvPr/>
        </p:nvSpPr>
        <p:spPr>
          <a:xfrm>
            <a:off x="228600" y="1066800"/>
            <a:ext cx="8915400" cy="1143000"/>
          </a:xfrm>
          <a:prstGeom prst="flowChartOnlineStorage">
            <a:avLst/>
          </a:prstGeom>
          <a:solidFill>
            <a:srgbClr val="92D050"/>
          </a:solidFill>
          <a:ln w="25400" cap="flat" cmpd="sng" algn="ctr">
            <a:solidFill>
              <a:srgbClr val="5F1101"/>
            </a:solidFill>
            <a:prstDash val="solid"/>
          </a:ln>
          <a:effectLst/>
        </p:spPr>
        <p:txBody>
          <a:bodyPr rtlCol="0" anchor="ctr"/>
          <a:lstStyle/>
          <a:p>
            <a:pPr lvl="0" algn="ctr" rtl="1"/>
            <a:r>
              <a:rPr lang="fa-IR" sz="3600" b="1" dirty="0" smtClean="0">
                <a:solidFill>
                  <a:srgbClr val="FF0000"/>
                </a:solidFill>
                <a:cs typeface="2  Aseman" pitchFamily="2" charset="-78"/>
              </a:rPr>
              <a:t>این عناصر</a:t>
            </a:r>
            <a:r>
              <a:rPr lang="ar-SA" sz="3600" b="1" dirty="0" smtClean="0">
                <a:solidFill>
                  <a:srgbClr val="FF0000"/>
                </a:solidFill>
                <a:cs typeface="2  Aseman" pitchFamily="2" charset="-78"/>
              </a:rPr>
              <a:t>اجزای </a:t>
            </a:r>
            <a:r>
              <a:rPr lang="ar-SA" sz="3600" b="1" dirty="0">
                <a:solidFill>
                  <a:srgbClr val="FF0000"/>
                </a:solidFill>
                <a:cs typeface="2  Aseman" pitchFamily="2" charset="-78"/>
              </a:rPr>
              <a:t>اصلی و کلی محتوای </a:t>
            </a:r>
            <a:r>
              <a:rPr lang="ar-SA" sz="3600" b="1" dirty="0" smtClean="0">
                <a:solidFill>
                  <a:srgbClr val="FF0000"/>
                </a:solidFill>
                <a:cs typeface="2  Aseman" pitchFamily="2" charset="-78"/>
              </a:rPr>
              <a:t>آموزشی</a:t>
            </a:r>
            <a:r>
              <a:rPr lang="fa-IR" sz="3600" b="1" dirty="0" smtClean="0">
                <a:solidFill>
                  <a:srgbClr val="FF0000"/>
                </a:solidFill>
                <a:cs typeface="2  Aseman" pitchFamily="2" charset="-78"/>
              </a:rPr>
              <a:t> هدیه های آسمان</a:t>
            </a:r>
            <a:r>
              <a:rPr lang="ar-SA" sz="3600" b="1" dirty="0" smtClean="0">
                <a:solidFill>
                  <a:srgbClr val="FF0000"/>
                </a:solidFill>
                <a:cs typeface="2  Aseman" pitchFamily="2" charset="-78"/>
              </a:rPr>
              <a:t> </a:t>
            </a:r>
            <a:r>
              <a:rPr lang="ar-SA" sz="3600" b="1" dirty="0">
                <a:solidFill>
                  <a:srgbClr val="FF0000"/>
                </a:solidFill>
                <a:cs typeface="2  Aseman" pitchFamily="2" charset="-78"/>
              </a:rPr>
              <a:t>را تشکیل می دهد </a:t>
            </a:r>
            <a:r>
              <a:rPr lang="en-US" sz="3600" b="1" dirty="0">
                <a:solidFill>
                  <a:srgbClr val="FF0000"/>
                </a:solidFill>
                <a:cs typeface="2  Aseman" pitchFamily="2" charset="-78"/>
              </a:rPr>
              <a:t> </a:t>
            </a:r>
          </a:p>
        </p:txBody>
      </p:sp>
    </p:spTree>
    <p:extLst>
      <p:ext uri="{BB962C8B-B14F-4D97-AF65-F5344CB8AC3E}">
        <p14:creationId xmlns:p14="http://schemas.microsoft.com/office/powerpoint/2010/main" val="24787691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183880" cy="3505200"/>
          </a:xfrm>
        </p:spPr>
        <p:txBody>
          <a:bodyPr>
            <a:noAutofit/>
          </a:bodyPr>
          <a:lstStyle/>
          <a:p>
            <a:pPr algn="r" rtl="1"/>
            <a:r>
              <a:rPr lang="en-US" sz="2800" b="1" dirty="0">
                <a:solidFill>
                  <a:srgbClr val="FF0000"/>
                </a:solidFill>
                <a:latin typeface="Arial" panose="020B0604020202020204" pitchFamily="34" charset="0"/>
                <a:cs typeface="Arial" panose="020B0604020202020204" pitchFamily="34" charset="0"/>
              </a:rPr>
              <a:t/>
            </a:r>
            <a:br>
              <a:rPr lang="en-US" sz="2800" b="1" dirty="0">
                <a:solidFill>
                  <a:srgbClr val="FF0000"/>
                </a:solidFill>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۱</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کارکرد عنوان واحد درسی</a:t>
            </a:r>
            <a:r>
              <a:rPr lang="en-US" sz="2800" b="1" dirty="0">
                <a:latin typeface="Arial" panose="020B0604020202020204" pitchFamily="34" charset="0"/>
                <a:cs typeface="Arial" panose="020B0604020202020204" pitchFamily="34" charset="0"/>
              </a:rPr>
              <a:t>:</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۱</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ایجاد انگیزه برای یادگیری</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۲</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جهت دهی به مسیر یادگیری</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۳</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ایجاد سؤال و تحریک حس کنجکاوی</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۴</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نشانه ای از محتوا و ساختار متن</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fa-IR" sz="2800" b="1" dirty="0">
                <a:latin typeface="Arial" panose="020B0604020202020204" pitchFamily="34" charset="0"/>
                <a:cs typeface="Arial" panose="020B0604020202020204" pitchFamily="34" charset="0"/>
              </a:rPr>
              <a:t>۵</a:t>
            </a:r>
            <a:r>
              <a:rPr lang="en-US" sz="2800" b="1" dirty="0">
                <a:latin typeface="Arial" panose="020B0604020202020204" pitchFamily="34" charset="0"/>
                <a:cs typeface="Arial" panose="020B0604020202020204" pitchFamily="34" charset="0"/>
              </a:rPr>
              <a:t>)  </a:t>
            </a:r>
            <a:r>
              <a:rPr lang="ar-SA" sz="2800" b="1" dirty="0">
                <a:latin typeface="Arial" panose="020B0604020202020204" pitchFamily="34" charset="0"/>
                <a:cs typeface="Arial" panose="020B0604020202020204" pitchFamily="34" charset="0"/>
              </a:rPr>
              <a:t>نشانه ای از اهداف یادگیری متن</a:t>
            </a:r>
            <a:endParaRPr lang="en-US" sz="2800" b="1" dirty="0">
              <a:latin typeface="Arial" pitchFamily="34" charset="0"/>
              <a:cs typeface="Arial" pitchFamily="34" charset="0"/>
            </a:endParaRPr>
          </a:p>
        </p:txBody>
      </p:sp>
      <p:sp>
        <p:nvSpPr>
          <p:cNvPr id="3" name="Flowchart: Stored Data 2"/>
          <p:cNvSpPr/>
          <p:nvPr/>
        </p:nvSpPr>
        <p:spPr>
          <a:xfrm>
            <a:off x="3886200" y="1562100"/>
            <a:ext cx="5105400" cy="495300"/>
          </a:xfrm>
          <a:prstGeom prst="flowChartOnlineStorag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FF0000"/>
                </a:solidFill>
                <a:latin typeface="Arial" panose="020B0604020202020204" pitchFamily="34" charset="0"/>
                <a:ea typeface="+mj-ea"/>
                <a:cs typeface="Arial" panose="020B0604020202020204" pitchFamily="34" charset="0"/>
              </a:rPr>
              <a:t>کارکرد هر یک از عناصر درسی</a:t>
            </a:r>
            <a:endParaRPr lang="en-US" sz="2400" dirty="0"/>
          </a:p>
        </p:txBody>
      </p:sp>
    </p:spTree>
    <p:extLst>
      <p:ext uri="{BB962C8B-B14F-4D97-AF65-F5344CB8AC3E}">
        <p14:creationId xmlns:p14="http://schemas.microsoft.com/office/powerpoint/2010/main" val="76284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715249" cy="4197352"/>
          </a:xfrm>
        </p:spPr>
        <p:txBody>
          <a:bodyPr/>
          <a:lstStyle/>
          <a:p>
            <a:pPr algn="r" rtl="1"/>
            <a:r>
              <a:rPr lang="fa-IR" sz="3600" b="1" dirty="0" smtClean="0">
                <a:cs typeface="B Nazanin" panose="00000400000000000000" pitchFamily="2" charset="-78"/>
              </a:rPr>
              <a:t>فراگیرندگان چه ویژگی هایی دارند؟</a:t>
            </a:r>
          </a:p>
          <a:p>
            <a:pPr algn="r" rtl="1"/>
            <a:r>
              <a:rPr lang="fa-IR" sz="3600" dirty="0">
                <a:cs typeface="B Nazanin" panose="00000400000000000000" pitchFamily="2" charset="-78"/>
              </a:rPr>
              <a:t>1- از نظر روحی ، روانی جسمی</a:t>
            </a:r>
          </a:p>
          <a:p>
            <a:pPr algn="r" rtl="1"/>
            <a:r>
              <a:rPr lang="fa-IR" sz="3600" dirty="0">
                <a:cs typeface="B Nazanin" panose="00000400000000000000" pitchFamily="2" charset="-78"/>
              </a:rPr>
              <a:t>2- چه توانایی هایی دارند.</a:t>
            </a:r>
          </a:p>
          <a:p>
            <a:pPr algn="r" rtl="1"/>
            <a:r>
              <a:rPr lang="fa-IR" sz="3600" dirty="0">
                <a:cs typeface="B Nazanin" panose="00000400000000000000" pitchFamily="2" charset="-78"/>
              </a:rPr>
              <a:t>3- چه محدودیتی دارند.</a:t>
            </a:r>
          </a:p>
          <a:p>
            <a:pPr algn="r" rtl="1"/>
            <a:endParaRPr lang="fa-IR" sz="3600" dirty="0">
              <a:cs typeface="B Nazanin" panose="00000400000000000000" pitchFamily="2" charset="-78"/>
            </a:endParaRPr>
          </a:p>
        </p:txBody>
      </p:sp>
    </p:spTree>
    <p:extLst>
      <p:ext uri="{BB962C8B-B14F-4D97-AF65-F5344CB8AC3E}">
        <p14:creationId xmlns:p14="http://schemas.microsoft.com/office/powerpoint/2010/main" val="3794987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183880" cy="3505200"/>
          </a:xfrm>
        </p:spPr>
        <p:txBody>
          <a:bodyPr>
            <a:noAutofit/>
          </a:bodyPr>
          <a:lstStyle/>
          <a:p>
            <a:pPr algn="r" rtl="1"/>
            <a:r>
              <a:rPr lang="fa-IR" sz="2400" dirty="0">
                <a:latin typeface="Arial" panose="020B0604020202020204" pitchFamily="34" charset="0"/>
                <a:cs typeface="Arial" panose="020B0604020202020204" pitchFamily="34" charset="0"/>
              </a:rPr>
              <a:t> </a:t>
            </a:r>
            <a:r>
              <a:rPr lang="fa-IR"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fa-IR" sz="2400" dirty="0" smtClean="0">
                <a:latin typeface="Arial" panose="020B0604020202020204" pitchFamily="34" charset="0"/>
                <a:cs typeface="Arial" panose="020B0604020202020204" pitchFamily="34" charset="0"/>
              </a:rPr>
              <a:t>2 </a:t>
            </a:r>
            <a:r>
              <a:rPr lang="en-US" sz="2400" dirty="0" smtClean="0">
                <a:latin typeface="Arial" panose="020B0604020202020204" pitchFamily="34" charset="0"/>
                <a:cs typeface="Arial" panose="020B0604020202020204" pitchFamily="34" charset="0"/>
              </a:rPr>
              <a:t> </a:t>
            </a:r>
            <a:r>
              <a:rPr lang="fa-IR" sz="2400" b="1" dirty="0" smtClean="0">
                <a:solidFill>
                  <a:srgbClr val="FF0000"/>
                </a:solidFill>
                <a:latin typeface="Arial" panose="020B0604020202020204" pitchFamily="34" charset="0"/>
                <a:cs typeface="Arial" panose="020B0604020202020204" pitchFamily="34" charset="0"/>
              </a:rPr>
              <a:t/>
            </a:r>
            <a:br>
              <a:rPr lang="fa-IR" sz="2400" b="1" dirty="0" smtClean="0">
                <a:solidFill>
                  <a:srgbClr val="FF000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fa-IR" sz="2400" dirty="0">
                <a:latin typeface="Arial" panose="020B0604020202020204" pitchFamily="34" charset="0"/>
                <a:cs typeface="Arial" panose="020B0604020202020204" pitchFamily="34" charset="0"/>
              </a:rPr>
              <a:t>۱</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عینی کردن مفاهیم</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fa-IR" sz="2800" dirty="0">
                <a:solidFill>
                  <a:srgbClr val="0070C0"/>
                </a:solidFill>
                <a:latin typeface="Arial" panose="020B0604020202020204" pitchFamily="34" charset="0"/>
                <a:cs typeface="Arial" panose="020B0604020202020204" pitchFamily="34" charset="0"/>
              </a:rPr>
              <a:t>۲</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ایجاد احساس لذّت</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fa-IR" sz="2800" dirty="0" smtClean="0">
                <a:solidFill>
                  <a:srgbClr val="0070C0"/>
                </a:solidFill>
                <a:latin typeface="Arial" panose="020B0604020202020204" pitchFamily="34" charset="0"/>
                <a:cs typeface="Arial" panose="020B0604020202020204" pitchFamily="34" charset="0"/>
              </a:rPr>
              <a:t>3- </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ایجاد سؤال</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fa-IR" sz="2800" dirty="0">
                <a:solidFill>
                  <a:srgbClr val="0070C0"/>
                </a:solidFill>
                <a:latin typeface="Arial" panose="020B0604020202020204" pitchFamily="34" charset="0"/>
                <a:cs typeface="Arial" panose="020B0604020202020204" pitchFamily="34" charset="0"/>
              </a:rPr>
              <a:t>۴</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شروعی مناسب برای تدریس</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fa-IR" sz="2800" dirty="0">
                <a:solidFill>
                  <a:srgbClr val="0070C0"/>
                </a:solidFill>
                <a:latin typeface="Arial" panose="020B0604020202020204" pitchFamily="34" charset="0"/>
                <a:cs typeface="Arial" panose="020B0604020202020204" pitchFamily="34" charset="0"/>
              </a:rPr>
              <a:t>۵</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ساده سازی مفهوم و پیام متن</a:t>
            </a:r>
            <a:r>
              <a:rPr lang="en-US" sz="2800" dirty="0">
                <a:solidFill>
                  <a:srgbClr val="0070C0"/>
                </a:solidFill>
                <a:latin typeface="Arial" panose="020B0604020202020204" pitchFamily="34" charset="0"/>
                <a:cs typeface="Arial" panose="020B0604020202020204" pitchFamily="34" charset="0"/>
              </a:rPr>
              <a:t/>
            </a:r>
            <a:br>
              <a:rPr lang="en-US" sz="2800" dirty="0">
                <a:solidFill>
                  <a:srgbClr val="0070C0"/>
                </a:solidFill>
                <a:latin typeface="Arial" panose="020B0604020202020204" pitchFamily="34" charset="0"/>
                <a:cs typeface="Arial" panose="020B0604020202020204" pitchFamily="34" charset="0"/>
              </a:rPr>
            </a:br>
            <a:r>
              <a:rPr lang="fa-IR" sz="2800" dirty="0">
                <a:solidFill>
                  <a:srgbClr val="0070C0"/>
                </a:solidFill>
                <a:latin typeface="Arial" panose="020B0604020202020204" pitchFamily="34" charset="0"/>
                <a:cs typeface="Arial" panose="020B0604020202020204" pitchFamily="34" charset="0"/>
              </a:rPr>
              <a:t>۶</a:t>
            </a:r>
            <a:r>
              <a:rPr lang="en-US" sz="2800" dirty="0">
                <a:solidFill>
                  <a:srgbClr val="0070C0"/>
                </a:solidFill>
                <a:latin typeface="Arial" panose="020B0604020202020204" pitchFamily="34" charset="0"/>
                <a:cs typeface="Arial" panose="020B0604020202020204" pitchFamily="34" charset="0"/>
              </a:rPr>
              <a:t>)   </a:t>
            </a:r>
            <a:r>
              <a:rPr lang="ar-SA" sz="2800" dirty="0">
                <a:solidFill>
                  <a:srgbClr val="0070C0"/>
                </a:solidFill>
                <a:latin typeface="Arial" panose="020B0604020202020204" pitchFamily="34" charset="0"/>
                <a:cs typeface="Arial" panose="020B0604020202020204" pitchFamily="34" charset="0"/>
              </a:rPr>
              <a:t>کامل کردن آموزش و متن درس</a:t>
            </a: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3" name="Left Arrow Callout 2"/>
          <p:cNvSpPr/>
          <p:nvPr/>
        </p:nvSpPr>
        <p:spPr>
          <a:xfrm>
            <a:off x="3505200" y="1371600"/>
            <a:ext cx="5257800" cy="914400"/>
          </a:xfrm>
          <a:prstGeom prst="leftArrowCallout">
            <a:avLst/>
          </a:prstGeom>
          <a:ln>
            <a:solidFill>
              <a:srgbClr val="FF3399"/>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ar-SA" sz="4000" b="1" dirty="0" smtClean="0">
                <a:solidFill>
                  <a:srgbClr val="FF0000"/>
                </a:solidFill>
                <a:latin typeface="Arial" panose="020B0604020202020204" pitchFamily="34" charset="0"/>
                <a:cs typeface="Arial" panose="020B0604020202020204" pitchFamily="34" charset="0"/>
              </a:rPr>
              <a:t>کارکرد تصویر</a:t>
            </a:r>
            <a:r>
              <a:rPr lang="en-US" b="1" dirty="0" smtClean="0">
                <a:solidFill>
                  <a:srgbClr val="FF0000"/>
                </a:solidFill>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31350149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183880" cy="3505200"/>
          </a:xfrm>
        </p:spPr>
        <p:txBody>
          <a:bodyPr>
            <a:noAutofit/>
          </a:bodyPr>
          <a:lstStyle/>
          <a:p>
            <a:pPr algn="r" rtl="1"/>
            <a:r>
              <a:rPr lang="en-US" sz="2800" b="1" dirty="0" smtClean="0">
                <a:solidFill>
                  <a:srgbClr val="FF3399"/>
                </a:solidFill>
                <a:latin typeface="Arial" panose="020B0604020202020204" pitchFamily="34" charset="0"/>
                <a:cs typeface="Arial" panose="020B0604020202020204" pitchFamily="34" charset="0"/>
              </a:rPr>
              <a:t>:</a:t>
            </a:r>
            <a:r>
              <a:rPr lang="fa-IR" sz="2800" b="1" dirty="0" smtClean="0">
                <a:solidFill>
                  <a:srgbClr val="FF3399"/>
                </a:solidFill>
                <a:latin typeface="Arial" panose="020B0604020202020204" pitchFamily="34" charset="0"/>
                <a:cs typeface="Arial" panose="020B0604020202020204" pitchFamily="34" charset="0"/>
              </a:rPr>
              <a:t/>
            </a:r>
            <a:br>
              <a:rPr lang="fa-IR" sz="2800" b="1" dirty="0" smtClean="0">
                <a:solidFill>
                  <a:srgbClr val="FF3399"/>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۱</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بستری برای ارائه مفاهیم و ساده و عینی کردن آن ها</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۲</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ایجاد احساس لذّت</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۳</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شروعی مناسب برای تدریس</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۴</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ایجاد فعالیت و فرصت مناسب برای یادگیری</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۵</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جهت دهی دانش آموز و معلم به سوی اهداف درسی</a:t>
            </a:r>
            <a:r>
              <a:rPr lang="en-US" sz="2800" dirty="0">
                <a:solidFill>
                  <a:srgbClr val="002060"/>
                </a:solidFill>
                <a:latin typeface="Arial" panose="020B0604020202020204" pitchFamily="34" charset="0"/>
                <a:cs typeface="Arial" panose="020B0604020202020204" pitchFamily="34" charset="0"/>
              </a:rPr>
              <a:t/>
            </a:r>
            <a:br>
              <a:rPr lang="en-US" sz="2800" dirty="0">
                <a:solidFill>
                  <a:srgbClr val="002060"/>
                </a:solidFill>
                <a:latin typeface="Arial" panose="020B0604020202020204" pitchFamily="34" charset="0"/>
                <a:cs typeface="Arial" panose="020B0604020202020204" pitchFamily="34" charset="0"/>
              </a:rPr>
            </a:br>
            <a:r>
              <a:rPr lang="fa-IR" sz="2800" dirty="0">
                <a:solidFill>
                  <a:srgbClr val="002060"/>
                </a:solidFill>
                <a:latin typeface="Arial" panose="020B0604020202020204" pitchFamily="34" charset="0"/>
                <a:cs typeface="Arial" panose="020B0604020202020204" pitchFamily="34" charset="0"/>
              </a:rPr>
              <a:t>۶</a:t>
            </a:r>
            <a:r>
              <a:rPr lang="en-US" sz="2800" dirty="0">
                <a:solidFill>
                  <a:srgbClr val="002060"/>
                </a:solidFill>
                <a:latin typeface="Arial" panose="020B0604020202020204" pitchFamily="34" charset="0"/>
                <a:cs typeface="Arial" panose="020B0604020202020204" pitchFamily="34" charset="0"/>
              </a:rPr>
              <a:t>)   </a:t>
            </a:r>
            <a:r>
              <a:rPr lang="ar-SA" sz="2800" dirty="0">
                <a:solidFill>
                  <a:srgbClr val="002060"/>
                </a:solidFill>
                <a:latin typeface="Arial" panose="020B0604020202020204" pitchFamily="34" charset="0"/>
                <a:cs typeface="Arial" panose="020B0604020202020204" pitchFamily="34" charset="0"/>
              </a:rPr>
              <a:t>ایجاد امکان تفکر</a:t>
            </a:r>
            <a:r>
              <a:rPr lang="en-US" sz="2800" dirty="0">
                <a:solidFill>
                  <a:srgbClr val="002060"/>
                </a:solidFill>
                <a:latin typeface="Arial" pitchFamily="34" charset="0"/>
                <a:cs typeface="Arial" pitchFamily="34" charset="0"/>
              </a:rPr>
              <a:t/>
            </a:r>
            <a:br>
              <a:rPr lang="en-US" sz="2800" dirty="0">
                <a:solidFill>
                  <a:srgbClr val="002060"/>
                </a:solidFill>
                <a:latin typeface="Arial" pitchFamily="34" charset="0"/>
                <a:cs typeface="Arial" pitchFamily="34" charset="0"/>
              </a:rPr>
            </a:br>
            <a:endParaRPr lang="en-US" sz="2800" dirty="0">
              <a:solidFill>
                <a:srgbClr val="002060"/>
              </a:solidFill>
              <a:latin typeface="Arial" pitchFamily="34" charset="0"/>
              <a:cs typeface="Arial" pitchFamily="34" charset="0"/>
            </a:endParaRPr>
          </a:p>
        </p:txBody>
      </p:sp>
      <p:sp>
        <p:nvSpPr>
          <p:cNvPr id="4" name="Right Arrow Callout 3"/>
          <p:cNvSpPr/>
          <p:nvPr/>
        </p:nvSpPr>
        <p:spPr>
          <a:xfrm>
            <a:off x="762000" y="1066800"/>
            <a:ext cx="4495800" cy="914400"/>
          </a:xfrm>
          <a:prstGeom prst="rightArrowCallout">
            <a:avLst/>
          </a:prstGeom>
          <a:ln>
            <a:solidFill>
              <a:srgbClr val="FF3399"/>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ar-SA" sz="3600" b="1" dirty="0" smtClean="0">
                <a:solidFill>
                  <a:srgbClr val="0070C0"/>
                </a:solidFill>
                <a:latin typeface="Arial" panose="020B0604020202020204" pitchFamily="34" charset="0"/>
                <a:cs typeface="Arial" panose="020B0604020202020204" pitchFamily="34" charset="0"/>
              </a:rPr>
              <a:t>کارکرد متن</a:t>
            </a:r>
            <a:r>
              <a:rPr lang="en-US" sz="2800" b="1" dirty="0" smtClean="0">
                <a:solidFill>
                  <a:srgbClr val="0070C0"/>
                </a:solidFill>
                <a:latin typeface="Arial" panose="020B0604020202020204" pitchFamily="34" charset="0"/>
                <a:cs typeface="Arial" panose="020B0604020202020204" pitchFamily="34" charset="0"/>
              </a:rPr>
              <a:t>-</a:t>
            </a:r>
            <a:r>
              <a:rPr lang="fa-IR" sz="2800" b="1" dirty="0" smtClean="0">
                <a:solidFill>
                  <a:srgbClr val="0070C0"/>
                </a:solidFill>
                <a:latin typeface="Arial" panose="020B0604020202020204" pitchFamily="34" charset="0"/>
                <a:cs typeface="Arial" panose="020B0604020202020204" pitchFamily="34" charset="0"/>
              </a:rPr>
              <a:t>  </a:t>
            </a:r>
            <a:r>
              <a:rPr lang="fa-IR" sz="3600" b="1" dirty="0" smtClean="0">
                <a:solidFill>
                  <a:srgbClr val="0070C0"/>
                </a:solidFill>
                <a:latin typeface="Arial" panose="020B0604020202020204" pitchFamily="34" charset="0"/>
                <a:cs typeface="Arial" panose="020B0604020202020204" pitchFamily="34" charset="0"/>
              </a:rPr>
              <a:t>۳</a:t>
            </a:r>
            <a:endParaRPr lang="en-US" sz="3600" dirty="0">
              <a:solidFill>
                <a:srgbClr val="0070C0"/>
              </a:solidFill>
            </a:endParaRPr>
          </a:p>
        </p:txBody>
      </p:sp>
    </p:spTree>
    <p:extLst>
      <p:ext uri="{BB962C8B-B14F-4D97-AF65-F5344CB8AC3E}">
        <p14:creationId xmlns:p14="http://schemas.microsoft.com/office/powerpoint/2010/main" val="39878446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3704851"/>
              </p:ext>
            </p:extLst>
          </p:nvPr>
        </p:nvGraphicFramePr>
        <p:xfrm>
          <a:off x="0" y="685800"/>
          <a:ext cx="9067800" cy="6096002"/>
        </p:xfrm>
        <a:graphic>
          <a:graphicData uri="http://schemas.openxmlformats.org/drawingml/2006/table">
            <a:tbl>
              <a:tblPr firstRow="1" firstCol="1" bandRow="1"/>
              <a:tblGrid>
                <a:gridCol w="7220655"/>
                <a:gridCol w="1259417"/>
                <a:gridCol w="587728"/>
              </a:tblGrid>
              <a:tr h="736002">
                <a:tc>
                  <a:txBody>
                    <a:bodyPr/>
                    <a:lstStyle/>
                    <a:p>
                      <a:pPr marL="0" marR="0" algn="ctr">
                        <a:lnSpc>
                          <a:spcPct val="107000"/>
                        </a:lnSpc>
                        <a:spcBef>
                          <a:spcPts val="0"/>
                        </a:spcBef>
                        <a:spcAft>
                          <a:spcPts val="800"/>
                        </a:spcAft>
                      </a:pPr>
                      <a:r>
                        <a:rPr lang="fa-IR" sz="3200" b="1" dirty="0">
                          <a:solidFill>
                            <a:srgbClr val="FF0000"/>
                          </a:solidFill>
                          <a:effectLst/>
                          <a:latin typeface="Calibri" panose="020F0502020204030204" pitchFamily="34" charset="0"/>
                          <a:ea typeface="Calibri" panose="020F0502020204030204" pitchFamily="34" charset="0"/>
                          <a:cs typeface="B Jadid" panose="00000700000000000000" pitchFamily="2" charset="-78"/>
                        </a:rPr>
                        <a:t>شرح فعاليت</a:t>
                      </a:r>
                      <a:endParaRPr lang="en-US" sz="3200" dirty="0">
                        <a:solidFill>
                          <a:srgbClr val="FF0000"/>
                        </a:solidFill>
                        <a:effectLst/>
                        <a:latin typeface="Calibri" panose="020F0502020204030204" pitchFamily="34" charset="0"/>
                        <a:ea typeface="Calibri" panose="020F0502020204030204" pitchFamily="34" charset="0"/>
                        <a:cs typeface="B Jadid" panose="000007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800"/>
                        </a:spcAft>
                      </a:pPr>
                      <a:r>
                        <a:rPr lang="fa-IR" sz="1600" b="1">
                          <a:solidFill>
                            <a:srgbClr val="FF0000"/>
                          </a:solidFill>
                          <a:effectLst/>
                          <a:latin typeface="Calibri" panose="020F0502020204030204" pitchFamily="34" charset="0"/>
                          <a:ea typeface="Calibri" panose="020F0502020204030204" pitchFamily="34" charset="0"/>
                          <a:cs typeface="B Jadid" panose="00000700000000000000" pitchFamily="2" charset="-78"/>
                        </a:rPr>
                        <a:t>عنوان فعاليت</a:t>
                      </a:r>
                      <a:endParaRPr lang="en-US" sz="1600">
                        <a:solidFill>
                          <a:srgbClr val="FF0000"/>
                        </a:solidFill>
                        <a:effectLst/>
                        <a:latin typeface="Calibri" panose="020F0502020204030204" pitchFamily="34" charset="0"/>
                        <a:ea typeface="Calibri" panose="020F0502020204030204" pitchFamily="34" charset="0"/>
                        <a:cs typeface="B Jadid" panose="000007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fa-IR" sz="1400" b="1" dirty="0">
                          <a:solidFill>
                            <a:srgbClr val="FF0000"/>
                          </a:solidFill>
                          <a:effectLst/>
                          <a:latin typeface="Calibri" panose="020F0502020204030204" pitchFamily="34" charset="0"/>
                          <a:ea typeface="Calibri" panose="020F0502020204030204" pitchFamily="34" charset="0"/>
                          <a:cs typeface="B Jadid" panose="00000700000000000000" pitchFamily="2" charset="-78"/>
                        </a:rPr>
                        <a:t>رديف</a:t>
                      </a:r>
                      <a:endParaRPr lang="en-US" sz="1400" dirty="0">
                        <a:solidFill>
                          <a:srgbClr val="FF0000"/>
                        </a:solidFill>
                        <a:effectLst/>
                        <a:latin typeface="Calibri" panose="020F0502020204030204" pitchFamily="34" charset="0"/>
                        <a:ea typeface="Calibri" panose="020F0502020204030204" pitchFamily="34" charset="0"/>
                        <a:cs typeface="B Jadid" panose="000007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36002">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جمع بندی و نتیجه گیری از درس</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برايم بگو</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1</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736002">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برقراري ارتباط بين مفاهيم ارائه شده و دستيابي به يافته هاي جديد</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ايستگاه فكر</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2</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736002">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جمع بندی و نتیجه گیری مفاهیم درس در قالب آیات و احادیث كوتاه </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تدبر كنيم</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3</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736002">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تثبيت،توسعه و تعميم مفاهيم </a:t>
                      </a:r>
                      <a:r>
                        <a:rPr lang="fa-IR"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بر اساس مرور اطلاعات</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بررسي كنيد</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4</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736002">
                <a:tc>
                  <a:txBody>
                    <a:bodyPr/>
                    <a:lstStyle/>
                    <a:p>
                      <a:pPr marL="0" marR="0" algn="r" rtl="1">
                        <a:lnSpc>
                          <a:spcPct val="107000"/>
                        </a:lnSpc>
                        <a:spcBef>
                          <a:spcPts val="0"/>
                        </a:spcBef>
                        <a:spcAft>
                          <a:spcPts val="800"/>
                        </a:spcAft>
                      </a:pPr>
                      <a:r>
                        <a:rPr lang="fa-IR"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تكميل و </a:t>
                      </a: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اهداف</a:t>
                      </a:r>
                      <a:r>
                        <a:rPr lang="fa-IR"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 بر اساس دريافت رابطه بين مفاهيم</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كامل كنيد</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5</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839995">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و تعمیق مطالب آموزش داده شده در قالب اجراي نمايش، خط خوش و نقاشي</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ايستگاه خلاقيت</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6</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r h="839995">
                <a:tc>
                  <a:txBody>
                    <a:bodyPr/>
                    <a:lstStyle/>
                    <a:p>
                      <a:pPr marL="0" marR="0" algn="r" rtl="1">
                        <a:lnSpc>
                          <a:spcPct val="107000"/>
                        </a:lnSpc>
                        <a:spcBef>
                          <a:spcPts val="0"/>
                        </a:spcBef>
                        <a:spcAft>
                          <a:spcPts val="800"/>
                        </a:spcAft>
                      </a:pPr>
                      <a:r>
                        <a:rPr lang="ar-SA"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مفاهیم درس از طريق ارائه نظرات و ‌تجارب در گروه و مشاركت در جمع بندي</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Homa" panose="00000400000000000000" pitchFamily="2" charset="-78"/>
                        </a:rPr>
                        <a:t>گفت و گو كنيد</a:t>
                      </a:r>
                      <a:endParaRPr lang="en-US" sz="1600" dirty="0">
                        <a:effectLst/>
                        <a:latin typeface="Calibri" panose="020F0502020204030204" pitchFamily="34" charset="0"/>
                        <a:ea typeface="Calibri" panose="020F0502020204030204" pitchFamily="34" charset="0"/>
                        <a:cs typeface="B Homa" panose="000004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marR="0" algn="ctr" rtl="1">
                        <a:lnSpc>
                          <a:spcPct val="107000"/>
                        </a:lnSpc>
                        <a:spcBef>
                          <a:spcPts val="0"/>
                        </a:spcBef>
                        <a:spcAft>
                          <a:spcPts val="800"/>
                        </a:spcAft>
                      </a:pPr>
                      <a:r>
                        <a:rPr lang="fa-IR" sz="1600" dirty="0">
                          <a:effectLst/>
                          <a:latin typeface="Calibri" panose="020F0502020204030204" pitchFamily="34" charset="0"/>
                          <a:ea typeface="Calibri" panose="020F0502020204030204" pitchFamily="34" charset="0"/>
                          <a:cs typeface="B Lotus" panose="00000400000000000000" pitchFamily="2" charset="-78"/>
                        </a:rPr>
                        <a:t>7</a:t>
                      </a:r>
                      <a:endParaRPr lang="en-US" sz="1600" dirty="0">
                        <a:effectLst/>
                        <a:latin typeface="Calibri" panose="020F0502020204030204" pitchFamily="34" charset="0"/>
                        <a:ea typeface="Calibri" panose="020F0502020204030204" pitchFamily="34" charset="0"/>
                        <a:cs typeface="Sakkal Majalla" panose="02000000000000000000" pitchFamily="2" charset="-78"/>
                      </a:endParaRPr>
                    </a:p>
                  </a:txBody>
                  <a:tcPr marL="51438" marR="514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r>
            </a:tbl>
          </a:graphicData>
        </a:graphic>
      </p:graphicFrame>
    </p:spTree>
    <p:extLst>
      <p:ext uri="{BB962C8B-B14F-4D97-AF65-F5344CB8AC3E}">
        <p14:creationId xmlns:p14="http://schemas.microsoft.com/office/powerpoint/2010/main" val="3541891418"/>
      </p:ext>
    </p:extLst>
  </p:cSld>
  <p:clrMapOvr>
    <a:masterClrMapping/>
  </p:clrMapOvr>
  <p:transition>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4144719"/>
              </p:ext>
            </p:extLst>
          </p:nvPr>
        </p:nvGraphicFramePr>
        <p:xfrm>
          <a:off x="228600" y="990601"/>
          <a:ext cx="8686800" cy="5381817"/>
        </p:xfrm>
        <a:graphic>
          <a:graphicData uri="http://schemas.openxmlformats.org/drawingml/2006/table">
            <a:tbl>
              <a:tblPr firstRow="1" firstCol="1" bandRow="1"/>
              <a:tblGrid>
                <a:gridCol w="7010400"/>
                <a:gridCol w="1146953"/>
                <a:gridCol w="529447"/>
              </a:tblGrid>
              <a:tr h="536278">
                <a:tc>
                  <a:txBody>
                    <a:bodyPr/>
                    <a:lstStyle/>
                    <a:p>
                      <a:pPr marL="0" marR="0" algn="ctr">
                        <a:lnSpc>
                          <a:spcPct val="107000"/>
                        </a:lnSpc>
                        <a:spcBef>
                          <a:spcPts val="0"/>
                        </a:spcBef>
                        <a:spcAft>
                          <a:spcPts val="800"/>
                        </a:spcAft>
                      </a:pPr>
                      <a:r>
                        <a:rPr lang="fa-IR" sz="3200" b="1" dirty="0">
                          <a:solidFill>
                            <a:srgbClr val="792207"/>
                          </a:solidFill>
                          <a:effectLst/>
                          <a:latin typeface="Calibri" panose="020F0502020204030204" pitchFamily="34" charset="0"/>
                          <a:ea typeface="Calibri" panose="020F0502020204030204" pitchFamily="34" charset="0"/>
                          <a:cs typeface="B Jadid" panose="00000700000000000000" pitchFamily="2" charset="-78"/>
                        </a:rPr>
                        <a:t>شرح فعاليت</a:t>
                      </a:r>
                      <a:endParaRPr lang="en-US" sz="3200" dirty="0">
                        <a:solidFill>
                          <a:srgbClr val="792207"/>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marL="0" marR="0" algn="ctr">
                        <a:lnSpc>
                          <a:spcPct val="107000"/>
                        </a:lnSpc>
                        <a:spcBef>
                          <a:spcPts val="0"/>
                        </a:spcBef>
                        <a:spcAft>
                          <a:spcPts val="800"/>
                        </a:spcAft>
                      </a:pPr>
                      <a:r>
                        <a:rPr lang="fa-IR" sz="1800" b="1"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عنوان فعاليت</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fa-IR" sz="1400" b="1"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رديف</a:t>
                      </a:r>
                      <a:endParaRPr lang="en-US" sz="14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67066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تعمیق مفاهیم درس با پاسخ به پرسش هاي مطرح شده از طريق تصوير خواني</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C000"/>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ببين و بگو</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8</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3627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و تعمیق مطالب آموزش داده شده با انجام يك فعاليت عيني و ملموس </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00"/>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بگرد و پيدا كن</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9</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67066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مفاهیم درس از طريق خواندن شعر به صورت گروهي با آهنگ و لحن مناسب</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9900"/>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همخواني كنيم</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10</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3627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تثبيت،توسعه و تعميم مفاهيم با جمع آوري اطلاعات از منابع مختلف</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CCFF99"/>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تحقيق كنيد</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11</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3627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تثبيت،توسعه و تعميم مفاهيم </a:t>
                      </a:r>
                      <a:r>
                        <a:rPr lang="fa-IR"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بر اساس </a:t>
                      </a: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كاربست آموخته ها در موقعيت جديد</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92D050"/>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به كار بنديم</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12</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670668">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تثبیت و تعمیق مطالب آموزش داده شده با راز و نياز يا بيان درخواست و احساسات</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00CC99"/>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دعا كنيم</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13</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1072553">
                <a:tc>
                  <a:txBody>
                    <a:bodyPr/>
                    <a:lstStyle/>
                    <a:p>
                      <a:pPr marL="0" marR="0" algn="r" rtl="1">
                        <a:lnSpc>
                          <a:spcPct val="107000"/>
                        </a:lnSpc>
                        <a:spcBef>
                          <a:spcPts val="0"/>
                        </a:spcBef>
                        <a:spcAft>
                          <a:spcPts val="800"/>
                        </a:spcAft>
                      </a:pPr>
                      <a:r>
                        <a:rPr lang="ar-SA"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بسط یادگیری و تقویت نگرش دانش آموز به مفاهیم دینی برای بروز رفتاردینی از طريق جست و جوي مصاديق تازه از مفاهيم با كمك و همفكري اعضاي خانواده </a:t>
                      </a:r>
                      <a:endParaRPr lang="en-U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51431" marR="51431" marT="0" marB="0">
                    <a:lnL w="12700" cap="flat" cmpd="sng" algn="ctr">
                      <a:solidFill>
                        <a:srgbClr val="000000"/>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marL="0" marR="0" algn="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با خانواده</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07000"/>
                        </a:lnSpc>
                        <a:spcBef>
                          <a:spcPts val="0"/>
                        </a:spcBef>
                        <a:spcAft>
                          <a:spcPts val="800"/>
                        </a:spcAft>
                      </a:pPr>
                      <a:r>
                        <a:rPr lang="fa-IR"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rPr>
                        <a:t>14</a:t>
                      </a:r>
                      <a:endParaRPr lang="en-US" sz="1800" dirty="0">
                        <a:solidFill>
                          <a:srgbClr val="7030A0"/>
                        </a:solidFill>
                        <a:effectLst/>
                        <a:latin typeface="Calibri" panose="020F0502020204030204" pitchFamily="34" charset="0"/>
                        <a:ea typeface="Calibri" panose="020F0502020204030204" pitchFamily="34" charset="0"/>
                        <a:cs typeface="B Jadid" panose="00000700000000000000" pitchFamily="2" charset="-78"/>
                      </a:endParaRPr>
                    </a:p>
                  </a:txBody>
                  <a:tcPr marL="51431" marR="51431" marT="0" marB="0">
                    <a:lnL w="571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44936980"/>
      </p:ext>
    </p:extLst>
  </p:cSld>
  <p:clrMapOvr>
    <a:masterClrMapping/>
  </p:clrMapOvr>
  <p:transition>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80374680"/>
              </p:ext>
            </p:extLst>
          </p:nvPr>
        </p:nvGraphicFramePr>
        <p:xfrm>
          <a:off x="457200" y="1600200"/>
          <a:ext cx="818388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loud Callout 1"/>
          <p:cNvSpPr/>
          <p:nvPr/>
        </p:nvSpPr>
        <p:spPr>
          <a:xfrm>
            <a:off x="3352800" y="609600"/>
            <a:ext cx="5791200" cy="4191000"/>
          </a:xfrm>
          <a:prstGeom prst="cloudCallout">
            <a:avLst/>
          </a:prstGeom>
          <a:solidFill>
            <a:srgbClr val="FF9900"/>
          </a:solidFill>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a:endParaRPr lang="en-US" sz="1600" dirty="0">
              <a:solidFill>
                <a:srgbClr val="FFFF00"/>
              </a:solidFill>
              <a:cs typeface="B Jadid" pitchFamily="2" charset="-78"/>
            </a:endParaRPr>
          </a:p>
        </p:txBody>
      </p:sp>
      <p:sp>
        <p:nvSpPr>
          <p:cNvPr id="134145" name="Rectangle 1"/>
          <p:cNvSpPr>
            <a:spLocks noChangeArrowheads="1"/>
          </p:cNvSpPr>
          <p:nvPr/>
        </p:nvSpPr>
        <p:spPr bwMode="auto">
          <a:xfrm>
            <a:off x="6858000" y="838200"/>
            <a:ext cx="152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7030A0"/>
                </a:solidFill>
                <a:effectLst/>
                <a:latin typeface="Calibri" pitchFamily="34" charset="0"/>
                <a:ea typeface="Times New Roman" pitchFamily="18" charset="0"/>
                <a:cs typeface="2  Elm" pitchFamily="2" charset="-78"/>
              </a:rPr>
              <a:t>حكمت</a:t>
            </a:r>
            <a:r>
              <a:rPr lang="fa-IR" sz="2800" dirty="0" smtClean="0">
                <a:solidFill>
                  <a:srgbClr val="7030A0"/>
                </a:solidFill>
                <a:latin typeface="Calibri" pitchFamily="34" charset="0"/>
                <a:ea typeface="Times New Roman" pitchFamily="18" charset="0"/>
                <a:cs typeface="2  Elm" pitchFamily="2" charset="-78"/>
              </a:rPr>
              <a:t>: 9</a:t>
            </a:r>
            <a:endParaRPr kumimoji="0" lang="ar-SA" sz="2800" b="0" i="0" u="none" strike="noStrike" cap="none" normalizeH="0" baseline="0" dirty="0" smtClean="0">
              <a:ln>
                <a:noFill/>
              </a:ln>
              <a:solidFill>
                <a:srgbClr val="7030A0"/>
              </a:solidFill>
              <a:effectLst/>
              <a:latin typeface="Arial" pitchFamily="34" charset="0"/>
              <a:cs typeface="2  Elm" pitchFamily="2" charset="-78"/>
            </a:endParaRPr>
          </a:p>
        </p:txBody>
      </p:sp>
      <p:sp>
        <p:nvSpPr>
          <p:cNvPr id="134146" name="Rectangle 2"/>
          <p:cNvSpPr>
            <a:spLocks noChangeArrowheads="1"/>
          </p:cNvSpPr>
          <p:nvPr/>
        </p:nvSpPr>
        <p:spPr bwMode="auto">
          <a:xfrm>
            <a:off x="4114800" y="1981200"/>
            <a:ext cx="4495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2800" dirty="0" smtClean="0"/>
              <a:t>چون دنيا به كسى روى آورد ، نيكى هاى ديگران را به او عاريت دهد ، و چون از او روى برگرداند خوبى هاى او را نيز بربايند</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248455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83880" cy="3505200"/>
          </a:xfrm>
        </p:spPr>
        <p:txBody>
          <a:bodyPr>
            <a:noAutofit/>
          </a:bodyPr>
          <a:lstStyle/>
          <a:p>
            <a:pPr marL="0" marR="0" algn="r" rtl="1">
              <a:lnSpc>
                <a:spcPct val="115000"/>
              </a:lnSpc>
              <a:spcBef>
                <a:spcPts val="0"/>
              </a:spcBef>
              <a:spcAft>
                <a:spcPts val="1000"/>
              </a:spcAft>
            </a:pPr>
            <a:r>
              <a:rPr lang="ar-SA" sz="2400" b="1" dirty="0">
                <a:solidFill>
                  <a:srgbClr val="FF0000"/>
                </a:solidFill>
                <a:ea typeface="Times New Roman"/>
                <a:cs typeface="Times New Roman"/>
              </a:rPr>
              <a:t>الگوی ارزشیابی پیشرفت تحصیلی در هدیه های آسمان (رویکردها و شیوه ها</a:t>
            </a:r>
            <a:r>
              <a:rPr lang="en-US" sz="2400" b="1" dirty="0">
                <a:solidFill>
                  <a:srgbClr val="FF0000"/>
                </a:solidFill>
                <a:latin typeface="Times New Roman"/>
                <a:ea typeface="Times New Roman"/>
                <a:cs typeface="Arial"/>
              </a:rPr>
              <a:t>)</a:t>
            </a:r>
            <a:r>
              <a:rPr lang="en-US" sz="2000" dirty="0">
                <a:ea typeface="Calibri"/>
                <a:cs typeface="Arial"/>
              </a:rPr>
              <a:t/>
            </a:r>
            <a:br>
              <a:rPr lang="en-US" sz="2000" dirty="0">
                <a:ea typeface="Calibri"/>
                <a:cs typeface="Arial"/>
              </a:rPr>
            </a:b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ar-SA" sz="2400" b="1" dirty="0">
                <a:ea typeface="Times New Roman"/>
                <a:cs typeface="Times New Roman"/>
              </a:rPr>
              <a:t>نقش ارزشیابی</a:t>
            </a:r>
            <a:r>
              <a:rPr lang="en-US" sz="2400" b="1" dirty="0">
                <a:latin typeface="Times New Roman"/>
                <a:ea typeface="Times New Roman"/>
                <a:cs typeface="Arial"/>
              </a:rPr>
              <a:t>:</a:t>
            </a:r>
            <a:r>
              <a:rPr lang="en-US" sz="2400" dirty="0">
                <a:latin typeface="Times New Roman"/>
                <a:ea typeface="Times New Roman"/>
                <a:cs typeface="Arial"/>
              </a:rPr>
              <a:t> </a:t>
            </a:r>
            <a:r>
              <a:rPr lang="ar-SA" sz="2400" dirty="0">
                <a:ea typeface="Times New Roman"/>
                <a:cs typeface="Times New Roman"/>
              </a:rPr>
              <a:t>نشان دهنده ی میزان پیشرفت دانش آموز و نیز میزان توانایی ها و موفقیت معلم، برنامه ریزان و مؤلفان است</a:t>
            </a: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ar-SA" sz="2400" dirty="0">
                <a:ea typeface="Times New Roman"/>
                <a:cs typeface="Times New Roman"/>
              </a:rPr>
              <a:t>هدف ارزشیابی چیست؟ پاسخ به سه سؤال نیز هدف را مشخص می کند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456315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183880" cy="3505200"/>
          </a:xfrm>
        </p:spPr>
        <p:txBody>
          <a:bodyPr>
            <a:noAutofit/>
          </a:bodyPr>
          <a:lstStyle/>
          <a:p>
            <a:pPr marL="0" marR="0" algn="r" rtl="1">
              <a:lnSpc>
                <a:spcPct val="115000"/>
              </a:lnSpc>
              <a:spcBef>
                <a:spcPts val="0"/>
              </a:spcBef>
              <a:spcAft>
                <a:spcPts val="1000"/>
              </a:spcAft>
            </a:pPr>
            <a:r>
              <a:rPr lang="fa-IR" sz="2400" b="1" dirty="0">
                <a:solidFill>
                  <a:srgbClr val="006600"/>
                </a:solidFill>
                <a:ea typeface="Times New Roman"/>
                <a:cs typeface="Times New Roman"/>
              </a:rPr>
              <a:t>۱</a:t>
            </a:r>
            <a:r>
              <a:rPr lang="en-US" sz="2400" b="1" dirty="0">
                <a:solidFill>
                  <a:srgbClr val="006600"/>
                </a:solidFill>
                <a:latin typeface="Times New Roman"/>
                <a:ea typeface="Times New Roman"/>
                <a:cs typeface="Arial"/>
              </a:rPr>
              <a:t>- </a:t>
            </a:r>
            <a:r>
              <a:rPr lang="ar-SA" sz="2400" b="1" dirty="0">
                <a:solidFill>
                  <a:srgbClr val="006600"/>
                </a:solidFill>
                <a:ea typeface="Times New Roman"/>
                <a:cs typeface="Times New Roman"/>
              </a:rPr>
              <a:t>یک برنامه ارزشیابی مناسب چه ویژگی هایی باید داشته باشد؟</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ارزشیابی باید بخشی از برنامه یادگیری دانش آموز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smtClean="0">
                <a:ea typeface="Times New Roman"/>
                <a:cs typeface="Times New Roman"/>
              </a:rPr>
              <a:t>ارز</a:t>
            </a:r>
            <a:r>
              <a:rPr lang="fa-IR" sz="2400" dirty="0" smtClean="0">
                <a:ea typeface="Times New Roman"/>
                <a:cs typeface="Times New Roman"/>
              </a:rPr>
              <a:t>ش</a:t>
            </a:r>
            <a:r>
              <a:rPr lang="ar-SA" sz="2400" dirty="0" smtClean="0">
                <a:ea typeface="Times New Roman"/>
                <a:cs typeface="Times New Roman"/>
              </a:rPr>
              <a:t>یابی </a:t>
            </a:r>
            <a:r>
              <a:rPr lang="ar-SA" sz="2400" dirty="0">
                <a:ea typeface="Times New Roman"/>
                <a:cs typeface="Times New Roman"/>
              </a:rPr>
              <a:t>باید به منظور بررسی و برآورد چگونگی تحقق اهداف درس صورت گیرد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۳</a:t>
            </a:r>
            <a:r>
              <a:rPr lang="en-US" sz="2400" dirty="0">
                <a:latin typeface="Times New Roman"/>
                <a:ea typeface="Times New Roman"/>
                <a:cs typeface="Arial"/>
              </a:rPr>
              <a:t>)       </a:t>
            </a:r>
            <a:r>
              <a:rPr lang="ar-SA" sz="2400" dirty="0">
                <a:ea typeface="Times New Roman"/>
                <a:cs typeface="Times New Roman"/>
              </a:rPr>
              <a:t>باید اهداف حوزه های مختلف یادگیری (شناختی، نگرشی و مهارتی) را پوشش دهد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132127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marL="0" marR="0" algn="r" rtl="1">
              <a:lnSpc>
                <a:spcPct val="115000"/>
              </a:lnSpc>
              <a:spcBef>
                <a:spcPts val="0"/>
              </a:spcBef>
              <a:spcAft>
                <a:spcPts val="1000"/>
              </a:spcAft>
            </a:pPr>
            <a:r>
              <a:rPr lang="fa-IR" sz="2400" b="1" dirty="0">
                <a:solidFill>
                  <a:srgbClr val="006600"/>
                </a:solidFill>
                <a:ea typeface="Times New Roman"/>
                <a:cs typeface="Times New Roman"/>
              </a:rPr>
              <a:t>۲</a:t>
            </a:r>
            <a:r>
              <a:rPr lang="en-US" sz="2400" b="1" dirty="0">
                <a:solidFill>
                  <a:srgbClr val="006600"/>
                </a:solidFill>
                <a:latin typeface="Times New Roman"/>
                <a:ea typeface="Times New Roman"/>
                <a:cs typeface="Arial"/>
              </a:rPr>
              <a:t>- </a:t>
            </a:r>
            <a:r>
              <a:rPr lang="ar-SA" sz="2400" b="1" dirty="0">
                <a:solidFill>
                  <a:srgbClr val="006600"/>
                </a:solidFill>
                <a:ea typeface="Times New Roman"/>
                <a:cs typeface="Times New Roman"/>
              </a:rPr>
              <a:t>ارزشیابی در برنامه درسی چه جایگاهی دارد؟</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جهت دهی به فرایند تربیت و تأثیرپذیری از تلقی ها (یعنی تلقی معلم از دانش آموز چیست؟ </a:t>
            </a:r>
            <a:r>
              <a:rPr lang="fa-IR" sz="2400" dirty="0">
                <a:ea typeface="Times New Roman"/>
                <a:cs typeface="Times New Roman"/>
              </a:rPr>
              <a:t>۱- </a:t>
            </a:r>
            <a:r>
              <a:rPr lang="ar-SA" sz="2400" dirty="0">
                <a:ea typeface="Times New Roman"/>
                <a:cs typeface="Times New Roman"/>
              </a:rPr>
              <a:t>ظرف تو خالی تلقی کند، </a:t>
            </a:r>
            <a:r>
              <a:rPr lang="fa-IR" sz="2400" dirty="0">
                <a:ea typeface="Times New Roman"/>
                <a:cs typeface="Times New Roman"/>
              </a:rPr>
              <a:t>۲- </a:t>
            </a:r>
            <a:r>
              <a:rPr lang="ar-SA" sz="2400" dirty="0">
                <a:ea typeface="Times New Roman"/>
                <a:cs typeface="Times New Roman"/>
              </a:rPr>
              <a:t>فهم و درک بچه ها ملاک باشد. هر تلقی مسیر یادگیری را تغییر می دهد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a:ea typeface="Times New Roman"/>
                <a:cs typeface="Times New Roman"/>
              </a:rPr>
              <a:t>ارزشیابی رشد دهنده است: باید موجب رشد یادگیرنده شود؛ بدین گونه که او را نسبت به نقاط قوت و ضعف خود آگاه سازد و در او انگیزه اصلاح و حرکت به سمت جلو را ایجاد کند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۳</a:t>
            </a:r>
            <a:r>
              <a:rPr lang="en-US" sz="2400" dirty="0">
                <a:latin typeface="Times New Roman"/>
                <a:ea typeface="Times New Roman"/>
                <a:cs typeface="Arial"/>
              </a:rPr>
              <a:t>)       </a:t>
            </a:r>
            <a:r>
              <a:rPr lang="ar-SA" sz="2400" dirty="0">
                <a:ea typeface="Times New Roman"/>
                <a:cs typeface="Times New Roman"/>
              </a:rPr>
              <a:t>ارزشیابی جزئی از فرایند یادگیری است</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۴</a:t>
            </a:r>
            <a:r>
              <a:rPr lang="en-US" sz="2400" dirty="0">
                <a:latin typeface="Times New Roman"/>
                <a:ea typeface="Times New Roman"/>
                <a:cs typeface="Arial"/>
              </a:rPr>
              <a:t>)       </a:t>
            </a:r>
            <a:r>
              <a:rPr lang="ar-SA" sz="2400" dirty="0">
                <a:ea typeface="Times New Roman"/>
                <a:cs typeface="Times New Roman"/>
              </a:rPr>
              <a:t>ارزشیابی تصمیم ساز است: هر کس با شیوه مطلوب و سرعت خاص خود حرکت می کند و به مقصود می رسد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۵</a:t>
            </a:r>
            <a:r>
              <a:rPr lang="en-US" sz="2400" dirty="0">
                <a:latin typeface="Times New Roman"/>
                <a:ea typeface="Times New Roman"/>
              </a:rPr>
              <a:t>)       </a:t>
            </a:r>
            <a:r>
              <a:rPr lang="ar-SA" sz="2400" dirty="0">
                <a:latin typeface="Times New Roman"/>
                <a:ea typeface="Times New Roman"/>
              </a:rPr>
              <a:t>توجه ارزشیابی به تفاوت ها: هر کس براساس میزان توانایی خود باید ارزشیابی شود</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1119021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183880" cy="3505200"/>
          </a:xfrm>
        </p:spPr>
        <p:txBody>
          <a:bodyPr>
            <a:noAutofit/>
          </a:bodyPr>
          <a:lstStyle/>
          <a:p>
            <a:pPr marL="0" marR="0" algn="r" rtl="1">
              <a:lnSpc>
                <a:spcPct val="115000"/>
              </a:lnSpc>
              <a:spcBef>
                <a:spcPts val="0"/>
              </a:spcBef>
              <a:spcAft>
                <a:spcPts val="1000"/>
              </a:spcAft>
            </a:pPr>
            <a:r>
              <a:rPr lang="fa-IR" sz="2400" dirty="0">
                <a:ea typeface="Times New Roman"/>
                <a:cs typeface="Times New Roman"/>
              </a:rPr>
              <a:t>۶</a:t>
            </a:r>
            <a:r>
              <a:rPr lang="en-US" sz="2400" dirty="0">
                <a:latin typeface="Times New Roman"/>
                <a:ea typeface="Times New Roman"/>
                <a:cs typeface="Arial"/>
              </a:rPr>
              <a:t>)       </a:t>
            </a:r>
            <a:r>
              <a:rPr lang="ar-SA" sz="2400" dirty="0">
                <a:ea typeface="Times New Roman"/>
                <a:cs typeface="Times New Roman"/>
              </a:rPr>
              <a:t>ارزشیابی برای خودشناسی: ارزشیابی، باطن و توانایی های بالقوه فرد را برای او نمایان می کند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۷</a:t>
            </a:r>
            <a:r>
              <a:rPr lang="en-US" sz="2400" dirty="0">
                <a:latin typeface="Times New Roman"/>
                <a:ea typeface="Times New Roman"/>
                <a:cs typeface="Arial"/>
              </a:rPr>
              <a:t>)       </a:t>
            </a:r>
            <a:r>
              <a:rPr lang="ar-SA" sz="2400" dirty="0">
                <a:ea typeface="Times New Roman"/>
                <a:cs typeface="Times New Roman"/>
              </a:rPr>
              <a:t>ارزشیابی باید خلاقانه و خلاقیت پرور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۸</a:t>
            </a:r>
            <a:r>
              <a:rPr lang="en-US" sz="2400" dirty="0">
                <a:latin typeface="Times New Roman"/>
                <a:ea typeface="Times New Roman"/>
                <a:cs typeface="Arial"/>
              </a:rPr>
              <a:t>)       </a:t>
            </a:r>
            <a:r>
              <a:rPr lang="ar-SA" sz="2400" dirty="0">
                <a:ea typeface="Times New Roman"/>
                <a:cs typeface="Times New Roman"/>
              </a:rPr>
              <a:t>توجه به اصل آزادی در انتخاب: ارزشیابی باید امکان انتخاب فعالیت ها را به یادگیرنده بدهد تا رفتاری ارزشمند و قابل بررسی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endParaRPr lang="en-US" sz="2400" dirty="0">
              <a:latin typeface="Arial" pitchFamily="34" charset="0"/>
              <a:cs typeface="Arial" pitchFamily="34" charset="0"/>
            </a:endParaRPr>
          </a:p>
        </p:txBody>
      </p:sp>
    </p:spTree>
    <p:extLst>
      <p:ext uri="{BB962C8B-B14F-4D97-AF65-F5344CB8AC3E}">
        <p14:creationId xmlns:p14="http://schemas.microsoft.com/office/powerpoint/2010/main" val="76284087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183880" cy="3505200"/>
          </a:xfrm>
        </p:spPr>
        <p:txBody>
          <a:bodyPr>
            <a:noAutofit/>
          </a:bodyPr>
          <a:lstStyle/>
          <a:p>
            <a:pPr marL="0" marR="0" algn="r" rtl="1">
              <a:lnSpc>
                <a:spcPct val="115000"/>
              </a:lnSpc>
              <a:spcBef>
                <a:spcPts val="0"/>
              </a:spcBef>
              <a:spcAft>
                <a:spcPts val="1000"/>
              </a:spcAft>
            </a:pPr>
            <a:r>
              <a:rPr lang="fa-IR" sz="2400" b="1" dirty="0">
                <a:solidFill>
                  <a:srgbClr val="006600"/>
                </a:solidFill>
                <a:ea typeface="Times New Roman"/>
                <a:cs typeface="Times New Roman"/>
              </a:rPr>
              <a:t>۳</a:t>
            </a:r>
            <a:r>
              <a:rPr lang="en-US" sz="2400" b="1" dirty="0">
                <a:solidFill>
                  <a:srgbClr val="006600"/>
                </a:solidFill>
                <a:latin typeface="Times New Roman"/>
                <a:ea typeface="Times New Roman"/>
                <a:cs typeface="Arial"/>
              </a:rPr>
              <a:t>- </a:t>
            </a:r>
            <a:r>
              <a:rPr lang="ar-SA" sz="2400" b="1" dirty="0">
                <a:solidFill>
                  <a:srgbClr val="006600"/>
                </a:solidFill>
                <a:ea typeface="Times New Roman"/>
                <a:cs typeface="Times New Roman"/>
              </a:rPr>
              <a:t>دیدگاه برنامه درسی هدیه های آسمان درباره ی ارزشیابی چیست؟</a:t>
            </a:r>
            <a:r>
              <a:rPr lang="en-US" sz="2400" dirty="0">
                <a:latin typeface="Times New Roman"/>
                <a:ea typeface="Times New Roman"/>
                <a:cs typeface="Arial"/>
              </a:rPr>
              <a:t> </a:t>
            </a:r>
            <a:r>
              <a:rPr lang="en-US" sz="2000" dirty="0">
                <a:ea typeface="Calibri"/>
                <a:cs typeface="Arial"/>
              </a:rPr>
              <a:t/>
            </a:r>
            <a:br>
              <a:rPr lang="en-US" sz="2000" dirty="0">
                <a:ea typeface="Calibri"/>
                <a:cs typeface="Arial"/>
              </a:rPr>
            </a:br>
            <a:r>
              <a:rPr lang="fa-IR" sz="2400" dirty="0">
                <a:ea typeface="Times New Roman"/>
                <a:cs typeface="Times New Roman"/>
              </a:rPr>
              <a:t>۱</a:t>
            </a:r>
            <a:r>
              <a:rPr lang="en-US" sz="2400" dirty="0">
                <a:latin typeface="Times New Roman"/>
                <a:ea typeface="Times New Roman"/>
                <a:cs typeface="Arial"/>
              </a:rPr>
              <a:t>)       </a:t>
            </a:r>
            <a:r>
              <a:rPr lang="ar-SA" sz="2400" dirty="0">
                <a:ea typeface="Times New Roman"/>
                <a:cs typeface="Times New Roman"/>
              </a:rPr>
              <a:t>ارزشیابی، به عنوان یکی از مهم ترین بخش های فرایند یادگیری باید با هدف رشد دانش آموزان انجام شود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۲</a:t>
            </a:r>
            <a:r>
              <a:rPr lang="en-US" sz="2400" dirty="0">
                <a:latin typeface="Times New Roman"/>
                <a:ea typeface="Times New Roman"/>
                <a:cs typeface="Arial"/>
              </a:rPr>
              <a:t>)       </a:t>
            </a:r>
            <a:r>
              <a:rPr lang="ar-SA" sz="2400" dirty="0">
                <a:ea typeface="Times New Roman"/>
                <a:cs typeface="Times New Roman"/>
              </a:rPr>
              <a:t>وسیله ای است برای تحریک و تشویق دانش آموزان به یادگیری بیشتر</a:t>
            </a:r>
            <a:r>
              <a:rPr lang="en-US" sz="2000" dirty="0">
                <a:ea typeface="Calibri"/>
                <a:cs typeface="Arial"/>
              </a:rPr>
              <a:t/>
            </a:r>
            <a:br>
              <a:rPr lang="en-US" sz="2000" dirty="0">
                <a:ea typeface="Calibri"/>
                <a:cs typeface="Arial"/>
              </a:rPr>
            </a:br>
            <a:r>
              <a:rPr lang="fa-IR" sz="2400" dirty="0">
                <a:ea typeface="Times New Roman"/>
                <a:cs typeface="Times New Roman"/>
              </a:rPr>
              <a:t>۳</a:t>
            </a:r>
            <a:r>
              <a:rPr lang="en-US" sz="2400" dirty="0">
                <a:latin typeface="Times New Roman"/>
                <a:ea typeface="Times New Roman"/>
                <a:cs typeface="Arial"/>
              </a:rPr>
              <a:t>)       </a:t>
            </a:r>
            <a:r>
              <a:rPr lang="ar-SA" sz="2400" dirty="0">
                <a:ea typeface="Times New Roman"/>
                <a:cs typeface="Times New Roman"/>
              </a:rPr>
              <a:t>تعلیم و تربیت دینی به دنبال افزایش دانایی و توانایی دانش آموزان برای دین دار شدن آن هاست و این چیزی نیست که با طرح سؤال ها و پرسش های معمولی کلاسی قابل ارزشیابی باشد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۴</a:t>
            </a:r>
            <a:r>
              <a:rPr lang="en-US" sz="2400" dirty="0">
                <a:latin typeface="Times New Roman"/>
                <a:ea typeface="Times New Roman"/>
                <a:cs typeface="Arial"/>
              </a:rPr>
              <a:t>)       </a:t>
            </a:r>
            <a:r>
              <a:rPr lang="ar-SA" sz="2400" dirty="0">
                <a:ea typeface="Times New Roman"/>
                <a:cs typeface="Times New Roman"/>
              </a:rPr>
              <a:t>توجه به قلمروهای نگرشی و مهارتی دانش آموزان بدین معنا نیست که به میزان دین داری آنان نمره بدهیم. (مثلاً کسی که در نماز جماعت شرکت می کند یا راست می گوید یا غیبت نمی کند نمره کامل بدهیم.) اساساً این امور قابل نمره دادن نیستند</a:t>
            </a:r>
            <a:r>
              <a:rPr lang="en-US" sz="2400" dirty="0">
                <a:latin typeface="Times New Roman"/>
                <a:ea typeface="Times New Roman"/>
                <a:cs typeface="Arial"/>
              </a:rPr>
              <a:t>.</a:t>
            </a:r>
            <a:r>
              <a:rPr lang="en-US" sz="2000" dirty="0">
                <a:ea typeface="Calibri"/>
                <a:cs typeface="Arial"/>
              </a:rPr>
              <a:t/>
            </a:r>
            <a:br>
              <a:rPr lang="en-US" sz="2000" dirty="0">
                <a:ea typeface="Calibri"/>
                <a:cs typeface="Arial"/>
              </a:rPr>
            </a:br>
            <a:r>
              <a:rPr lang="fa-IR" sz="2400" dirty="0">
                <a:ea typeface="Times New Roman"/>
                <a:cs typeface="Times New Roman"/>
              </a:rPr>
              <a:t>۵</a:t>
            </a:r>
            <a:r>
              <a:rPr lang="en-US" sz="2400" dirty="0">
                <a:solidFill>
                  <a:srgbClr val="FF0000"/>
                </a:solidFill>
                <a:latin typeface="Times New Roman"/>
                <a:ea typeface="Times New Roman"/>
                <a:cs typeface="2  Jadid" pitchFamily="2" charset="-78"/>
              </a:rPr>
              <a:t>)       </a:t>
            </a:r>
            <a:r>
              <a:rPr lang="ar-SA" sz="2400" dirty="0">
                <a:solidFill>
                  <a:srgbClr val="FF0000"/>
                </a:solidFill>
                <a:latin typeface="Times New Roman"/>
                <a:ea typeface="Times New Roman"/>
                <a:cs typeface="2  Jadid" pitchFamily="2" charset="-78"/>
              </a:rPr>
              <a:t>هیچ دانش آموزی نباید در درس دینی احساس ناتوانی و شکست پیدا کند</a:t>
            </a:r>
            <a:endParaRPr lang="en-US" sz="2400" dirty="0">
              <a:solidFill>
                <a:srgbClr val="FF0000"/>
              </a:solidFill>
              <a:latin typeface="Arial" pitchFamily="34" charset="0"/>
              <a:cs typeface="2  Jadid" pitchFamily="2" charset="-78"/>
            </a:endParaRPr>
          </a:p>
        </p:txBody>
      </p:sp>
    </p:spTree>
    <p:extLst>
      <p:ext uri="{BB962C8B-B14F-4D97-AF65-F5344CB8AC3E}">
        <p14:creationId xmlns:p14="http://schemas.microsoft.com/office/powerpoint/2010/main" val="3135014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1_Flow">
  <a:themeElements>
    <a:clrScheme name="Custom 1">
      <a:dk1>
        <a:sysClr val="windowText" lastClr="000000"/>
      </a:dk1>
      <a:lt1>
        <a:srgbClr val="DBF5F9"/>
      </a:lt1>
      <a:dk2>
        <a:srgbClr val="DBF5F9"/>
      </a:dk2>
      <a:lt2>
        <a:srgbClr val="FFFFFF"/>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6241</TotalTime>
  <Words>12392</Words>
  <Application>Microsoft Office PowerPoint</Application>
  <PresentationFormat>On-screen Show (4:3)</PresentationFormat>
  <Paragraphs>769</Paragraphs>
  <Slides>169</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169</vt:i4>
      </vt:variant>
    </vt:vector>
  </HeadingPairs>
  <TitlesOfParts>
    <vt:vector size="173" baseType="lpstr">
      <vt:lpstr>Flow</vt:lpstr>
      <vt:lpstr>11_Flow</vt:lpstr>
      <vt:lpstr>2_Flow</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1-اتّكا بر راهنماي برنامه ي درسي   2- توجه به رویکردهای جدید در تعلیم و تربیت  2- توجه بیش تر به جنبه های عاطفی، نگرشی و نیز تأکید بر عمل  3- توجه به توانایی ها و محدودیت های رشد شناختی  5- توجه بیش از پیش به زبان کودک  6- ایجاد فرصت یادگیری و امکان تفکر و فعالیت بیش تر برای دانش آموز  7- تهیه ی کتاب کار دانش آموز  8- تغییر اساسی در نظام ارزشیابی  9- توجه به هنر، برای ترسیم چهره ی زیبای الگوهای دینی</vt:lpstr>
      <vt:lpstr>PowerPoint Presentation</vt:lpstr>
      <vt:lpstr>PowerPoint Presentation</vt:lpstr>
      <vt:lpstr>PowerPoint Presentation</vt:lpstr>
      <vt:lpstr>4.توجه به توانایی ها و محدودیت های رشد شناختی کودکان: </vt:lpstr>
      <vt:lpstr>PowerPoint Presentation</vt:lpstr>
      <vt:lpstr>6-تغییر اساسی در نظام ارزشیابی: </vt:lpstr>
      <vt:lpstr>PowerPoint Presentation</vt:lpstr>
      <vt:lpstr>سه اصل مهم: 1- فرایند محوری :  ایجاد شرایط مساعد برای رشد تفکر دینی شاگرد، به این ترتیب که آشنایی با معارف دینی، هدف میانی، زیستن دینی انسان، هدف اصلی خواهد بود. چون مسائل زندگی نامحدود است بنابراین دانش آموزان باید چگونگی یادگرفتن را آموخته باشند، تا در مواجهه با مسائل جدید راه حل مناسب آن را پیدا کنند</vt:lpstr>
      <vt:lpstr>  2- دانش آموز محوری :  کودکان از نظر آگاهی، ویژگی های شخصی، قابلیت ها و توانایی ها، علایق و امیالی که کسب کرده اند با هم فرق دارند؛ بنابراین نباید آن ها را تحت آموزش و پرورشی کاملن یکسان قرار داد</vt:lpstr>
      <vt:lpstr>   3- تأکید بر تفکر و ردّ رویکرد ذهن گرا (انبوه سازی مفاهیم دینی در ذهن   دانش آموزان) :  دانش آموز باید مفاهیم و موضوعات را به نحوی ادراک کند که قابلیت کاربرد در انتقال به زندگی روزمره را داشته باشد.در ابن رویکرد دانش آموز نباید منفعل و پذیرنده محض در نظر گرفته شود؛ چرا که این نگاه آن ها را از ایفای نقش خلاق در تحلیل و ایجاد موضوعات یا در قضاوت ها و تصمیم گیری ها باز می دارد </vt:lpstr>
      <vt:lpstr> - تلاش برای پرورش حس زیبایی شناختی کودکان و بهره گیری از هنر های جذاب برای دانش آموزان این دوره.  - استفاده از بیان غیر مستقیم در آموزش مفاهیم (به ویژه در مسائل اخلاقی). - تلاش برای فراهم کردن زمینه های مناسب، به منظور استنباط و نتیجه گیری خود دانش آموزان از مطالب و موضوعات و پرهیز از انباشته کردن ذهن آن ها از مفاهیم و اطلاعات دینی - ترسیم چهره ی واقعی، صمیمی و قابل تحقق از شخصیت، رفتار و زندگی پیامبر   اسلام (ص) و معصومین (ع)   تلاش برای ایجاد امید، شادی و نشاط به هنگام ارائه ی آموزش های دینی و پرهیز از ایجاد اضطراب و صدمات روحی و روانی بچه ها</vt:lpstr>
      <vt:lpstr>        آشنایی با کتاب درسی، کتاب کار و راهنمای معلم و کارکرد هر یک    برای درک درست این مطلب باید به پاسخ این پرسش را پیدا کنیم، محتوا در هدیه های آسمان در چه قالب های کلی ارائه شده است؟     در پاسخ به این پرسش باید بیان داشت که در قالب سند رسمی ارائه گردیده است:  ۱- کتاب درسی،     ۲- کتاب کار،     ۳- کتاب راهنمای معلم.   ۱- کتاب درسی  شامل یک سری متن و تصویر برای ارائه خطوط کلی و اصلی محتوای آموزشی برنامه درسی </vt:lpstr>
      <vt:lpstr>۲- کتاب کار      ابزار مناسبی برای، ۱- توسعه و تعمیق یادگیری دانش آموزان،  ۲- تقویت علاقه مندی آن ها به انجام فعالیت های مربوط به درس، ۳- بروز ابتکار و خلاقیت آن ها.   ۳- راهنمای معلم     به آموزگار کمک می کند تا با دید وسیع تر و اطلاعاتی بیش تر، به ارائه محتوای دروس «هدیه های آسمان» بپردازد.</vt:lpstr>
      <vt:lpstr>  ۱- تمامی اجزای یک واحد درسی (به جز آن چه در کتاب کار است) در آن درج گردیده،  ۲- راهنمای اصلی کار معلم و دانش آموز،  ۳- ارزش یابی آموخته های دانش آموزان  ۴- تشخیص میزان تحقق اهداف. </vt:lpstr>
      <vt:lpstr>  کتاب کار، کتابی است که توسط دانش آموزان شکل می گیرد و کامل می شود.فعالیت های کتاب کار، به عنوان بخشی از محتوای آموزشی هدیه های آسمان به تکمیل، تثبیت و یا تعمیق یادگیری کمک کرده و برای ارزشیابی آموخته های دانش آموزان و تشخیص تحقق اهداف نیز مؤثر است.   تذکر:  البته باید به این موضوع اشاره کرد که کتاب کار در تألیف کتاب های جدید هدیه های آسمان در پایه های دوم و ششم دبستان حذف شده اند و احتمال می رود در سال های آینده در پایه های دیگر نیز به همین صورت عمل شود</vt:lpstr>
      <vt:lpstr>   ۱- پلی ارتباطی میان برنامه ریزان و مؤلف هدیه های آسمان با آموزگاران،   ۲- نقاط مبهم و تاریک درس ها را نشان می دهد،   ۳- حدّ و مرز اهداف و چگونگی تحقق آن ها را مشخص می کند،   ۴- توصیه هایی برای تدریس هر درس ارائه می دهد.  </vt:lpstr>
      <vt:lpstr>PowerPoint Presentation</vt:lpstr>
      <vt:lpstr>PowerPoint Presentation</vt:lpstr>
      <vt:lpstr>PowerPoint Presentation</vt:lpstr>
      <vt:lpstr>PowerPoint Presentation</vt:lpstr>
      <vt:lpstr>نکته قابل توجه درباره روش اجرایی شماره 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 ) اصول و معيار هايي برای  سازماندهي محتوا </vt:lpstr>
      <vt:lpstr>PowerPoint Presentation</vt:lpstr>
      <vt:lpstr>PowerPoint Presentation</vt:lpstr>
      <vt:lpstr>PowerPoint Presentation</vt:lpstr>
      <vt:lpstr>PowerPoint Presentation</vt:lpstr>
      <vt:lpstr>PowerPoint Presentation</vt:lpstr>
      <vt:lpstr>  ۱-      عنوان واحد درسی ۲-      تصویر ۳-      متن ۴-      فعالیت ها و تمرین های انتهای درس ۵-      فعالیت ها و تمرین های کتاب کار  </vt:lpstr>
      <vt:lpstr>PowerPoint Presentation</vt:lpstr>
      <vt:lpstr> ۱- کارکرد عنوان واحد درسی: ۱)  ایجاد انگیزه برای یادگیری ۲)  جهت دهی به مسیر یادگیری ۳)  ایجاد سؤال و تحریک حس کنجکاوی ۴)  نشانه ای از محتوا و ساختار متن ۵)  نشانه ای از اهداف یادگیری متن</vt:lpstr>
      <vt:lpstr>   -2    ۱)   عینی کردن مفاهیم ۲)   ایجاد احساس لذّت 3-    ایجاد سؤال ۴)   شروعی مناسب برای تدریس ۵)   ساده سازی مفهوم و پیام متن ۶)   کامل کردن آموزش و متن درس </vt:lpstr>
      <vt:lpstr>:  ۱)   بستری برای ارائه مفاهیم و ساده و عینی کردن آن ها ۲)   ایجاد احساس لذّت ۳)   شروعی مناسب برای تدریس ۴)   ایجاد فعالیت و فرصت مناسب برای یادگیری ۵)   جهت دهی دانش آموز و معلم به سوی اهداف درسی ۶)   ایجاد امکان تفکر </vt:lpstr>
      <vt:lpstr>PowerPoint Presentation</vt:lpstr>
      <vt:lpstr>PowerPoint Presentation</vt:lpstr>
      <vt:lpstr>PowerPoint Presentation</vt:lpstr>
      <vt:lpstr>الگوی ارزشیابی پیشرفت تحصیلی در هدیه های آسمان (رویکردها و شیوه ها)   نقش ارزشیابی: نشان دهنده ی میزان پیشرفت دانش آموز و نیز میزان توانایی ها و موفقیت معلم، برنامه ریزان و مؤلفان است.  هدف ارزشیابی چیست؟ پاسخ به سه سؤال نیز هدف را مشخص می کند. </vt:lpstr>
      <vt:lpstr>۱- یک برنامه ارزشیابی مناسب چه ویژگی هایی باید داشته باشد؟ ۱)       ارزشیابی باید بخشی از برنامه یادگیری دانش آموز باشد. ۲)       ارزشیابی باید به منظور بررسی و برآورد چگونگی تحقق اهداف درس صورت گیرد. ۳)       باید اهداف حوزه های مختلف یادگیری (شناختی، نگرشی و مهارتی) را پوشش دهد. </vt:lpstr>
      <vt:lpstr>۲- ارزشیابی در برنامه درسی چه جایگاهی دارد؟ ۱)       جهت دهی به فرایند تربیت و تأثیرپذیری از تلقی ها (یعنی تلقی معلم از دانش آموز چیست؟ ۱- ظرف تو خالی تلقی کند، ۲- فهم و درک بچه ها ملاک باشد. هر تلقی مسیر یادگیری را تغییر می دهد.) ۲)       ارزشیابی رشد دهنده است: باید موجب رشد یادگیرنده شود؛ بدین گونه که او را نسبت به نقاط قوت و ضعف خود آگاه سازد و در او انگیزه اصلاح و حرکت به سمت جلو را ایجاد کند. ۳)       ارزشیابی جزئی از فرایند یادگیری است. ۴)       ارزشیابی تصمیم ساز است: هر کس با شیوه مطلوب و سرعت خاص خود حرکت می کند و به مقصود می رسد. ۵)       توجه ارزشیابی به تفاوت ها: هر کس براساس میزان توانایی خود باید ارزشیابی شود</vt:lpstr>
      <vt:lpstr>۶)       ارزشیابی برای خودشناسی: ارزشیابی، باطن و توانایی های بالقوه فرد را برای او نمایان می کند. ۷)       ارزشیابی باید خلاقانه و خلاقیت پرور باشد. ۸)       توجه به اصل آزادی در انتخاب: ارزشیابی باید امکان انتخاب فعالیت ها را به یادگیرنده بدهد تا رفتاری ارزشمند و قابل بررسی باشد. </vt:lpstr>
      <vt:lpstr>۳- دیدگاه برنامه درسی هدیه های آسمان درباره ی ارزشیابی چیست؟  ۱)       ارزشیابی، به عنوان یکی از مهم ترین بخش های فرایند یادگیری باید با هدف رشد دانش آموزان انجام شود. ۲)       وسیله ای است برای تحریک و تشویق دانش آموزان به یادگیری بیشتر ۳)       تعلیم و تربیت دینی به دنبال افزایش دانایی و توانایی دانش آموزان برای دین دار شدن آن هاست و این چیزی نیست که با طرح سؤال ها و پرسش های معمولی کلاسی قابل ارزشیابی باشد. ۴)       توجه به قلمروهای نگرشی و مهارتی دانش آموزان بدین معنا نیست که به میزان دین داری آنان نمره بدهیم. (مثلاً کسی که در نماز جماعت شرکت می کند یا راست می گوید یا غیبت نمی کند نمره کامل بدهیم.) اساساً این امور قابل نمره دادن نیستند. ۵)       هیچ دانش آموزی نباید در درس دینی احساس ناتوانی و شکست پیدا کند</vt:lpstr>
      <vt:lpstr> ۱-      ارزشیابی با چه روشی صورت می گیرد؟ ارزشیابی از طریق مشاهده: در هدیه های آسمان ارزشیابی با استفاده از روش مشاهده صورت می گیرد. مشاهده روشی مبتنی بر واقعیت های زندگی و فعالیت های مستمر روزانه در مدرسه وقتی خارج از آن است که طی آن از طریق مداخله حواس و به خصوص چشم درباره رفتار و عمل معین فردی به بررسی و داوری می پردازیم. وقتی به مشاهده رفتار فرد در موقعیت های طبیعی بپردازیم دو امکان وجود دارد: ۱-      یا می توان از طریق مشاهده رفتار فردی در حین عمل خصایص او را ثبت کرد و بعد به داوری پرداخت. ۲-      یا از خود فرد خواست درباره مشخصات و خصوصیات خود آن چنان که درک می کند گزارش بدهد. </vt:lpstr>
      <vt:lpstr> از آن جا که ارزشیابی بخش جدایی ناپذیر تدریس و یادگیری است، باید در شرایط واقعی آموزش و حین انجام فعالیت های آموزشی صورت گیرد. بنابراین ارزشیابی در هدیه های آسمان به صورت مستمر یا تکوینی انجام می شود و دیگر نیازی به آزمون های پایان سال تحصیلی و ایجاد شرایط خاصی برای امتحان وجود ندارد بلکه تمامی لحظات و فعالیت ها در کلاس مجالی مناسب برای ارزشیابی خواهد بود. نکته: ارزشیابی مستمر صحیح به معنای ارزشیابی تدریجی است نه تکرار دفعات امتحان در کلاس. </vt:lpstr>
      <vt:lpstr>ارزشیابی در چه موقعیتی صورت می گیرد؟  ارزشیابی مستمر به این معناست که ایجاد شرایط مصنوعی برای امتحان معنا ندارد و معلم می تواند در هر فرصتی میزان یادگیری دانش آموزان را مورد توجه قرار دهد. ارزشیابی باید در موقعیت های مناسب و شرایطی صورت بگیرد که از نظر آموزشی واقعی و طبیعی است و جا و موقعیت خاصی نمی خواهد. </vt:lpstr>
      <vt:lpstr>ارزشیابی توسط چه کسی انجام می شود؟ ارزشیابی توسط معلم صورت می گیرد. معلم از ابتدا تا انتهای فرایند یاددهی-یادگیری در کنار دانش آموز خود قرار دارد از او مراقبت و مسیر یادگیری را کنترل می کند. ارزشیابی هم چنین می تواند توسط خود دانش آموز، دوستان و هم کلاس های او، اولیا دانش آموز و نیز معلمان دیگر صورت گیرد. </vt:lpstr>
      <vt:lpstr>درباره خود ارزشیابی چه می دانید؟ خود ارزشیابی مهم ترین اقدام انسان جهت اصلاح مسیر و تقویت خویش در جهت اهداف تربیت است. معلم زمینه ی رشد و تلاش را در دانش آموز به وجود می آورد. لذا ارزیابی نهایی می تواند تلفیقی از ارزشیابی شاگرد (خود ارزیابی) و معلم باشد. </vt:lpstr>
      <vt:lpstr>چه چیزی مورد ارزشیابی قرار می گیرد؟ رفتارهای حاکی از یادگیری که نشان دهنده میزان یادگیری دانش آموز باشد مورد ارزشیابی قرار می گیرد و نه رفتار. چه نوع رفتارهایی را حاکی از یادگیری می دانیم؟ مثال: اگر هدف آموزش یادگیری مهارت خواندن یک نماز دو رکعتی است معلم باید انتظار داشته باشد که دانش آموز او یک یا چند نمونه از فعالیت های زیر را انجام می دهد؛ ذکرهای نماز دو رکعتی را بداند. ذکرهای نماز دو رکعتی را بخواند. اعمال نماز دو رکعتی را انجام دهد. توالی اعمال نماز دو رکعتی را بداند. یک نماز دو رکعتی کامل را بخواند. </vt:lpstr>
      <vt:lpstr>ارزشیابی در کدام موقعیت ها صورت می گیرد؟ در هدیه های آسمان کلیه فعالیت های مورد توصیه ی راهنمای معلم و کتاب کار و نیز فعالیت های ابتکاری معلمان می توانند به جمع آوری و تحلیل اطلاعات مناسب و میزان آموخته های دانش آموزان کمک کنند. فعالیت های مختلفی که می توانند فرصتی برای یادگیری ایجاد کنند بهترین موقعیت برای ارزشیابی نیز هستند. </vt:lpstr>
      <vt:lpstr>ارزشیابی با چه معیاری صورت می گیرد؟ پیوند میان اهداف و ارزشیابی:   معیار ارزشیابی همان اهداف و انتظارات یادگیری هستند و ارزشیابی پیشرفت تحصیلی زمانی مؤثر است که پیوند محکمی با اهداف آموزش برقرار کند. ثبت نتایج ارزشیابی چگونه:  چرا مشاهدات خود را ثبت کنیم؟ مسلماً اعتماد ما به حافظه آن قدر نیست که بتواند مبنای قضاوت درباره ی یادگیری یک دانش آموز در یک دوره یک ساله باشد. بنابراین معلم ضروری است نتایج مشاهدات خود را درباره ی دانش آموزان به گونه ای ثبت کند. اما چگونه؟ </vt:lpstr>
      <vt:lpstr>مشاهدات خود را چگونه ثبت کنیم؟ روش های ثبت مشاهدات: حقیقت این است که بهترین شیوه برای ثبت مشاهدات روش توصیفی (کیفی) است. زیرا ارزشیابی در هدیه های آسمان کیفیت نگر است. نکته: بهترین راه ثبت مشاهدات به صورت توصیفی است. اما می توان از علان=مت ها و نمادها نیز بهره برد. (استفاده از جدول ثبت نتایج مشاهدات </vt:lpstr>
      <vt:lpstr>جدول ثبت نتایج ارزشیابی چیست؟ و چه کمکی به ما می کند؟ جدول ثبت نتایج ارزسیابی حاوی عناصر زیر است: ۱-      بخشی برای ثبت مشخصات دانش آموز (نام و ...) ۲-      بخشی برای درج مشاهدات تدریجی و مستمر معلم ۳-      بخشی برای جمع بندی و قضاوت درباره پیشرفت تحصیلی </vt:lpstr>
      <vt:lpstr>آیا هدیه های آسمان جدول یا فرم خاصی برای این منظور طراحی نموده است؟ جدول ثبت مشاهدات که می تواند الگوی تهیه برگه و یا دفتری بریا ثبت مشاهدات توسط معلم باشد. از دفتر کلاس چگونه می توان استفاده کرد؟ از دفتر کلاس می توان برای ثبت مشاهدات و قضاوت نهایی به صورت کیفی استفاده کرد. نکته: فراموش نکنید که هیچ یک از ابزارها نباید مانع فعالیت های خلاقانه معلم بشود. بنابراین همواره به دنبال تهیه ابزارهای مبتکرانه باشید. </vt:lpstr>
      <vt:lpstr>نحوه ی استفاده از جدول پیشنهادی ثبت مشاهدات چیست؟  با استفاده از جدول ثبت نتایج معلم این امکان را دارد که وضعیت تحصیلی هر دانش آموز را دائماً روبروی خود داشته و به طور مرتب چک می کند. برای هر دانش آموز یک برگه از جدول مورد نیاز است. معلم می تواند نتیجه مشاهدات خود را به صورت کیفی درج نماید. </vt:lpstr>
      <vt:lpstr>قضاوت و جمع بندی نهایی چگونه صورت می گیرد؟  معلم موظف است حاصل مشاهدات خود را به نحوی ثبت کند. این کار با استفاده از جدول هدف فعالیت هر درس انجام می شود. ابتدا هدف یادگیری مشخص می شود و انتظارات با هدف تعیین می گردد. این انتظارات در قالب فعالیت یا فعالیت هایی توسط دانش آموز (با هدایت معلم) انجام می شود. سپس معلم به مشاهده (رفتارهای حاکی از یادگیری) می پردازد و به صورت توصیفی یا کمی در برگه یا دفتر مناسبی حاصل مشاهدات را یادداشت می کند. هر دانش آموز در هر نیم سال دست کم چهار بار مورد ارزشیابی قرار می گیرد. معلم بعد از هر فعالیت دانش آموز کار او را ارزشیابی و در نهایت درباره او قضاوت می کند. </vt:lpstr>
      <vt:lpstr>هر جلسه فعالیت چند دانش آموز مورد ارزشیابی قرار می گیرد؟  آموزگار در هر جلسه می تواند نتایج ارزشیابی حداقل 5 و حداکثر 10 دانش آموز را ثبت کند. اما آن چه که مهم است هر دانش آموز در پایان هر نیم سال دست کم در 4 درس مورد مشاهده قرار گرفته و رتبه کسب نماید.  بدین ترتیب رتبه ی دانش اموز در هر نیم سال عبارت خواهد بود از قضاوت معلم بر اساس ۴ فعالیت ثبت شده و رتبه دانش آموز در پایان سال تحصیلی عبارت است از قضاوت معلم بر اساس فعالیت دانش اموز در طول دو نیم سال تحصیلی. </vt:lpstr>
      <vt:lpstr>گزارش نتایج چگونه؟ به چه کسی و چگونه گزارش می دهیم؟ دردرجه اول به خود دانش آموز گزارش می دهیم تا از وضعیت تحصیلی خود آگاه باشد. در پایین صفحات کتاب کار بخش کوچکی در نظر گرفته شده است تا معلم با نوشتن جمله یا عبارتی کوتاه برای تشویق و یا هدایت دانش آموز درج نماید. در درجه دوم گزارش وضعیت تحصیلی دانش آموز به والدین در پایان هر نیم سال و پایان سال می باشد که مدارس با تهیه کارنامه توصیفی این کار را انجام می دهند. </vt:lpstr>
      <vt:lpstr>چه ابزارهایی برای گزارش داریم ۱-      کتاب کار ۲-      کارنامه توصیفی ۳-      ارتباطات کلامی و چشمی نیز می تواند نوعی ابزار برای گزارش دهی به خود دانش آموز باشد. </vt:lpstr>
      <vt:lpstr>شیوه نمره گذاری چگونه است؟  به صورت توصیفی می باشد که با استفاده از ابزارهای توصیفی، خیلی خوب – خوب – قابل قبول و نیاز به تلاش دانش اموز به صورت کیفی مورد ارزیابی قرار می گیرد   بهترین ابزار و بهترین شیوه چیست؟  بهترین ابزار گزراش دهی کارنامه توصیفی است. </vt:lpstr>
      <vt:lpstr>    سنجش پرونده ای (روش پورت فولیو) براساس فعالیت های کلاس یا خارج از کلاس دانش آموز صورت می گیرد. در این روش دانش آموز بریا نشان داده توانایی ها و پیشرفت کار خود مثال ها و مواردی از جریان کارهای خود را که در طول دوره ای مشخص انجام داده است با خود به کلاس می آورد و برای ارزشیابی در اختیار معلم قرار می گیرد. این روش شامل آرشیوی از اسناد و مدارک مربوط به رشد یادگیرنده در زمینه هایی که معرف پیشرفت واقعی او هستند.  یکی از امتیازات مهم این روش که برای یادگیری و ارزشیابی مهم و مفید است این است که یادگیرندگان با اندیشیدن درباره نمونه کارهای خود ارزشیابی از خود را می آموزند و این مهارت برای پیشرفت یادگیری مهم است. این روش بر علاقه و انگیزه یادگیرنده می افزاید و به اصلاح شیوه های خود کمک می کند. </vt:lpstr>
      <vt:lpstr>PowerPoint Presentation</vt:lpstr>
      <vt:lpstr>بخش، واحد درسی و نمادهای به کار رفته در آن ها به چه معناست و کاردکرد هر یک چیست؟   بخش : وقتی تعدادی از واحدهای درسی در کنار هم، یک زنجیره مفهومی مرتبط با یکدیگر را تشکیل می دهند، یک بخش تشکیل می شود. بخش ها صرفاً به لحاظ موضوعی از یکدیگر بازشناخته می شوند. </vt:lpstr>
      <vt:lpstr>در هدیه های آسمان هشت بخش موضوعی وجود دارد :   ۱-      خداشناسی (با هدف کلی آشنایی با صفات خداوند) ۲-      پیامبری (آشنایی با پیامبران بزرگ خدا به ویژه پیامبر اکرم (ص)) ۳-      امامت (آشنایی با امامان و پیشوایان و راهنمایی بزرگ) ۴-      معاد (آشنایی با تأثیر گفتار و رفتار ما در زندگی دنیا و آخرت) ۵-      قرآن (آشنایی با برخی از معانی قرآنی) ۶-      آداب و اخلاق (آشنایی با برخی از خلقیّات نیک و آداب اسلامی رفتار با دیگران) ۷-      احکام (آشنایی با برخی از احکام ضروری دین) ۸-      مراسم (آشنایی با آداب و شعائر اسلامی به ویژه اعیاد اسلامی)</vt:lpstr>
      <vt:lpstr> روش شروع تدریس :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ارزشیابی مشاهده ی عملکرد فراگیران در فعّالیّت های زیر و ثبت نتایج آن در  « جدول ثبت فعّالیّت های یاددهی و یادگیری »  به ارزشیابی دقیق  آموخته هایشان کمک می نمایند  این موارد عبارتند از :  الف) گفت و گو درباره ی رفتار امام محمّد تقی (ع) با مأمون .  ب) تشخیص و شناسایی برخی از موقعیّت هایی که شجاعت در آن ها عملی       پسندیده است . ج) بیان کردن برخی از مصادیق سخاوت مندی در زندگی روز مرّه ی خود .  د) ارائه ی توصیه هایی در مورد آن چه از زندگی امام نهم (ع) آموخته است .  ه) انجام فعّالیّت هایی که معلّم خواسته است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باتشکر وسپاس از توجه وعنایت شما عزیزان تعجیل در فرج قائم آل محمد (ص ) حضرت مهدی صاحب عصر والزمان(عج) وطول عمر باعزت وبركت مقام عظماي ولايت وتوفيق بيشتر دولت تدبير واميد صـــــــــــــلوات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amene</dc:creator>
  <cp:lastModifiedBy>hajizadeh</cp:lastModifiedBy>
  <cp:revision>313</cp:revision>
  <dcterms:created xsi:type="dcterms:W3CDTF">2006-08-16T00:00:00Z</dcterms:created>
  <dcterms:modified xsi:type="dcterms:W3CDTF">2020-04-27T19:30:39Z</dcterms:modified>
</cp:coreProperties>
</file>