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7" r:id="rId3"/>
    <p:sldId id="266" r:id="rId4"/>
    <p:sldId id="261" r:id="rId5"/>
    <p:sldId id="260" r:id="rId6"/>
    <p:sldId id="262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Ø¨Ø³Ù Ø§ÙÙÙ Ø§ÙØ±Ø­ÙÙ Ø§ÙØ±Ø­ÛÙ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1394" y="776749"/>
            <a:ext cx="7967629" cy="5515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07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1622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6000" dirty="0" smtClean="0">
                <a:cs typeface="B Nazanin" panose="00000400000000000000" pitchFamily="2" charset="-78"/>
              </a:rPr>
              <a:t>پایان</a:t>
            </a:r>
            <a:endParaRPr lang="en-US" sz="6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014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7959" y="2271252"/>
            <a:ext cx="5859724" cy="1401042"/>
          </a:xfrm>
        </p:spPr>
        <p:txBody>
          <a:bodyPr/>
          <a:lstStyle/>
          <a:p>
            <a:r>
              <a:rPr lang="fa-IR" dirty="0" smtClean="0">
                <a:cs typeface="B Jadid" panose="00000700000000000000" pitchFamily="2" charset="-78"/>
              </a:rPr>
              <a:t>کار نمای معلمی</a:t>
            </a:r>
            <a:endParaRPr lang="en-US" dirty="0">
              <a:cs typeface="B Jadid" panose="00000700000000000000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3913239"/>
            <a:ext cx="4566474" cy="1301699"/>
          </a:xfrm>
        </p:spPr>
        <p:txBody>
          <a:bodyPr/>
          <a:lstStyle/>
          <a:p>
            <a:r>
              <a:rPr lang="fa-IR" dirty="0" smtClean="0">
                <a:cs typeface="B Jadid" panose="00000700000000000000" pitchFamily="2" charset="-78"/>
              </a:rPr>
              <a:t>مجید دانایی</a:t>
            </a:r>
          </a:p>
          <a:p>
            <a:endParaRPr lang="fa-IR" dirty="0">
              <a:cs typeface="B Jadid" panose="00000700000000000000" pitchFamily="2" charset="-78"/>
            </a:endParaRPr>
          </a:p>
          <a:p>
            <a:r>
              <a:rPr lang="fa-IR" dirty="0" smtClean="0">
                <a:cs typeface="B Jadid" panose="00000700000000000000" pitchFamily="2" charset="-78"/>
              </a:rPr>
              <a:t>1399</a:t>
            </a:r>
            <a:endParaRPr lang="en-US" dirty="0">
              <a:cs typeface="B Jadi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0952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 smtClean="0">
                <a:cs typeface="B Jadid" panose="00000700000000000000" pitchFamily="2" charset="-78"/>
              </a:rPr>
              <a:t>گزارش نهایی</a:t>
            </a:r>
            <a:endParaRPr lang="en-US" dirty="0">
              <a:cs typeface="B Jadid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222090"/>
            <a:ext cx="8770571" cy="4345858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/>
              <a:t>1- بسم الله</a:t>
            </a:r>
          </a:p>
          <a:p>
            <a:pPr algn="r" rtl="1"/>
            <a:r>
              <a:rPr lang="fa-IR" dirty="0" smtClean="0"/>
              <a:t>2- عنوان،نویسنده،استاد، سال</a:t>
            </a:r>
          </a:p>
          <a:p>
            <a:pPr algn="r" rtl="1"/>
            <a:r>
              <a:rPr lang="fa-IR" dirty="0" smtClean="0"/>
              <a:t>3- مقدمه</a:t>
            </a:r>
          </a:p>
          <a:p>
            <a:pPr algn="r" rtl="1"/>
            <a:r>
              <a:rPr lang="fa-IR" dirty="0" smtClean="0"/>
              <a:t>4- روایت نویسی </a:t>
            </a:r>
          </a:p>
          <a:p>
            <a:pPr algn="r" rtl="1"/>
            <a:r>
              <a:rPr lang="fa-IR" dirty="0" smtClean="0"/>
              <a:t>4-1-  چگونگی مواجهه با پدیده معلمی قبل از قبولی در دانشگاه</a:t>
            </a:r>
          </a:p>
          <a:p>
            <a:pPr algn="r" rtl="1"/>
            <a:r>
              <a:rPr lang="fa-IR" dirty="0" smtClean="0"/>
              <a:t>4-2-  چگونگی مواجهه با معلمی در دوران دانشگاه</a:t>
            </a:r>
          </a:p>
          <a:p>
            <a:pPr algn="r" rtl="1"/>
            <a:r>
              <a:rPr lang="fa-IR" dirty="0" smtClean="0"/>
              <a:t>5- تحلیل روایت</a:t>
            </a:r>
          </a:p>
          <a:p>
            <a:pPr algn="r" rtl="1"/>
            <a:r>
              <a:rPr lang="fa-IR" dirty="0" smtClean="0"/>
              <a:t> 5-1- کد گذاری</a:t>
            </a:r>
          </a:p>
          <a:p>
            <a:pPr algn="r" rtl="1"/>
            <a:r>
              <a:rPr lang="fa-IR" dirty="0" smtClean="0"/>
              <a:t>5-2- جمع بندی و نتیجه گیری</a:t>
            </a:r>
          </a:p>
          <a:p>
            <a:pPr algn="r" rtl="1"/>
            <a:r>
              <a:rPr lang="fa-IR" dirty="0" smtClean="0"/>
              <a:t>5-3- پیشنهادات</a:t>
            </a:r>
          </a:p>
          <a:p>
            <a:pPr algn="r" rtl="1"/>
            <a:r>
              <a:rPr lang="fa-IR" dirty="0" smtClean="0"/>
              <a:t>6- منابع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7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Jadid" panose="00000700000000000000" pitchFamily="2" charset="-78"/>
              </a:rPr>
              <a:t>مراحل انجام پروژه</a:t>
            </a:r>
            <a:endParaRPr lang="en-US" dirty="0">
              <a:cs typeface="B Jadid" panose="00000700000000000000" pitchFamily="2" charset="-7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Jadid" panose="00000700000000000000" pitchFamily="2" charset="-78"/>
              </a:rPr>
              <a:t>2- تحلیل روایت</a:t>
            </a:r>
            <a:endParaRPr lang="en-US" dirty="0">
              <a:solidFill>
                <a:schemeClr val="tx1"/>
              </a:solidFill>
              <a:cs typeface="B Jadid" panose="000007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Jadid" panose="00000700000000000000" pitchFamily="2" charset="-78"/>
              </a:rPr>
              <a:t>2-1- کد گذاری</a:t>
            </a:r>
          </a:p>
          <a:p>
            <a:pPr algn="r" rtl="1"/>
            <a:r>
              <a:rPr lang="fa-IR" dirty="0" smtClean="0">
                <a:cs typeface="B Jadid" panose="00000700000000000000" pitchFamily="2" charset="-78"/>
              </a:rPr>
              <a:t>2-2- حاشیه نویسی</a:t>
            </a:r>
          </a:p>
          <a:p>
            <a:pPr algn="r" rtl="1"/>
            <a:endParaRPr lang="en-US" dirty="0">
              <a:cs typeface="B Jadid" panose="00000700000000000000" pitchFamily="2" charset="-7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chemeClr val="tx1"/>
                </a:solidFill>
                <a:cs typeface="B Jadid" panose="00000700000000000000" pitchFamily="2" charset="-78"/>
              </a:rPr>
              <a:t>1- نوشتن روایت</a:t>
            </a:r>
            <a:endParaRPr lang="en-US" dirty="0">
              <a:solidFill>
                <a:schemeClr val="tx1"/>
              </a:solidFill>
              <a:cs typeface="B Jadid" panose="00000700000000000000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>
                <a:cs typeface="B Jadid" panose="00000700000000000000" pitchFamily="2" charset="-78"/>
              </a:rPr>
              <a:t>1</a:t>
            </a:r>
            <a:r>
              <a:rPr lang="fa-IR" dirty="0" smtClean="0">
                <a:cs typeface="B Jadid" panose="00000700000000000000" pitchFamily="2" charset="-78"/>
              </a:rPr>
              <a:t>-1- </a:t>
            </a:r>
            <a:r>
              <a:rPr lang="fa-IR" dirty="0">
                <a:cs typeface="B Jadid" panose="00000700000000000000" pitchFamily="2" charset="-78"/>
              </a:rPr>
              <a:t>ثبت زمانمند </a:t>
            </a:r>
            <a:r>
              <a:rPr lang="fa-IR" dirty="0" smtClean="0">
                <a:cs typeface="B Jadid" panose="00000700000000000000" pitchFamily="2" charset="-78"/>
              </a:rPr>
              <a:t>رویدادها</a:t>
            </a:r>
          </a:p>
          <a:p>
            <a:pPr marL="0" indent="0" algn="r" rtl="1">
              <a:buNone/>
            </a:pPr>
            <a:r>
              <a:rPr lang="fa-IR" dirty="0" smtClean="0">
                <a:cs typeface="B Jadid" panose="00000700000000000000" pitchFamily="2" charset="-78"/>
              </a:rPr>
              <a:t>1-2- وانمایی</a:t>
            </a:r>
          </a:p>
          <a:p>
            <a:pPr marL="0" indent="0" algn="r" rtl="1">
              <a:buNone/>
            </a:pPr>
            <a:r>
              <a:rPr lang="fa-IR" dirty="0" smtClean="0">
                <a:cs typeface="B Jadid" panose="00000700000000000000" pitchFamily="2" charset="-78"/>
              </a:rPr>
              <a:t>1- </a:t>
            </a:r>
            <a:r>
              <a:rPr lang="fa-IR" dirty="0">
                <a:cs typeface="B Jadid" panose="00000700000000000000" pitchFamily="2" charset="-78"/>
              </a:rPr>
              <a:t>3-پی رنگ</a:t>
            </a:r>
            <a:endParaRPr lang="en-US" dirty="0">
              <a:cs typeface="B Jadi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724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250623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dirty="0" smtClean="0">
                <a:solidFill>
                  <a:schemeClr val="tx1"/>
                </a:solidFill>
                <a:cs typeface="B Jadid" panose="00000700000000000000" pitchFamily="2" charset="-78"/>
              </a:rPr>
              <a:t>1-نوشتن روایت</a:t>
            </a:r>
            <a:br>
              <a:rPr lang="fa-IR" dirty="0" smtClean="0">
                <a:solidFill>
                  <a:schemeClr val="tx1"/>
                </a:solidFill>
                <a:cs typeface="B Jadid" panose="00000700000000000000" pitchFamily="2" charset="-78"/>
              </a:rPr>
            </a:br>
            <a:r>
              <a:rPr lang="fa-IR" sz="3100" dirty="0" smtClean="0">
                <a:cs typeface="B Jadid" panose="00000700000000000000" pitchFamily="2" charset="-78"/>
              </a:rPr>
              <a:t>1-1</a:t>
            </a:r>
            <a:r>
              <a:rPr lang="fa-IR" sz="3200" dirty="0" smtClean="0">
                <a:cs typeface="B Jadid" panose="00000700000000000000" pitchFamily="2" charset="-78"/>
              </a:rPr>
              <a:t>ثبت </a:t>
            </a:r>
            <a:r>
              <a:rPr lang="fa-IR" sz="3200" dirty="0">
                <a:cs typeface="B Jadid" panose="00000700000000000000" pitchFamily="2" charset="-78"/>
              </a:rPr>
              <a:t>زمانمند رویدادها</a:t>
            </a:r>
            <a:br>
              <a:rPr lang="fa-IR" sz="3200" dirty="0">
                <a:cs typeface="B Jadid" panose="00000700000000000000" pitchFamily="2" charset="-78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998838"/>
            <a:ext cx="8770571" cy="309106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800" dirty="0">
                <a:cs typeface="B Nazanin" panose="00000400000000000000" pitchFamily="2" charset="-78"/>
              </a:rPr>
              <a:t>1</a:t>
            </a:r>
            <a:r>
              <a:rPr lang="fa-IR" sz="2800" dirty="0" smtClean="0">
                <a:cs typeface="B Nazanin" panose="00000400000000000000" pitchFamily="2" charset="-78"/>
              </a:rPr>
              <a:t>- مواجعه با پدیده معلمی قبل از ورودی به دانشگاه فرهنگیان</a:t>
            </a:r>
          </a:p>
          <a:p>
            <a:pPr marL="0" indent="0" algn="r" rtl="1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2- مواجهه با پدیده معلمی بعد از ورود به دانشگاه فرهنگیان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3173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965487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dirty="0">
                <a:cs typeface="B Jadid" panose="00000700000000000000" pitchFamily="2" charset="-78"/>
              </a:rPr>
              <a:t>1-2- وانمایی</a:t>
            </a:r>
            <a:br>
              <a:rPr lang="fa-IR" dirty="0">
                <a:cs typeface="B Jadid" panose="00000700000000000000" pitchFamily="2" charset="-78"/>
              </a:rPr>
            </a:br>
            <a:r>
              <a:rPr lang="fa-IR" dirty="0">
                <a:cs typeface="B Jadid" panose="00000700000000000000" pitchFamily="2" charset="-78"/>
              </a:rPr>
              <a:t/>
            </a:r>
            <a:br>
              <a:rPr lang="fa-IR" dirty="0">
                <a:cs typeface="B Jadid" panose="00000700000000000000" pitchFamily="2" charset="-78"/>
              </a:rPr>
            </a:br>
            <a:r>
              <a:rPr lang="en-US" dirty="0">
                <a:cs typeface="B Jadid" panose="00000700000000000000" pitchFamily="2" charset="-78"/>
              </a:rPr>
              <a:t/>
            </a:r>
            <a:br>
              <a:rPr lang="en-US" dirty="0">
                <a:cs typeface="B Jadid" panose="00000700000000000000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123768"/>
            <a:ext cx="8770571" cy="4247535"/>
          </a:xfrm>
        </p:spPr>
        <p:txBody>
          <a:bodyPr>
            <a:noAutofit/>
          </a:bodyPr>
          <a:lstStyle/>
          <a:p>
            <a:pPr algn="r" rtl="1"/>
            <a:r>
              <a:rPr lang="ar-SA" sz="2400" dirty="0">
                <a:cs typeface="B Nazanin" panose="00000400000000000000" pitchFamily="2" charset="-78"/>
              </a:rPr>
              <a:t>«چگونه بازنمایی کنیم؟»  با صداقت و با اصالت. 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2400" dirty="0" smtClean="0">
                <a:cs typeface="B Nazanin" panose="00000400000000000000" pitchFamily="2" charset="-78"/>
              </a:rPr>
              <a:t>بازنمایی در زمینه و پدیده اصلی صورت می گیرد</a:t>
            </a:r>
            <a:endParaRPr lang="fa-IR" sz="2400" dirty="0">
              <a:cs typeface="B Nazanin" panose="00000400000000000000" pitchFamily="2" charset="-78"/>
            </a:endParaRPr>
          </a:p>
          <a:p>
            <a:pPr algn="r" rtl="1"/>
            <a:r>
              <a:rPr lang="ar-SA" sz="2400" dirty="0" smtClean="0">
                <a:cs typeface="B Nazanin" panose="00000400000000000000" pitchFamily="2" charset="-78"/>
              </a:rPr>
              <a:t>زمینه به </a:t>
            </a:r>
            <a:r>
              <a:rPr lang="ar-SA" sz="2400" dirty="0">
                <a:cs typeface="B Nazanin" panose="00000400000000000000" pitchFamily="2" charset="-78"/>
              </a:rPr>
              <a:t>توصیف دقیق موقعیت یک پدیده در حالت فضایی- زمانی می پردازد. </a:t>
            </a:r>
            <a:endParaRPr lang="fa-IR" sz="2400" dirty="0">
              <a:cs typeface="B Nazanin" panose="00000400000000000000" pitchFamily="2" charset="-78"/>
            </a:endParaRPr>
          </a:p>
          <a:p>
            <a:pPr algn="r" rtl="1"/>
            <a:r>
              <a:rPr lang="ar-SA" sz="2400" dirty="0">
                <a:cs typeface="B Nazanin" panose="00000400000000000000" pitchFamily="2" charset="-78"/>
              </a:rPr>
              <a:t>توصيف زمینه، آن چیزی است که به جلو آمده و پیش از وانمایی مطرح می شود.</a:t>
            </a:r>
            <a:endParaRPr lang="fa-IR" sz="2400" dirty="0">
              <a:cs typeface="B Nazanin" panose="00000400000000000000" pitchFamily="2" charset="-78"/>
            </a:endParaRPr>
          </a:p>
          <a:p>
            <a:pPr algn="r" rtl="1"/>
            <a:r>
              <a:rPr lang="ar-SA" sz="2400" dirty="0" smtClean="0">
                <a:cs typeface="B Nazanin" panose="00000400000000000000" pitchFamily="2" charset="-78"/>
              </a:rPr>
              <a:t>هدف </a:t>
            </a:r>
            <a:r>
              <a:rPr lang="ar-SA" sz="2400" dirty="0">
                <a:cs typeface="B Nazanin" panose="00000400000000000000" pitchFamily="2" charset="-78"/>
              </a:rPr>
              <a:t>از وانمایی ماهرانه در یک رساله علوم اجتماعی </a:t>
            </a:r>
            <a:r>
              <a:rPr lang="ar-SA" sz="2400" dirty="0" smtClean="0">
                <a:cs typeface="B Nazanin" panose="00000400000000000000" pitchFamily="2" charset="-78"/>
              </a:rPr>
              <a:t>آن </a:t>
            </a:r>
            <a:r>
              <a:rPr lang="ar-SA" sz="2400" dirty="0">
                <a:cs typeface="B Nazanin" panose="00000400000000000000" pitchFamily="2" charset="-78"/>
              </a:rPr>
              <a:t>است که خواننده احساس کند خود در میدان تحقیق قرار گرفته است 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2400" dirty="0" smtClean="0">
                <a:cs typeface="B Nazanin" panose="00000400000000000000" pitchFamily="2" charset="-78"/>
              </a:rPr>
              <a:t>واضح </a:t>
            </a:r>
            <a:r>
              <a:rPr lang="fa-IR" sz="2400" dirty="0">
                <a:cs typeface="B Nazanin" panose="00000400000000000000" pitchFamily="2" charset="-78"/>
              </a:rPr>
              <a:t>است که هر توصیفی باید تنظیم و پیرایش شود. 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2400" dirty="0" smtClean="0">
                <a:cs typeface="B Nazanin" panose="00000400000000000000" pitchFamily="2" charset="-78"/>
              </a:rPr>
              <a:t>در انتها به صورت داستان مطرح می شود.</a:t>
            </a:r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166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945823"/>
          </a:xfrm>
        </p:spPr>
        <p:txBody>
          <a:bodyPr/>
          <a:lstStyle/>
          <a:p>
            <a:pPr algn="ctr"/>
            <a:r>
              <a:rPr lang="fa-IR" dirty="0">
                <a:cs typeface="B Jadid" panose="00000700000000000000" pitchFamily="2" charset="-78"/>
              </a:rPr>
              <a:t>1-2- پی </a:t>
            </a:r>
            <a:r>
              <a:rPr lang="fa-IR" dirty="0" smtClean="0">
                <a:cs typeface="B Jadid" panose="00000700000000000000" pitchFamily="2" charset="-78"/>
              </a:rPr>
              <a:t>رنگ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3097161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>
                <a:cs typeface="B Nazanin" panose="00000400000000000000" pitchFamily="2" charset="-78"/>
              </a:rPr>
              <a:t>پی رنگ به سوالی اساسی پاسخ می دهد: «چرا؟»؛ 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2800" dirty="0">
                <a:cs typeface="B Nazanin" panose="00000400000000000000" pitchFamily="2" charset="-78"/>
              </a:rPr>
              <a:t>پی رنگ می تواند پاسخ به «چگونگی» را مطرح سازد 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2800" dirty="0">
                <a:cs typeface="B Nazanin" panose="00000400000000000000" pitchFamily="2" charset="-78"/>
              </a:rPr>
              <a:t>یک پی رنگ می تواند موقعیت تاریخی و اجتماعی، و اطلاعاتی در مورد قوانین فیزیکی و افکار و احساسات مردم را در یک داستان </a:t>
            </a:r>
            <a:r>
              <a:rPr lang="fa-IR" sz="2800" dirty="0" smtClean="0">
                <a:cs typeface="B Nazanin" panose="00000400000000000000" pitchFamily="2" charset="-78"/>
              </a:rPr>
              <a:t>بگنجاند</a:t>
            </a:r>
          </a:p>
          <a:p>
            <a:pPr algn="r" rtl="1"/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355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fa-IR" dirty="0" smtClean="0">
                <a:solidFill>
                  <a:schemeClr val="tx1"/>
                </a:solidFill>
                <a:cs typeface="B Jadid" panose="00000700000000000000" pitchFamily="2" charset="-78"/>
              </a:rPr>
              <a:t>2-تحلیل مضمونی روایت</a:t>
            </a:r>
            <a:r>
              <a:rPr lang="en-US" dirty="0">
                <a:solidFill>
                  <a:schemeClr val="tx1"/>
                </a:solidFill>
                <a:cs typeface="B Jadid" panose="00000700000000000000" pitchFamily="2" charset="-78"/>
              </a:rPr>
              <a:t/>
            </a:r>
            <a:br>
              <a:rPr lang="en-US" dirty="0">
                <a:solidFill>
                  <a:schemeClr val="tx1"/>
                </a:solidFill>
                <a:cs typeface="B Jadid" panose="00000700000000000000" pitchFamily="2" charset="-78"/>
              </a:rPr>
            </a:br>
            <a:r>
              <a:rPr lang="fa-IR" sz="3600" dirty="0" smtClean="0">
                <a:cs typeface="B Jadid" panose="00000700000000000000" pitchFamily="2" charset="-78"/>
              </a:rPr>
              <a:t>2-1مراحل کد </a:t>
            </a:r>
            <a:r>
              <a:rPr lang="fa-IR" sz="3600" dirty="0">
                <a:cs typeface="B Jadid" panose="00000700000000000000" pitchFamily="2" charset="-78"/>
              </a:rPr>
              <a:t>گذاری</a:t>
            </a:r>
            <a:r>
              <a:rPr lang="fa-IR" dirty="0">
                <a:cs typeface="B Jadid" panose="00000700000000000000" pitchFamily="2" charset="-78"/>
              </a:rPr>
              <a:t/>
            </a:r>
            <a:br>
              <a:rPr lang="fa-IR" dirty="0">
                <a:cs typeface="B Jadid" panose="00000700000000000000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2723535"/>
          </a:xfrm>
        </p:spPr>
        <p:txBody>
          <a:bodyPr>
            <a:normAutofit/>
          </a:bodyPr>
          <a:lstStyle/>
          <a:p>
            <a:pPr algn="r" rtl="1"/>
            <a:r>
              <a:rPr lang="ar-SA" sz="2800" dirty="0">
                <a:cs typeface="B Nazanin" panose="00000400000000000000" pitchFamily="2" charset="-78"/>
              </a:rPr>
              <a:t>آماده سازی داده‌های متنی 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2800" dirty="0">
                <a:cs typeface="B Nazanin" panose="00000400000000000000" pitchFamily="2" charset="-78"/>
              </a:rPr>
              <a:t>هر جمله </a:t>
            </a:r>
            <a:r>
              <a:rPr lang="fa-IR" sz="2800" dirty="0" smtClean="0">
                <a:cs typeface="B Nazanin" panose="00000400000000000000" pitchFamily="2" charset="-78"/>
              </a:rPr>
              <a:t>به یک عبارت </a:t>
            </a:r>
            <a:r>
              <a:rPr lang="fa-IR" sz="2800" dirty="0">
                <a:cs typeface="B Nazanin" panose="00000400000000000000" pitchFamily="2" charset="-78"/>
              </a:rPr>
              <a:t>معنایی </a:t>
            </a:r>
            <a:r>
              <a:rPr lang="fa-IR" sz="2800" dirty="0" smtClean="0">
                <a:cs typeface="B Nazanin" panose="00000400000000000000" pitchFamily="2" charset="-78"/>
              </a:rPr>
              <a:t>تبدیل شود</a:t>
            </a:r>
          </a:p>
          <a:p>
            <a:pPr algn="r" rtl="1"/>
            <a:r>
              <a:rPr lang="fa-IR" sz="2800" dirty="0">
                <a:cs typeface="B Nazanin" panose="00000400000000000000" pitchFamily="2" charset="-78"/>
              </a:rPr>
              <a:t>با </a:t>
            </a:r>
            <a:r>
              <a:rPr lang="fa-IR" sz="2800" dirty="0" smtClean="0">
                <a:cs typeface="B Nazanin" panose="00000400000000000000" pitchFamily="2" charset="-78"/>
              </a:rPr>
              <a:t>انتزاع </a:t>
            </a:r>
            <a:r>
              <a:rPr lang="fa-IR" sz="2800" dirty="0">
                <a:cs typeface="B Nazanin" panose="00000400000000000000" pitchFamily="2" charset="-78"/>
              </a:rPr>
              <a:t>از این </a:t>
            </a:r>
            <a:r>
              <a:rPr lang="fa-IR" sz="2800" dirty="0" smtClean="0">
                <a:cs typeface="B Nazanin" panose="00000400000000000000" pitchFamily="2" charset="-78"/>
              </a:rPr>
              <a:t>عبارت های معنایی کد </a:t>
            </a:r>
            <a:r>
              <a:rPr lang="fa-IR" sz="2800" dirty="0">
                <a:cs typeface="B Nazanin" panose="00000400000000000000" pitchFamily="2" charset="-78"/>
              </a:rPr>
              <a:t>های محوری تعیین </a:t>
            </a:r>
            <a:r>
              <a:rPr lang="fa-IR" sz="2800" dirty="0" smtClean="0">
                <a:cs typeface="B Nazanin" panose="00000400000000000000" pitchFamily="2" charset="-78"/>
              </a:rPr>
              <a:t>شود</a:t>
            </a:r>
          </a:p>
          <a:p>
            <a:pPr algn="r" rtl="1"/>
            <a:r>
              <a:rPr lang="fa-IR" sz="2800" dirty="0">
                <a:cs typeface="B Nazanin" panose="00000400000000000000" pitchFamily="2" charset="-78"/>
              </a:rPr>
              <a:t>انتزاع مرحله دوم بر اساس </a:t>
            </a:r>
            <a:r>
              <a:rPr lang="fa-IR" sz="2800" dirty="0" smtClean="0">
                <a:cs typeface="B Nazanin" panose="00000400000000000000" pitchFamily="2" charset="-78"/>
              </a:rPr>
              <a:t>کد های محوری ،کد گزینشی ایجاد شود.</a:t>
            </a:r>
          </a:p>
          <a:p>
            <a:pPr algn="r" rtl="1"/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8721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1032387"/>
            <a:ext cx="8770571" cy="1096674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dirty="0" smtClean="0">
                <a:cs typeface="B Jadid" panose="00000700000000000000" pitchFamily="2" charset="-78"/>
              </a:rPr>
              <a:t>2-2حاشیه </a:t>
            </a:r>
            <a:r>
              <a:rPr lang="fa-IR" dirty="0">
                <a:cs typeface="B Jadid" panose="00000700000000000000" pitchFamily="2" charset="-78"/>
              </a:rPr>
              <a:t>نویسی</a:t>
            </a:r>
            <a:br>
              <a:rPr lang="fa-IR" dirty="0">
                <a:cs typeface="B Jadid" panose="00000700000000000000" pitchFamily="2" charset="-7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400"/>
            <a:ext cx="8770571" cy="294967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fa-IR" sz="2800" dirty="0">
              <a:cs typeface="B Nazanin" panose="00000400000000000000" pitchFamily="2" charset="-78"/>
            </a:endParaRP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همیشه در تحلیل نکاتی هست که از جمع بندی مطالب بدست می آید. این نکات به عنوان مطالب حاشیه ای نوشته شده و در نتیجه گیری استفاده می شود.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86584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2110</TotalTime>
  <Words>328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 Jadid</vt:lpstr>
      <vt:lpstr>B Nazanin</vt:lpstr>
      <vt:lpstr>Calibri</vt:lpstr>
      <vt:lpstr>Century Schoolbook</vt:lpstr>
      <vt:lpstr>Corbel</vt:lpstr>
      <vt:lpstr>Feathered</vt:lpstr>
      <vt:lpstr>PowerPoint Presentation</vt:lpstr>
      <vt:lpstr>کار نمای معلمی</vt:lpstr>
      <vt:lpstr>گزارش نهایی</vt:lpstr>
      <vt:lpstr>مراحل انجام پروژه</vt:lpstr>
      <vt:lpstr>1-نوشتن روایت 1-1ثبت زمانمند رویدادها  </vt:lpstr>
      <vt:lpstr>1-2- وانمایی   </vt:lpstr>
      <vt:lpstr>1-2- پی رنگ</vt:lpstr>
      <vt:lpstr>2-تحلیل مضمونی روایت 2-1مراحل کد گذاری </vt:lpstr>
      <vt:lpstr>2-2حاشیه نویسی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Amin</dc:creator>
  <cp:lastModifiedBy>Amin</cp:lastModifiedBy>
  <cp:revision>19</cp:revision>
  <dcterms:created xsi:type="dcterms:W3CDTF">2020-04-20T07:42:34Z</dcterms:created>
  <dcterms:modified xsi:type="dcterms:W3CDTF">2020-04-21T18:53:23Z</dcterms:modified>
</cp:coreProperties>
</file>