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Lst>
  <p:notesMasterIdLst>
    <p:notesMasterId r:id="rId56"/>
  </p:notesMasterIdLst>
  <p:sldIdLst>
    <p:sldId id="366" r:id="rId4"/>
    <p:sldId id="365" r:id="rId5"/>
    <p:sldId id="383" r:id="rId6"/>
    <p:sldId id="382" r:id="rId7"/>
    <p:sldId id="407" r:id="rId8"/>
    <p:sldId id="381" r:id="rId9"/>
    <p:sldId id="388" r:id="rId10"/>
    <p:sldId id="389" r:id="rId11"/>
    <p:sldId id="387" r:id="rId12"/>
    <p:sldId id="384" r:id="rId13"/>
    <p:sldId id="408" r:id="rId14"/>
    <p:sldId id="409" r:id="rId15"/>
    <p:sldId id="410" r:id="rId16"/>
    <p:sldId id="411" r:id="rId17"/>
    <p:sldId id="380" r:id="rId18"/>
    <p:sldId id="321" r:id="rId19"/>
    <p:sldId id="368" r:id="rId20"/>
    <p:sldId id="391" r:id="rId21"/>
    <p:sldId id="369" r:id="rId22"/>
    <p:sldId id="392" r:id="rId23"/>
    <p:sldId id="370" r:id="rId24"/>
    <p:sldId id="393" r:id="rId25"/>
    <p:sldId id="371" r:id="rId26"/>
    <p:sldId id="394" r:id="rId27"/>
    <p:sldId id="372" r:id="rId28"/>
    <p:sldId id="396" r:id="rId29"/>
    <p:sldId id="373" r:id="rId30"/>
    <p:sldId id="374" r:id="rId31"/>
    <p:sldId id="397" r:id="rId32"/>
    <p:sldId id="375" r:id="rId33"/>
    <p:sldId id="398" r:id="rId34"/>
    <p:sldId id="376" r:id="rId35"/>
    <p:sldId id="320" r:id="rId36"/>
    <p:sldId id="357" r:id="rId37"/>
    <p:sldId id="358" r:id="rId38"/>
    <p:sldId id="405" r:id="rId39"/>
    <p:sldId id="324" r:id="rId40"/>
    <p:sldId id="325" r:id="rId41"/>
    <p:sldId id="327" r:id="rId42"/>
    <p:sldId id="361" r:id="rId43"/>
    <p:sldId id="412" r:id="rId44"/>
    <p:sldId id="348" r:id="rId45"/>
    <p:sldId id="349" r:id="rId46"/>
    <p:sldId id="350" r:id="rId47"/>
    <p:sldId id="351" r:id="rId48"/>
    <p:sldId id="352" r:id="rId49"/>
    <p:sldId id="363" r:id="rId50"/>
    <p:sldId id="353" r:id="rId51"/>
    <p:sldId id="318" r:id="rId52"/>
    <p:sldId id="402" r:id="rId53"/>
    <p:sldId id="403" r:id="rId54"/>
    <p:sldId id="4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236F9D"/>
    <a:srgbClr val="00CC99"/>
    <a:srgbClr val="53A6D9"/>
    <a:srgbClr val="454599"/>
    <a:srgbClr val="002846"/>
    <a:srgbClr val="008000"/>
    <a:srgbClr val="339966"/>
    <a:srgbClr val="00808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84" d="100"/>
          <a:sy n="84" d="100"/>
        </p:scale>
        <p:origin x="134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F24E8-0470-4671-AC10-37EF49C1AFDD}" type="doc">
      <dgm:prSet loTypeId="urn:microsoft.com/office/officeart/2005/8/layout/bList2#1" loCatId="list" qsTypeId="urn:microsoft.com/office/officeart/2005/8/quickstyle/3d5" qsCatId="3D" csTypeId="urn:microsoft.com/office/officeart/2005/8/colors/accent1_2" csCatId="accent1" phldr="1"/>
      <dgm:spPr>
        <a:scene3d>
          <a:camera prst="obliqueTopRight" zoom="95000"/>
          <a:lightRig rig="flat" dir="t"/>
        </a:scene3d>
      </dgm:spPr>
      <dgm:t>
        <a:bodyPr/>
        <a:lstStyle/>
        <a:p>
          <a:endParaRPr lang="en-US"/>
        </a:p>
      </dgm:t>
    </dgm:pt>
    <dgm:pt modelId="{8865FC30-BF10-4FD6-B38D-8EB20AEF1407}">
      <dgm:prSet/>
      <dgm:spPr/>
      <dgm:t>
        <a:bodyPr/>
        <a:lstStyle/>
        <a:p>
          <a:pPr rtl="1"/>
          <a:endParaRPr lang="en-US" dirty="0"/>
        </a:p>
      </dgm:t>
    </dgm:pt>
    <dgm:pt modelId="{D544C255-F4AC-474A-9B99-48C00EB5A05B}" type="parTrans" cxnId="{10BA4F4A-A05A-4B50-9F6F-E73B7AF89789}">
      <dgm:prSet/>
      <dgm:spPr/>
      <dgm:t>
        <a:bodyPr/>
        <a:lstStyle/>
        <a:p>
          <a:endParaRPr lang="en-US"/>
        </a:p>
      </dgm:t>
    </dgm:pt>
    <dgm:pt modelId="{D477AD7F-D5B8-449B-B1CD-E623963B413A}" type="sibTrans" cxnId="{10BA4F4A-A05A-4B50-9F6F-E73B7AF89789}">
      <dgm:prSet/>
      <dgm:spPr/>
      <dgm:t>
        <a:bodyPr/>
        <a:lstStyle/>
        <a:p>
          <a:endParaRPr lang="en-US"/>
        </a:p>
      </dgm:t>
    </dgm:pt>
    <dgm:pt modelId="{F93CC76E-6275-4F74-8AEF-D6362D10A2B9}">
      <dgm:prSet custT="1">
        <dgm:style>
          <a:lnRef idx="3">
            <a:schemeClr val="lt1"/>
          </a:lnRef>
          <a:fillRef idx="1">
            <a:schemeClr val="accent3"/>
          </a:fillRef>
          <a:effectRef idx="1">
            <a:schemeClr val="accent3"/>
          </a:effectRef>
          <a:fontRef idx="minor">
            <a:schemeClr val="lt1"/>
          </a:fontRef>
        </dgm:style>
      </dgm:prSe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3600" b="1" i="1" dirty="0" smtClean="0">
              <a:solidFill>
                <a:srgbClr val="FF0000"/>
              </a:solidFill>
            </a:rPr>
            <a:t>«آن‌چه را که می­دانیم چگونه می­دانیم».</a:t>
          </a:r>
          <a:br>
            <a:rPr lang="fa-IR" sz="3600" b="1" i="1" dirty="0" smtClean="0">
              <a:solidFill>
                <a:srgbClr val="FF0000"/>
              </a:solidFill>
            </a:rPr>
          </a:br>
          <a:r>
            <a:rPr lang="fa-IR" sz="3600" b="1" dirty="0" smtClean="0">
              <a:solidFill>
                <a:srgbClr val="FF0000"/>
              </a:solidFill>
            </a:rPr>
            <a:t>روایت ها مبنایی را برای فهم کنش انسانی و اجتماعی فراهم می</a:t>
          </a:r>
          <a:r>
            <a:rPr lang="en-US" sz="3600" b="1" dirty="0" smtClean="0">
              <a:solidFill>
                <a:srgbClr val="FF0000"/>
              </a:solidFill>
            </a:rPr>
            <a:t> </a:t>
          </a:r>
          <a:r>
            <a:rPr lang="fa-IR" sz="3600" b="1" dirty="0" smtClean="0">
              <a:solidFill>
                <a:srgbClr val="FF0000"/>
              </a:solidFill>
            </a:rPr>
            <a:t>کند</a:t>
          </a:r>
          <a:r>
            <a:rPr lang="en-US" sz="3600" b="1" dirty="0" smtClean="0">
              <a:solidFill>
                <a:srgbClr val="FF0000"/>
              </a:solidFill>
            </a:rPr>
            <a:t/>
          </a:r>
          <a:br>
            <a:rPr lang="en-US" sz="3600" b="1" dirty="0" smtClean="0">
              <a:solidFill>
                <a:srgbClr val="FF0000"/>
              </a:solidFill>
            </a:rPr>
          </a:br>
          <a:endParaRPr lang="en-US" sz="3600" b="1" dirty="0" smtClean="0">
            <a:solidFill>
              <a:srgbClr val="FF0000"/>
            </a:solidFill>
          </a:endParaRPr>
        </a:p>
        <a:p>
          <a:pPr marL="285750" indent="0" algn="ctr" defTabSz="2889250">
            <a:lnSpc>
              <a:spcPct val="90000"/>
            </a:lnSpc>
            <a:spcBef>
              <a:spcPct val="0"/>
            </a:spcBef>
            <a:spcAft>
              <a:spcPct val="15000"/>
            </a:spcAft>
            <a:buNone/>
          </a:pPr>
          <a:endParaRPr lang="en-US" sz="2800" dirty="0"/>
        </a:p>
      </dgm:t>
    </dgm:pt>
    <dgm:pt modelId="{B0B0F5A5-C4BB-4BAA-83AC-A0B3F12F9B71}" type="parTrans" cxnId="{D54F024D-0BD5-4B60-8075-6E697D7B0D36}">
      <dgm:prSet/>
      <dgm:spPr/>
      <dgm:t>
        <a:bodyPr/>
        <a:lstStyle/>
        <a:p>
          <a:endParaRPr lang="en-US"/>
        </a:p>
      </dgm:t>
    </dgm:pt>
    <dgm:pt modelId="{0E7C8091-BE2A-44E6-87B5-F21AF868F89F}" type="sibTrans" cxnId="{D54F024D-0BD5-4B60-8075-6E697D7B0D36}">
      <dgm:prSet/>
      <dgm:spPr/>
      <dgm:t>
        <a:bodyPr/>
        <a:lstStyle/>
        <a:p>
          <a:endParaRPr lang="en-US"/>
        </a:p>
      </dgm:t>
    </dgm:pt>
    <dgm:pt modelId="{83305F40-1F68-4985-A17A-736512433BED}" type="pres">
      <dgm:prSet presAssocID="{F48F24E8-0470-4671-AC10-37EF49C1AFDD}" presName="diagram" presStyleCnt="0">
        <dgm:presLayoutVars>
          <dgm:dir/>
          <dgm:animLvl val="lvl"/>
          <dgm:resizeHandles val="exact"/>
        </dgm:presLayoutVars>
      </dgm:prSet>
      <dgm:spPr/>
      <dgm:t>
        <a:bodyPr/>
        <a:lstStyle/>
        <a:p>
          <a:pPr rtl="1"/>
          <a:endParaRPr lang="fa-IR"/>
        </a:p>
      </dgm:t>
    </dgm:pt>
    <dgm:pt modelId="{6E16844B-9513-45E3-973A-BFA9E01A7629}" type="pres">
      <dgm:prSet presAssocID="{8865FC30-BF10-4FD6-B38D-8EB20AEF1407}" presName="compNode" presStyleCnt="0"/>
      <dgm:spPr/>
    </dgm:pt>
    <dgm:pt modelId="{513E3736-60A9-4E0C-B89B-DBB0415F10DA}" type="pres">
      <dgm:prSet presAssocID="{8865FC30-BF10-4FD6-B38D-8EB20AEF1407}" presName="childRect" presStyleLbl="bgAcc1" presStyleIdx="0" presStyleCnt="1">
        <dgm:presLayoutVars>
          <dgm:bulletEnabled val="1"/>
        </dgm:presLayoutVars>
      </dgm:prSet>
      <dgm:spPr/>
      <dgm:t>
        <a:bodyPr/>
        <a:lstStyle/>
        <a:p>
          <a:pPr rtl="1"/>
          <a:endParaRPr lang="fa-IR"/>
        </a:p>
      </dgm:t>
    </dgm:pt>
    <dgm:pt modelId="{4289CD7A-D220-4601-A37C-EC1021FCE98B}" type="pres">
      <dgm:prSet presAssocID="{8865FC30-BF10-4FD6-B38D-8EB20AEF1407}" presName="parentText" presStyleLbl="node1" presStyleIdx="0" presStyleCnt="0">
        <dgm:presLayoutVars>
          <dgm:chMax val="0"/>
          <dgm:bulletEnabled val="1"/>
        </dgm:presLayoutVars>
      </dgm:prSet>
      <dgm:spPr/>
      <dgm:t>
        <a:bodyPr/>
        <a:lstStyle/>
        <a:p>
          <a:pPr rtl="1"/>
          <a:endParaRPr lang="fa-IR"/>
        </a:p>
      </dgm:t>
    </dgm:pt>
    <dgm:pt modelId="{B2E90741-CDF3-4426-BEAC-DB723B8452E1}" type="pres">
      <dgm:prSet presAssocID="{8865FC30-BF10-4FD6-B38D-8EB20AEF1407}" presName="parentRect" presStyleLbl="alignNode1" presStyleIdx="0" presStyleCnt="1"/>
      <dgm:spPr/>
      <dgm:t>
        <a:bodyPr/>
        <a:lstStyle/>
        <a:p>
          <a:pPr rtl="1"/>
          <a:endParaRPr lang="fa-IR"/>
        </a:p>
      </dgm:t>
    </dgm:pt>
    <dgm:pt modelId="{6B2A6BE3-D626-4A76-AB46-8550F114CD2D}" type="pres">
      <dgm:prSet presAssocID="{8865FC30-BF10-4FD6-B38D-8EB20AEF1407}" presName="adorn" presStyleLbl="fgAccFollowNode1" presStyleIdx="0" presStyleCnt="1"/>
      <dgm:spPr/>
    </dgm:pt>
  </dgm:ptLst>
  <dgm:cxnLst>
    <dgm:cxn modelId="{10BA4F4A-A05A-4B50-9F6F-E73B7AF89789}" srcId="{F48F24E8-0470-4671-AC10-37EF49C1AFDD}" destId="{8865FC30-BF10-4FD6-B38D-8EB20AEF1407}" srcOrd="0" destOrd="0" parTransId="{D544C255-F4AC-474A-9B99-48C00EB5A05B}" sibTransId="{D477AD7F-D5B8-449B-B1CD-E623963B413A}"/>
    <dgm:cxn modelId="{D54F024D-0BD5-4B60-8075-6E697D7B0D36}" srcId="{8865FC30-BF10-4FD6-B38D-8EB20AEF1407}" destId="{F93CC76E-6275-4F74-8AEF-D6362D10A2B9}" srcOrd="0" destOrd="0" parTransId="{B0B0F5A5-C4BB-4BAA-83AC-A0B3F12F9B71}" sibTransId="{0E7C8091-BE2A-44E6-87B5-F21AF868F89F}"/>
    <dgm:cxn modelId="{77B0BB35-EBEE-4E7C-AA12-D5724DB0E703}" type="presOf" srcId="{8865FC30-BF10-4FD6-B38D-8EB20AEF1407}" destId="{B2E90741-CDF3-4426-BEAC-DB723B8452E1}" srcOrd="1" destOrd="0" presId="urn:microsoft.com/office/officeart/2005/8/layout/bList2#1"/>
    <dgm:cxn modelId="{057C7B5E-BEDC-4C18-9CB7-81C6A3BB9EEA}" type="presOf" srcId="{F48F24E8-0470-4671-AC10-37EF49C1AFDD}" destId="{83305F40-1F68-4985-A17A-736512433BED}" srcOrd="0" destOrd="0" presId="urn:microsoft.com/office/officeart/2005/8/layout/bList2#1"/>
    <dgm:cxn modelId="{7D3EE6A9-4F44-4C74-8B6E-B328D25A83CF}" type="presOf" srcId="{F93CC76E-6275-4F74-8AEF-D6362D10A2B9}" destId="{513E3736-60A9-4E0C-B89B-DBB0415F10DA}" srcOrd="0" destOrd="0" presId="urn:microsoft.com/office/officeart/2005/8/layout/bList2#1"/>
    <dgm:cxn modelId="{7D77FFAE-25D9-4853-8564-53EBF7FBBA32}" type="presOf" srcId="{8865FC30-BF10-4FD6-B38D-8EB20AEF1407}" destId="{4289CD7A-D220-4601-A37C-EC1021FCE98B}" srcOrd="0" destOrd="0" presId="urn:microsoft.com/office/officeart/2005/8/layout/bList2#1"/>
    <dgm:cxn modelId="{F397EFB2-EFA0-421B-BF6C-22F6A33A5EA5}" type="presParOf" srcId="{83305F40-1F68-4985-A17A-736512433BED}" destId="{6E16844B-9513-45E3-973A-BFA9E01A7629}" srcOrd="0" destOrd="0" presId="urn:microsoft.com/office/officeart/2005/8/layout/bList2#1"/>
    <dgm:cxn modelId="{83715264-D198-4580-A064-575ABCFBAADE}" type="presParOf" srcId="{6E16844B-9513-45E3-973A-BFA9E01A7629}" destId="{513E3736-60A9-4E0C-B89B-DBB0415F10DA}" srcOrd="0" destOrd="0" presId="urn:microsoft.com/office/officeart/2005/8/layout/bList2#1"/>
    <dgm:cxn modelId="{5F03EE0B-50F0-41F1-912F-60037255B2DE}" type="presParOf" srcId="{6E16844B-9513-45E3-973A-BFA9E01A7629}" destId="{4289CD7A-D220-4601-A37C-EC1021FCE98B}" srcOrd="1" destOrd="0" presId="urn:microsoft.com/office/officeart/2005/8/layout/bList2#1"/>
    <dgm:cxn modelId="{7C72B8C8-15E8-42A0-9A17-9069688EE356}" type="presParOf" srcId="{6E16844B-9513-45E3-973A-BFA9E01A7629}" destId="{B2E90741-CDF3-4426-BEAC-DB723B8452E1}" srcOrd="2" destOrd="0" presId="urn:microsoft.com/office/officeart/2005/8/layout/bList2#1"/>
    <dgm:cxn modelId="{B770C985-2ABC-4797-B6C4-7A087C400B4E}" type="presParOf" srcId="{6E16844B-9513-45E3-973A-BFA9E01A7629}" destId="{6B2A6BE3-D626-4A76-AB46-8550F114CD2D}"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9FFAB9-1FC0-4282-9385-C8CE702DECD3}" type="doc">
      <dgm:prSet loTypeId="urn:microsoft.com/office/officeart/2005/8/layout/vList2" loCatId="list" qsTypeId="urn:microsoft.com/office/officeart/2005/8/quickstyle/3d3" qsCatId="3D" csTypeId="urn:microsoft.com/office/officeart/2005/8/colors/accent3_3" csCatId="accent3" phldr="1"/>
      <dgm:spPr/>
      <dgm:t>
        <a:bodyPr/>
        <a:lstStyle/>
        <a:p>
          <a:pPr rtl="1"/>
          <a:endParaRPr lang="fa-IR"/>
        </a:p>
      </dgm:t>
    </dgm:pt>
    <dgm:pt modelId="{F0CEC3DF-6F1F-447E-A843-4BBD566FEF52}">
      <dgm:prSet custT="1"/>
      <dgm:spPr>
        <a:gradFill flip="none" rotWithShape="0">
          <a:gsLst>
            <a:gs pos="0">
              <a:srgbClr val="00CC99">
                <a:shade val="30000"/>
                <a:satMod val="115000"/>
              </a:srgbClr>
            </a:gs>
            <a:gs pos="50000">
              <a:srgbClr val="00CC99">
                <a:shade val="67500"/>
                <a:satMod val="115000"/>
              </a:srgbClr>
            </a:gs>
            <a:gs pos="100000">
              <a:srgbClr val="00CC99">
                <a:shade val="100000"/>
                <a:satMod val="115000"/>
              </a:srgbClr>
            </a:gs>
          </a:gsLst>
          <a:lin ang="2700000" scaled="1"/>
          <a:tileRect/>
        </a:gradFill>
        <a:ln>
          <a:solidFill>
            <a:srgbClr val="FF0000"/>
          </a:solidFill>
        </a:ln>
      </dgm:spPr>
      <dgm:t>
        <a:bodyPr/>
        <a:lstStyle/>
        <a:p>
          <a:pPr algn="ctr" rtl="0"/>
          <a:r>
            <a:rPr lang="fa-IR" sz="3200" b="1" dirty="0" smtClean="0">
              <a:cs typeface="2  Jadid" pitchFamily="2" charset="-78"/>
            </a:rPr>
            <a:t>روایت ها راهی برای واکاوی تجربیات حرفه‏ای </a:t>
          </a:r>
          <a:endParaRPr lang="en-US" sz="3200" b="1" dirty="0">
            <a:cs typeface="2  Jadid" pitchFamily="2" charset="-78"/>
          </a:endParaRPr>
        </a:p>
      </dgm:t>
    </dgm:pt>
    <dgm:pt modelId="{033BA4B6-718B-4890-8204-5086C1162066}" type="parTrans" cxnId="{36EE170F-CDAE-44AE-9921-3E75EEA03F41}">
      <dgm:prSet/>
      <dgm:spPr/>
      <dgm:t>
        <a:bodyPr/>
        <a:lstStyle/>
        <a:p>
          <a:pPr rtl="1"/>
          <a:endParaRPr lang="fa-IR"/>
        </a:p>
      </dgm:t>
    </dgm:pt>
    <dgm:pt modelId="{9377EF3D-7D66-4B92-B3A5-6180044AFCAE}" type="sibTrans" cxnId="{36EE170F-CDAE-44AE-9921-3E75EEA03F41}">
      <dgm:prSet/>
      <dgm:spPr/>
      <dgm:t>
        <a:bodyPr/>
        <a:lstStyle/>
        <a:p>
          <a:pPr rtl="1"/>
          <a:endParaRPr lang="fa-IR"/>
        </a:p>
      </dgm:t>
    </dgm:pt>
    <dgm:pt modelId="{8379D092-3E82-424B-A8AF-793BF607A505}" type="pres">
      <dgm:prSet presAssocID="{8B9FFAB9-1FC0-4282-9385-C8CE702DECD3}" presName="linear" presStyleCnt="0">
        <dgm:presLayoutVars>
          <dgm:animLvl val="lvl"/>
          <dgm:resizeHandles val="exact"/>
        </dgm:presLayoutVars>
      </dgm:prSet>
      <dgm:spPr/>
      <dgm:t>
        <a:bodyPr/>
        <a:lstStyle/>
        <a:p>
          <a:pPr rtl="1"/>
          <a:endParaRPr lang="fa-IR"/>
        </a:p>
      </dgm:t>
    </dgm:pt>
    <dgm:pt modelId="{2AD8722D-DB4F-4802-9153-F70F42A41461}" type="pres">
      <dgm:prSet presAssocID="{F0CEC3DF-6F1F-447E-A843-4BBD566FEF52}" presName="parentText" presStyleLbl="node1" presStyleIdx="0" presStyleCnt="1">
        <dgm:presLayoutVars>
          <dgm:chMax val="0"/>
          <dgm:bulletEnabled val="1"/>
        </dgm:presLayoutVars>
      </dgm:prSet>
      <dgm:spPr/>
      <dgm:t>
        <a:bodyPr/>
        <a:lstStyle/>
        <a:p>
          <a:pPr rtl="1"/>
          <a:endParaRPr lang="fa-IR"/>
        </a:p>
      </dgm:t>
    </dgm:pt>
  </dgm:ptLst>
  <dgm:cxnLst>
    <dgm:cxn modelId="{36EE170F-CDAE-44AE-9921-3E75EEA03F41}" srcId="{8B9FFAB9-1FC0-4282-9385-C8CE702DECD3}" destId="{F0CEC3DF-6F1F-447E-A843-4BBD566FEF52}" srcOrd="0" destOrd="0" parTransId="{033BA4B6-718B-4890-8204-5086C1162066}" sibTransId="{9377EF3D-7D66-4B92-B3A5-6180044AFCAE}"/>
    <dgm:cxn modelId="{F09EE123-2525-4CAC-A0BF-EEA8C25C7682}" type="presOf" srcId="{F0CEC3DF-6F1F-447E-A843-4BBD566FEF52}" destId="{2AD8722D-DB4F-4802-9153-F70F42A41461}" srcOrd="0" destOrd="0" presId="urn:microsoft.com/office/officeart/2005/8/layout/vList2"/>
    <dgm:cxn modelId="{8AF7E308-5AFF-46EA-B6D3-6E667DFAEB2B}" type="presOf" srcId="{8B9FFAB9-1FC0-4282-9385-C8CE702DECD3}" destId="{8379D092-3E82-424B-A8AF-793BF607A505}" srcOrd="0" destOrd="0" presId="urn:microsoft.com/office/officeart/2005/8/layout/vList2"/>
    <dgm:cxn modelId="{D18456A4-F82F-4E09-9547-458CA9ECA411}" type="presParOf" srcId="{8379D092-3E82-424B-A8AF-793BF607A505}" destId="{2AD8722D-DB4F-4802-9153-F70F42A4146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26418-6F89-4A32-9A39-33A12E4495AB}" type="doc">
      <dgm:prSet loTypeId="urn:microsoft.com/office/officeart/2005/8/layout/hierarchy5" loCatId="hierarchy" qsTypeId="urn:microsoft.com/office/officeart/2005/8/quickstyle/3d1" qsCatId="3D" csTypeId="urn:microsoft.com/office/officeart/2005/8/colors/accent1_2" csCatId="accent1" phldr="1"/>
      <dgm:spPr/>
      <dgm:t>
        <a:bodyPr/>
        <a:lstStyle/>
        <a:p>
          <a:endParaRPr lang="en-US"/>
        </a:p>
      </dgm:t>
    </dgm:pt>
    <dgm:pt modelId="{4149E6A8-3158-49F5-90C9-ECB596B9767D}">
      <dgm:prSet phldrT="[Text]"/>
      <dgm:spPr/>
      <dgm:t>
        <a:bodyPr/>
        <a:lstStyle/>
        <a:p>
          <a:r>
            <a:rPr lang="fa-IR" dirty="0" smtClean="0"/>
            <a:t>مضمون</a:t>
          </a:r>
          <a:endParaRPr lang="en-US" dirty="0"/>
        </a:p>
      </dgm:t>
    </dgm:pt>
    <dgm:pt modelId="{AAA8A87E-1061-453A-BEF9-14D1087594AD}" type="parTrans" cxnId="{51EB1CC7-E14F-4EAD-9E15-70E86A69DBE5}">
      <dgm:prSet/>
      <dgm:spPr/>
      <dgm:t>
        <a:bodyPr/>
        <a:lstStyle/>
        <a:p>
          <a:endParaRPr lang="en-US"/>
        </a:p>
      </dgm:t>
    </dgm:pt>
    <dgm:pt modelId="{90E874FA-6F63-40DC-859E-977CA8946537}" type="sibTrans" cxnId="{51EB1CC7-E14F-4EAD-9E15-70E86A69DBE5}">
      <dgm:prSet/>
      <dgm:spPr/>
      <dgm:t>
        <a:bodyPr/>
        <a:lstStyle/>
        <a:p>
          <a:endParaRPr lang="en-US"/>
        </a:p>
      </dgm:t>
    </dgm:pt>
    <dgm:pt modelId="{E1EBDE29-F5D7-4B29-AE27-F320650BF801}">
      <dgm:prSet phldrT="[Text]"/>
      <dgm:spPr/>
      <dgm:t>
        <a:bodyPr/>
        <a:lstStyle/>
        <a:p>
          <a:r>
            <a:rPr lang="fa-IR" dirty="0" smtClean="0"/>
            <a:t>کد</a:t>
          </a:r>
          <a:endParaRPr lang="en-US" dirty="0"/>
        </a:p>
      </dgm:t>
    </dgm:pt>
    <dgm:pt modelId="{738F329F-971C-4848-8665-5D1D76E378D7}" type="parTrans" cxnId="{348F1427-2AFE-4EDC-B517-48E61DE905EC}">
      <dgm:prSet/>
      <dgm:spPr/>
      <dgm:t>
        <a:bodyPr/>
        <a:lstStyle/>
        <a:p>
          <a:endParaRPr lang="en-US"/>
        </a:p>
      </dgm:t>
    </dgm:pt>
    <dgm:pt modelId="{D1C5B97E-1EBA-4F53-B71F-80A8D3658ABD}" type="sibTrans" cxnId="{348F1427-2AFE-4EDC-B517-48E61DE905EC}">
      <dgm:prSet/>
      <dgm:spPr/>
      <dgm:t>
        <a:bodyPr/>
        <a:lstStyle/>
        <a:p>
          <a:endParaRPr lang="en-US"/>
        </a:p>
      </dgm:t>
    </dgm:pt>
    <dgm:pt modelId="{7BDA39AC-4C42-43E9-9FA6-58A910475AFE}">
      <dgm:prSet phldrT="[Text]"/>
      <dgm:spPr/>
      <dgm:t>
        <a:bodyPr/>
        <a:lstStyle/>
        <a:p>
          <a:r>
            <a:rPr lang="fa-IR" dirty="0" smtClean="0"/>
            <a:t>متن 1</a:t>
          </a:r>
          <a:endParaRPr lang="en-US" dirty="0"/>
        </a:p>
      </dgm:t>
    </dgm:pt>
    <dgm:pt modelId="{C66403CB-534C-4C42-8DB0-0E399DBB5252}" type="parTrans" cxnId="{00839A42-1D94-429E-9DBA-5CE1787462E7}">
      <dgm:prSet/>
      <dgm:spPr/>
      <dgm:t>
        <a:bodyPr/>
        <a:lstStyle/>
        <a:p>
          <a:endParaRPr lang="en-US"/>
        </a:p>
      </dgm:t>
    </dgm:pt>
    <dgm:pt modelId="{B9ADA6F3-59C5-4312-A825-126B301F5A0A}" type="sibTrans" cxnId="{00839A42-1D94-429E-9DBA-5CE1787462E7}">
      <dgm:prSet/>
      <dgm:spPr/>
      <dgm:t>
        <a:bodyPr/>
        <a:lstStyle/>
        <a:p>
          <a:endParaRPr lang="en-US"/>
        </a:p>
      </dgm:t>
    </dgm:pt>
    <dgm:pt modelId="{F7B412B1-D242-4D33-A209-E835B5A0CE78}">
      <dgm:prSet phldrT="[Text]"/>
      <dgm:spPr/>
      <dgm:t>
        <a:bodyPr/>
        <a:lstStyle/>
        <a:p>
          <a:r>
            <a:rPr lang="fa-IR" dirty="0" smtClean="0"/>
            <a:t>متن2</a:t>
          </a:r>
          <a:endParaRPr lang="en-US" dirty="0"/>
        </a:p>
      </dgm:t>
    </dgm:pt>
    <dgm:pt modelId="{CB0CEB22-CAD8-47C6-9053-B4D1EC8E9A2F}" type="parTrans" cxnId="{EA5DB28B-A7B6-403D-90B2-A7ABC104704B}">
      <dgm:prSet/>
      <dgm:spPr/>
      <dgm:t>
        <a:bodyPr/>
        <a:lstStyle/>
        <a:p>
          <a:endParaRPr lang="en-US"/>
        </a:p>
      </dgm:t>
    </dgm:pt>
    <dgm:pt modelId="{D7B28408-147C-4934-B5BD-DE005B92383D}" type="sibTrans" cxnId="{EA5DB28B-A7B6-403D-90B2-A7ABC104704B}">
      <dgm:prSet/>
      <dgm:spPr/>
      <dgm:t>
        <a:bodyPr/>
        <a:lstStyle/>
        <a:p>
          <a:endParaRPr lang="en-US"/>
        </a:p>
      </dgm:t>
    </dgm:pt>
    <dgm:pt modelId="{554E61D6-5721-4FD1-818C-DCA99D84FFB6}">
      <dgm:prSet phldrT="[Text]"/>
      <dgm:spPr/>
      <dgm:t>
        <a:bodyPr/>
        <a:lstStyle/>
        <a:p>
          <a:r>
            <a:rPr lang="fa-IR" dirty="0" smtClean="0"/>
            <a:t>کد</a:t>
          </a:r>
          <a:endParaRPr lang="en-US" dirty="0"/>
        </a:p>
      </dgm:t>
    </dgm:pt>
    <dgm:pt modelId="{5E6C65D4-7B97-4E96-A140-63B361F70692}" type="parTrans" cxnId="{134BE917-8809-408E-A327-1C40084D2DD2}">
      <dgm:prSet/>
      <dgm:spPr/>
      <dgm:t>
        <a:bodyPr/>
        <a:lstStyle/>
        <a:p>
          <a:endParaRPr lang="en-US"/>
        </a:p>
      </dgm:t>
    </dgm:pt>
    <dgm:pt modelId="{B185F1F7-A759-4A84-9029-4F43BA4997F2}" type="sibTrans" cxnId="{134BE917-8809-408E-A327-1C40084D2DD2}">
      <dgm:prSet/>
      <dgm:spPr/>
      <dgm:t>
        <a:bodyPr/>
        <a:lstStyle/>
        <a:p>
          <a:endParaRPr lang="en-US"/>
        </a:p>
      </dgm:t>
    </dgm:pt>
    <dgm:pt modelId="{E10CDAEC-1E7C-4799-9B60-8EDE97EEBC39}">
      <dgm:prSet phldrT="[Text]"/>
      <dgm:spPr/>
      <dgm:t>
        <a:bodyPr/>
        <a:lstStyle/>
        <a:p>
          <a:r>
            <a:rPr lang="fa-IR" dirty="0" smtClean="0"/>
            <a:t>متن3</a:t>
          </a:r>
          <a:endParaRPr lang="en-US" dirty="0"/>
        </a:p>
      </dgm:t>
    </dgm:pt>
    <dgm:pt modelId="{7AC75F64-9987-46DF-9FA9-A955C409965B}" type="parTrans" cxnId="{333F18E0-C53D-481C-92C1-2719054D82DC}">
      <dgm:prSet/>
      <dgm:spPr/>
      <dgm:t>
        <a:bodyPr/>
        <a:lstStyle/>
        <a:p>
          <a:endParaRPr lang="en-US"/>
        </a:p>
      </dgm:t>
    </dgm:pt>
    <dgm:pt modelId="{5E857809-24C3-4C73-8625-6F9274665765}" type="sibTrans" cxnId="{333F18E0-C53D-481C-92C1-2719054D82DC}">
      <dgm:prSet/>
      <dgm:spPr/>
      <dgm:t>
        <a:bodyPr/>
        <a:lstStyle/>
        <a:p>
          <a:endParaRPr lang="en-US"/>
        </a:p>
      </dgm:t>
    </dgm:pt>
    <dgm:pt modelId="{3DA4C125-AF3F-4798-9CD9-0833BD961728}">
      <dgm:prSet phldrT="[Text]"/>
      <dgm:spPr/>
      <dgm:t>
        <a:bodyPr/>
        <a:lstStyle/>
        <a:p>
          <a:r>
            <a:rPr lang="fa-IR" dirty="0" smtClean="0"/>
            <a:t>مضمون یابی</a:t>
          </a:r>
          <a:endParaRPr lang="en-US" dirty="0"/>
        </a:p>
      </dgm:t>
    </dgm:pt>
    <dgm:pt modelId="{1377E6A8-CB0A-4C9F-9B96-F32E992DD1ED}" type="parTrans" cxnId="{52E43414-A188-4A55-A704-75A6F284584E}">
      <dgm:prSet/>
      <dgm:spPr/>
      <dgm:t>
        <a:bodyPr/>
        <a:lstStyle/>
        <a:p>
          <a:endParaRPr lang="en-US"/>
        </a:p>
      </dgm:t>
    </dgm:pt>
    <dgm:pt modelId="{446FB32F-12BC-4CD8-8A95-DB20B6FE5D28}" type="sibTrans" cxnId="{52E43414-A188-4A55-A704-75A6F284584E}">
      <dgm:prSet/>
      <dgm:spPr/>
      <dgm:t>
        <a:bodyPr/>
        <a:lstStyle/>
        <a:p>
          <a:endParaRPr lang="en-US"/>
        </a:p>
      </dgm:t>
    </dgm:pt>
    <dgm:pt modelId="{CE603AC9-70FF-40DB-9679-3ED48EF6F280}">
      <dgm:prSet phldrT="[Text]"/>
      <dgm:spPr/>
      <dgm:t>
        <a:bodyPr/>
        <a:lstStyle/>
        <a:p>
          <a:r>
            <a:rPr lang="fa-IR" dirty="0" smtClean="0"/>
            <a:t>کد گذاری</a:t>
          </a:r>
          <a:endParaRPr lang="en-US" dirty="0"/>
        </a:p>
      </dgm:t>
    </dgm:pt>
    <dgm:pt modelId="{6F8D6B1B-121F-442E-A314-9228EE965047}" type="parTrans" cxnId="{BBDCEB06-C620-41A1-9B84-33BCC6ACAA96}">
      <dgm:prSet/>
      <dgm:spPr/>
      <dgm:t>
        <a:bodyPr/>
        <a:lstStyle/>
        <a:p>
          <a:endParaRPr lang="en-US"/>
        </a:p>
      </dgm:t>
    </dgm:pt>
    <dgm:pt modelId="{47B0AA63-3C0E-49C7-9372-314D8E1BD058}" type="sibTrans" cxnId="{BBDCEB06-C620-41A1-9B84-33BCC6ACAA96}">
      <dgm:prSet/>
      <dgm:spPr/>
      <dgm:t>
        <a:bodyPr/>
        <a:lstStyle/>
        <a:p>
          <a:endParaRPr lang="en-US"/>
        </a:p>
      </dgm:t>
    </dgm:pt>
    <dgm:pt modelId="{81AA1AA8-9574-43A5-ACF0-1D5DB10EB8A2}">
      <dgm:prSet phldrT="[Text]"/>
      <dgm:spPr/>
      <dgm:t>
        <a:bodyPr/>
        <a:lstStyle/>
        <a:p>
          <a:r>
            <a:rPr lang="fa-IR" dirty="0" smtClean="0"/>
            <a:t>تجربیات</a:t>
          </a:r>
          <a:endParaRPr lang="en-US" dirty="0"/>
        </a:p>
      </dgm:t>
    </dgm:pt>
    <dgm:pt modelId="{CEE3C226-AD42-4495-BA53-68A96BF460D6}" type="parTrans" cxnId="{9A968A03-EEAF-4FDA-B62C-7E996252512E}">
      <dgm:prSet/>
      <dgm:spPr/>
      <dgm:t>
        <a:bodyPr/>
        <a:lstStyle/>
        <a:p>
          <a:endParaRPr lang="en-US"/>
        </a:p>
      </dgm:t>
    </dgm:pt>
    <dgm:pt modelId="{0E04ED9B-1ACC-4CD6-8823-AB07EADD4F49}" type="sibTrans" cxnId="{9A968A03-EEAF-4FDA-B62C-7E996252512E}">
      <dgm:prSet/>
      <dgm:spPr/>
      <dgm:t>
        <a:bodyPr/>
        <a:lstStyle/>
        <a:p>
          <a:endParaRPr lang="en-US"/>
        </a:p>
      </dgm:t>
    </dgm:pt>
    <dgm:pt modelId="{E7D27BAB-65CF-4E33-AD37-F1F9517F77E5}" type="pres">
      <dgm:prSet presAssocID="{F6026418-6F89-4A32-9A39-33A12E4495AB}" presName="mainComposite" presStyleCnt="0">
        <dgm:presLayoutVars>
          <dgm:chPref val="1"/>
          <dgm:dir/>
          <dgm:animOne val="branch"/>
          <dgm:animLvl val="lvl"/>
          <dgm:resizeHandles val="exact"/>
        </dgm:presLayoutVars>
      </dgm:prSet>
      <dgm:spPr/>
      <dgm:t>
        <a:bodyPr/>
        <a:lstStyle/>
        <a:p>
          <a:endParaRPr lang="en-US"/>
        </a:p>
      </dgm:t>
    </dgm:pt>
    <dgm:pt modelId="{35E0E82C-0755-4001-ACB6-A11719582AA6}" type="pres">
      <dgm:prSet presAssocID="{F6026418-6F89-4A32-9A39-33A12E4495AB}" presName="hierFlow" presStyleCnt="0"/>
      <dgm:spPr/>
    </dgm:pt>
    <dgm:pt modelId="{F32AD52D-61FE-4D6D-95E0-FA88108A6498}" type="pres">
      <dgm:prSet presAssocID="{F6026418-6F89-4A32-9A39-33A12E4495AB}" presName="firstBuf" presStyleCnt="0"/>
      <dgm:spPr/>
    </dgm:pt>
    <dgm:pt modelId="{FFB4B783-9D32-4180-8C30-330D24DE126E}" type="pres">
      <dgm:prSet presAssocID="{F6026418-6F89-4A32-9A39-33A12E4495AB}" presName="hierChild1" presStyleCnt="0">
        <dgm:presLayoutVars>
          <dgm:chPref val="1"/>
          <dgm:animOne val="branch"/>
          <dgm:animLvl val="lvl"/>
        </dgm:presLayoutVars>
      </dgm:prSet>
      <dgm:spPr/>
    </dgm:pt>
    <dgm:pt modelId="{2EF87665-E207-40EB-9A3B-75D21912CB43}" type="pres">
      <dgm:prSet presAssocID="{4149E6A8-3158-49F5-90C9-ECB596B9767D}" presName="Name17" presStyleCnt="0"/>
      <dgm:spPr/>
    </dgm:pt>
    <dgm:pt modelId="{02E1A50D-E00D-438A-8F98-D514A044E526}" type="pres">
      <dgm:prSet presAssocID="{4149E6A8-3158-49F5-90C9-ECB596B9767D}" presName="level1Shape" presStyleLbl="node0" presStyleIdx="0" presStyleCnt="1">
        <dgm:presLayoutVars>
          <dgm:chPref val="3"/>
        </dgm:presLayoutVars>
      </dgm:prSet>
      <dgm:spPr/>
      <dgm:t>
        <a:bodyPr/>
        <a:lstStyle/>
        <a:p>
          <a:endParaRPr lang="en-US"/>
        </a:p>
      </dgm:t>
    </dgm:pt>
    <dgm:pt modelId="{988317D2-D817-45C6-8AEA-480390B57D35}" type="pres">
      <dgm:prSet presAssocID="{4149E6A8-3158-49F5-90C9-ECB596B9767D}" presName="hierChild2" presStyleCnt="0"/>
      <dgm:spPr/>
    </dgm:pt>
    <dgm:pt modelId="{78D5CD39-9105-4BB4-8785-1C823468F397}" type="pres">
      <dgm:prSet presAssocID="{738F329F-971C-4848-8665-5D1D76E378D7}" presName="Name25" presStyleLbl="parChTrans1D2" presStyleIdx="0" presStyleCnt="2"/>
      <dgm:spPr/>
      <dgm:t>
        <a:bodyPr/>
        <a:lstStyle/>
        <a:p>
          <a:endParaRPr lang="en-US"/>
        </a:p>
      </dgm:t>
    </dgm:pt>
    <dgm:pt modelId="{CF017EB4-504D-4C3F-BD98-72444A381186}" type="pres">
      <dgm:prSet presAssocID="{738F329F-971C-4848-8665-5D1D76E378D7}" presName="connTx" presStyleLbl="parChTrans1D2" presStyleIdx="0" presStyleCnt="2"/>
      <dgm:spPr/>
      <dgm:t>
        <a:bodyPr/>
        <a:lstStyle/>
        <a:p>
          <a:endParaRPr lang="en-US"/>
        </a:p>
      </dgm:t>
    </dgm:pt>
    <dgm:pt modelId="{429C98A9-585A-49CC-92F2-745B6F1590E3}" type="pres">
      <dgm:prSet presAssocID="{E1EBDE29-F5D7-4B29-AE27-F320650BF801}" presName="Name30" presStyleCnt="0"/>
      <dgm:spPr/>
    </dgm:pt>
    <dgm:pt modelId="{3639B181-6C00-4601-844F-F60C7793003D}" type="pres">
      <dgm:prSet presAssocID="{E1EBDE29-F5D7-4B29-AE27-F320650BF801}" presName="level2Shape" presStyleLbl="node2" presStyleIdx="0" presStyleCnt="2"/>
      <dgm:spPr/>
      <dgm:t>
        <a:bodyPr/>
        <a:lstStyle/>
        <a:p>
          <a:endParaRPr lang="en-US"/>
        </a:p>
      </dgm:t>
    </dgm:pt>
    <dgm:pt modelId="{00D7E5C4-58CD-4AB8-BD77-A2AABA73E119}" type="pres">
      <dgm:prSet presAssocID="{E1EBDE29-F5D7-4B29-AE27-F320650BF801}" presName="hierChild3" presStyleCnt="0"/>
      <dgm:spPr/>
    </dgm:pt>
    <dgm:pt modelId="{4353696C-4B80-4545-80A7-DF2669C08F45}" type="pres">
      <dgm:prSet presAssocID="{C66403CB-534C-4C42-8DB0-0E399DBB5252}" presName="Name25" presStyleLbl="parChTrans1D3" presStyleIdx="0" presStyleCnt="3"/>
      <dgm:spPr/>
      <dgm:t>
        <a:bodyPr/>
        <a:lstStyle/>
        <a:p>
          <a:endParaRPr lang="en-US"/>
        </a:p>
      </dgm:t>
    </dgm:pt>
    <dgm:pt modelId="{5655EAFF-E378-4099-9AC3-329218190E80}" type="pres">
      <dgm:prSet presAssocID="{C66403CB-534C-4C42-8DB0-0E399DBB5252}" presName="connTx" presStyleLbl="parChTrans1D3" presStyleIdx="0" presStyleCnt="3"/>
      <dgm:spPr/>
      <dgm:t>
        <a:bodyPr/>
        <a:lstStyle/>
        <a:p>
          <a:endParaRPr lang="en-US"/>
        </a:p>
      </dgm:t>
    </dgm:pt>
    <dgm:pt modelId="{1D55BDCB-3EB9-4C7C-81D6-F860779A6828}" type="pres">
      <dgm:prSet presAssocID="{7BDA39AC-4C42-43E9-9FA6-58A910475AFE}" presName="Name30" presStyleCnt="0"/>
      <dgm:spPr/>
    </dgm:pt>
    <dgm:pt modelId="{0F3EC5E1-296B-48C3-A7FB-589658225D22}" type="pres">
      <dgm:prSet presAssocID="{7BDA39AC-4C42-43E9-9FA6-58A910475AFE}" presName="level2Shape" presStyleLbl="node3" presStyleIdx="0" presStyleCnt="3"/>
      <dgm:spPr/>
      <dgm:t>
        <a:bodyPr/>
        <a:lstStyle/>
        <a:p>
          <a:endParaRPr lang="en-US"/>
        </a:p>
      </dgm:t>
    </dgm:pt>
    <dgm:pt modelId="{95A72E76-8F29-4BA1-BCD0-94DC651CF303}" type="pres">
      <dgm:prSet presAssocID="{7BDA39AC-4C42-43E9-9FA6-58A910475AFE}" presName="hierChild3" presStyleCnt="0"/>
      <dgm:spPr/>
    </dgm:pt>
    <dgm:pt modelId="{02915CBE-6822-4DF5-9FAB-4FA36F72424E}" type="pres">
      <dgm:prSet presAssocID="{CB0CEB22-CAD8-47C6-9053-B4D1EC8E9A2F}" presName="Name25" presStyleLbl="parChTrans1D3" presStyleIdx="1" presStyleCnt="3"/>
      <dgm:spPr/>
      <dgm:t>
        <a:bodyPr/>
        <a:lstStyle/>
        <a:p>
          <a:endParaRPr lang="en-US"/>
        </a:p>
      </dgm:t>
    </dgm:pt>
    <dgm:pt modelId="{C29EFD05-D301-46A2-BB3E-A81E9BE1E9C1}" type="pres">
      <dgm:prSet presAssocID="{CB0CEB22-CAD8-47C6-9053-B4D1EC8E9A2F}" presName="connTx" presStyleLbl="parChTrans1D3" presStyleIdx="1" presStyleCnt="3"/>
      <dgm:spPr/>
      <dgm:t>
        <a:bodyPr/>
        <a:lstStyle/>
        <a:p>
          <a:endParaRPr lang="en-US"/>
        </a:p>
      </dgm:t>
    </dgm:pt>
    <dgm:pt modelId="{8870D786-058A-45BC-AD82-FF5E23EF43C1}" type="pres">
      <dgm:prSet presAssocID="{F7B412B1-D242-4D33-A209-E835B5A0CE78}" presName="Name30" presStyleCnt="0"/>
      <dgm:spPr/>
    </dgm:pt>
    <dgm:pt modelId="{F459D71F-CBD3-46A7-A9ED-2D329D4D54B0}" type="pres">
      <dgm:prSet presAssocID="{F7B412B1-D242-4D33-A209-E835B5A0CE78}" presName="level2Shape" presStyleLbl="node3" presStyleIdx="1" presStyleCnt="3"/>
      <dgm:spPr/>
      <dgm:t>
        <a:bodyPr/>
        <a:lstStyle/>
        <a:p>
          <a:endParaRPr lang="en-US"/>
        </a:p>
      </dgm:t>
    </dgm:pt>
    <dgm:pt modelId="{885D2A7E-B83D-4476-B314-C2560DED4421}" type="pres">
      <dgm:prSet presAssocID="{F7B412B1-D242-4D33-A209-E835B5A0CE78}" presName="hierChild3" presStyleCnt="0"/>
      <dgm:spPr/>
    </dgm:pt>
    <dgm:pt modelId="{42D480BB-549B-4655-BA76-322B92FD84C6}" type="pres">
      <dgm:prSet presAssocID="{5E6C65D4-7B97-4E96-A140-63B361F70692}" presName="Name25" presStyleLbl="parChTrans1D2" presStyleIdx="1" presStyleCnt="2"/>
      <dgm:spPr/>
      <dgm:t>
        <a:bodyPr/>
        <a:lstStyle/>
        <a:p>
          <a:endParaRPr lang="en-US"/>
        </a:p>
      </dgm:t>
    </dgm:pt>
    <dgm:pt modelId="{2812F907-9E51-4885-BD02-CC525B02F27F}" type="pres">
      <dgm:prSet presAssocID="{5E6C65D4-7B97-4E96-A140-63B361F70692}" presName="connTx" presStyleLbl="parChTrans1D2" presStyleIdx="1" presStyleCnt="2"/>
      <dgm:spPr/>
      <dgm:t>
        <a:bodyPr/>
        <a:lstStyle/>
        <a:p>
          <a:endParaRPr lang="en-US"/>
        </a:p>
      </dgm:t>
    </dgm:pt>
    <dgm:pt modelId="{411BF06A-BC14-4F48-B94F-A923B554728F}" type="pres">
      <dgm:prSet presAssocID="{554E61D6-5721-4FD1-818C-DCA99D84FFB6}" presName="Name30" presStyleCnt="0"/>
      <dgm:spPr/>
    </dgm:pt>
    <dgm:pt modelId="{38F3E246-7505-46D4-BDBB-2334E00731D5}" type="pres">
      <dgm:prSet presAssocID="{554E61D6-5721-4FD1-818C-DCA99D84FFB6}" presName="level2Shape" presStyleLbl="node2" presStyleIdx="1" presStyleCnt="2"/>
      <dgm:spPr/>
      <dgm:t>
        <a:bodyPr/>
        <a:lstStyle/>
        <a:p>
          <a:endParaRPr lang="en-US"/>
        </a:p>
      </dgm:t>
    </dgm:pt>
    <dgm:pt modelId="{BBDEF6AE-095E-4B80-9B28-978362B15041}" type="pres">
      <dgm:prSet presAssocID="{554E61D6-5721-4FD1-818C-DCA99D84FFB6}" presName="hierChild3" presStyleCnt="0"/>
      <dgm:spPr/>
    </dgm:pt>
    <dgm:pt modelId="{BF6CAB76-0ED8-46D5-838C-89F6D64819E1}" type="pres">
      <dgm:prSet presAssocID="{7AC75F64-9987-46DF-9FA9-A955C409965B}" presName="Name25" presStyleLbl="parChTrans1D3" presStyleIdx="2" presStyleCnt="3"/>
      <dgm:spPr/>
      <dgm:t>
        <a:bodyPr/>
        <a:lstStyle/>
        <a:p>
          <a:endParaRPr lang="en-US"/>
        </a:p>
      </dgm:t>
    </dgm:pt>
    <dgm:pt modelId="{7307FBC5-2DFD-4508-A426-24FF56414323}" type="pres">
      <dgm:prSet presAssocID="{7AC75F64-9987-46DF-9FA9-A955C409965B}" presName="connTx" presStyleLbl="parChTrans1D3" presStyleIdx="2" presStyleCnt="3"/>
      <dgm:spPr/>
      <dgm:t>
        <a:bodyPr/>
        <a:lstStyle/>
        <a:p>
          <a:endParaRPr lang="en-US"/>
        </a:p>
      </dgm:t>
    </dgm:pt>
    <dgm:pt modelId="{59C706A3-DDAB-43D3-970F-82C3F68EFEB6}" type="pres">
      <dgm:prSet presAssocID="{E10CDAEC-1E7C-4799-9B60-8EDE97EEBC39}" presName="Name30" presStyleCnt="0"/>
      <dgm:spPr/>
    </dgm:pt>
    <dgm:pt modelId="{250BA9EA-E5DD-4B3E-A961-A55115A21ADD}" type="pres">
      <dgm:prSet presAssocID="{E10CDAEC-1E7C-4799-9B60-8EDE97EEBC39}" presName="level2Shape" presStyleLbl="node3" presStyleIdx="2" presStyleCnt="3"/>
      <dgm:spPr/>
      <dgm:t>
        <a:bodyPr/>
        <a:lstStyle/>
        <a:p>
          <a:endParaRPr lang="en-US"/>
        </a:p>
      </dgm:t>
    </dgm:pt>
    <dgm:pt modelId="{0A3F548D-7C4E-4CE7-9B6F-70D2D31DE797}" type="pres">
      <dgm:prSet presAssocID="{E10CDAEC-1E7C-4799-9B60-8EDE97EEBC39}" presName="hierChild3" presStyleCnt="0"/>
      <dgm:spPr/>
    </dgm:pt>
    <dgm:pt modelId="{1A097023-3F46-48F1-BD6A-A038917B7163}" type="pres">
      <dgm:prSet presAssocID="{F6026418-6F89-4A32-9A39-33A12E4495AB}" presName="bgShapesFlow" presStyleCnt="0"/>
      <dgm:spPr/>
    </dgm:pt>
    <dgm:pt modelId="{3D2E543F-CCFC-464C-A0D5-3A013ADB2C47}" type="pres">
      <dgm:prSet presAssocID="{3DA4C125-AF3F-4798-9CD9-0833BD961728}" presName="rectComp" presStyleCnt="0"/>
      <dgm:spPr/>
    </dgm:pt>
    <dgm:pt modelId="{8718EC22-F6B0-491C-92AB-BDD4F03ECEA9}" type="pres">
      <dgm:prSet presAssocID="{3DA4C125-AF3F-4798-9CD9-0833BD961728}" presName="bgRect" presStyleLbl="bgShp" presStyleIdx="0" presStyleCnt="3"/>
      <dgm:spPr/>
      <dgm:t>
        <a:bodyPr/>
        <a:lstStyle/>
        <a:p>
          <a:endParaRPr lang="en-US"/>
        </a:p>
      </dgm:t>
    </dgm:pt>
    <dgm:pt modelId="{49EB39F2-3CA9-4443-8838-FA19F2B1F1E3}" type="pres">
      <dgm:prSet presAssocID="{3DA4C125-AF3F-4798-9CD9-0833BD961728}" presName="bgRectTx" presStyleLbl="bgShp" presStyleIdx="0" presStyleCnt="3">
        <dgm:presLayoutVars>
          <dgm:bulletEnabled val="1"/>
        </dgm:presLayoutVars>
      </dgm:prSet>
      <dgm:spPr/>
      <dgm:t>
        <a:bodyPr/>
        <a:lstStyle/>
        <a:p>
          <a:endParaRPr lang="en-US"/>
        </a:p>
      </dgm:t>
    </dgm:pt>
    <dgm:pt modelId="{C5C87264-12E9-444D-BFF5-E4006B9C6E25}" type="pres">
      <dgm:prSet presAssocID="{3DA4C125-AF3F-4798-9CD9-0833BD961728}" presName="spComp" presStyleCnt="0"/>
      <dgm:spPr/>
    </dgm:pt>
    <dgm:pt modelId="{CA9C56D8-88A0-4807-A9BC-953670DDD862}" type="pres">
      <dgm:prSet presAssocID="{3DA4C125-AF3F-4798-9CD9-0833BD961728}" presName="hSp" presStyleCnt="0"/>
      <dgm:spPr/>
    </dgm:pt>
    <dgm:pt modelId="{00C90373-085B-499A-A56F-F9E861EE7735}" type="pres">
      <dgm:prSet presAssocID="{CE603AC9-70FF-40DB-9679-3ED48EF6F280}" presName="rectComp" presStyleCnt="0"/>
      <dgm:spPr/>
    </dgm:pt>
    <dgm:pt modelId="{ECBF5AAA-B172-4A40-906E-71B3ACD2DEC3}" type="pres">
      <dgm:prSet presAssocID="{CE603AC9-70FF-40DB-9679-3ED48EF6F280}" presName="bgRect" presStyleLbl="bgShp" presStyleIdx="1" presStyleCnt="3"/>
      <dgm:spPr/>
      <dgm:t>
        <a:bodyPr/>
        <a:lstStyle/>
        <a:p>
          <a:endParaRPr lang="en-US"/>
        </a:p>
      </dgm:t>
    </dgm:pt>
    <dgm:pt modelId="{B7F08021-8C19-4D8D-AFDC-4A16370DB3DA}" type="pres">
      <dgm:prSet presAssocID="{CE603AC9-70FF-40DB-9679-3ED48EF6F280}" presName="bgRectTx" presStyleLbl="bgShp" presStyleIdx="1" presStyleCnt="3">
        <dgm:presLayoutVars>
          <dgm:bulletEnabled val="1"/>
        </dgm:presLayoutVars>
      </dgm:prSet>
      <dgm:spPr/>
      <dgm:t>
        <a:bodyPr/>
        <a:lstStyle/>
        <a:p>
          <a:endParaRPr lang="en-US"/>
        </a:p>
      </dgm:t>
    </dgm:pt>
    <dgm:pt modelId="{FF4E2FBA-68E2-42BC-8650-C09AD1726CFC}" type="pres">
      <dgm:prSet presAssocID="{CE603AC9-70FF-40DB-9679-3ED48EF6F280}" presName="spComp" presStyleCnt="0"/>
      <dgm:spPr/>
    </dgm:pt>
    <dgm:pt modelId="{AAC7391E-AB85-4F13-9677-48CB2863860D}" type="pres">
      <dgm:prSet presAssocID="{CE603AC9-70FF-40DB-9679-3ED48EF6F280}" presName="hSp" presStyleCnt="0"/>
      <dgm:spPr/>
    </dgm:pt>
    <dgm:pt modelId="{10971B30-F8A0-497B-B219-FEA760D6DE14}" type="pres">
      <dgm:prSet presAssocID="{81AA1AA8-9574-43A5-ACF0-1D5DB10EB8A2}" presName="rectComp" presStyleCnt="0"/>
      <dgm:spPr/>
    </dgm:pt>
    <dgm:pt modelId="{5C2E74ED-DA86-41F8-8DA8-4D30A7339A5F}" type="pres">
      <dgm:prSet presAssocID="{81AA1AA8-9574-43A5-ACF0-1D5DB10EB8A2}" presName="bgRect" presStyleLbl="bgShp" presStyleIdx="2" presStyleCnt="3"/>
      <dgm:spPr/>
      <dgm:t>
        <a:bodyPr/>
        <a:lstStyle/>
        <a:p>
          <a:endParaRPr lang="en-US"/>
        </a:p>
      </dgm:t>
    </dgm:pt>
    <dgm:pt modelId="{5E3478CC-7F0B-4767-8CA7-E5ECC4BFA807}" type="pres">
      <dgm:prSet presAssocID="{81AA1AA8-9574-43A5-ACF0-1D5DB10EB8A2}" presName="bgRectTx" presStyleLbl="bgShp" presStyleIdx="2" presStyleCnt="3">
        <dgm:presLayoutVars>
          <dgm:bulletEnabled val="1"/>
        </dgm:presLayoutVars>
      </dgm:prSet>
      <dgm:spPr/>
      <dgm:t>
        <a:bodyPr/>
        <a:lstStyle/>
        <a:p>
          <a:endParaRPr lang="en-US"/>
        </a:p>
      </dgm:t>
    </dgm:pt>
  </dgm:ptLst>
  <dgm:cxnLst>
    <dgm:cxn modelId="{5B49ADEB-2EAF-4D98-AB2D-DD85F1A7FF9D}" type="presOf" srcId="{5E6C65D4-7B97-4E96-A140-63B361F70692}" destId="{2812F907-9E51-4885-BD02-CC525B02F27F}" srcOrd="1" destOrd="0" presId="urn:microsoft.com/office/officeart/2005/8/layout/hierarchy5"/>
    <dgm:cxn modelId="{A171EC86-011D-46D2-8180-536AC06D36D6}" type="presOf" srcId="{CE603AC9-70FF-40DB-9679-3ED48EF6F280}" destId="{ECBF5AAA-B172-4A40-906E-71B3ACD2DEC3}" srcOrd="0" destOrd="0" presId="urn:microsoft.com/office/officeart/2005/8/layout/hierarchy5"/>
    <dgm:cxn modelId="{D3A74F10-E76B-43CF-A4EA-A63DAE8C24AB}" type="presOf" srcId="{E10CDAEC-1E7C-4799-9B60-8EDE97EEBC39}" destId="{250BA9EA-E5DD-4B3E-A961-A55115A21ADD}" srcOrd="0" destOrd="0" presId="urn:microsoft.com/office/officeart/2005/8/layout/hierarchy5"/>
    <dgm:cxn modelId="{348F1427-2AFE-4EDC-B517-48E61DE905EC}" srcId="{4149E6A8-3158-49F5-90C9-ECB596B9767D}" destId="{E1EBDE29-F5D7-4B29-AE27-F320650BF801}" srcOrd="0" destOrd="0" parTransId="{738F329F-971C-4848-8665-5D1D76E378D7}" sibTransId="{D1C5B97E-1EBA-4F53-B71F-80A8D3658ABD}"/>
    <dgm:cxn modelId="{1CB4BCF7-92EA-438C-B6F0-6B08EAB90737}" type="presOf" srcId="{81AA1AA8-9574-43A5-ACF0-1D5DB10EB8A2}" destId="{5E3478CC-7F0B-4767-8CA7-E5ECC4BFA807}" srcOrd="1" destOrd="0" presId="urn:microsoft.com/office/officeart/2005/8/layout/hierarchy5"/>
    <dgm:cxn modelId="{333F18E0-C53D-481C-92C1-2719054D82DC}" srcId="{554E61D6-5721-4FD1-818C-DCA99D84FFB6}" destId="{E10CDAEC-1E7C-4799-9B60-8EDE97EEBC39}" srcOrd="0" destOrd="0" parTransId="{7AC75F64-9987-46DF-9FA9-A955C409965B}" sibTransId="{5E857809-24C3-4C73-8625-6F9274665765}"/>
    <dgm:cxn modelId="{819FDBC3-EB4C-4E42-BBFC-50AE87193441}" type="presOf" srcId="{CB0CEB22-CAD8-47C6-9053-B4D1EC8E9A2F}" destId="{C29EFD05-D301-46A2-BB3E-A81E9BE1E9C1}" srcOrd="1" destOrd="0" presId="urn:microsoft.com/office/officeart/2005/8/layout/hierarchy5"/>
    <dgm:cxn modelId="{BBDCEB06-C620-41A1-9B84-33BCC6ACAA96}" srcId="{F6026418-6F89-4A32-9A39-33A12E4495AB}" destId="{CE603AC9-70FF-40DB-9679-3ED48EF6F280}" srcOrd="2" destOrd="0" parTransId="{6F8D6B1B-121F-442E-A314-9228EE965047}" sibTransId="{47B0AA63-3C0E-49C7-9372-314D8E1BD058}"/>
    <dgm:cxn modelId="{52E43414-A188-4A55-A704-75A6F284584E}" srcId="{F6026418-6F89-4A32-9A39-33A12E4495AB}" destId="{3DA4C125-AF3F-4798-9CD9-0833BD961728}" srcOrd="1" destOrd="0" parTransId="{1377E6A8-CB0A-4C9F-9B96-F32E992DD1ED}" sibTransId="{446FB32F-12BC-4CD8-8A95-DB20B6FE5D28}"/>
    <dgm:cxn modelId="{F35303BD-5A70-40E1-9D35-5B78993C618F}" type="presOf" srcId="{F7B412B1-D242-4D33-A209-E835B5A0CE78}" destId="{F459D71F-CBD3-46A7-A9ED-2D329D4D54B0}" srcOrd="0" destOrd="0" presId="urn:microsoft.com/office/officeart/2005/8/layout/hierarchy5"/>
    <dgm:cxn modelId="{D71E0B6B-A64D-40AA-AD7D-AFC404CA96E1}" type="presOf" srcId="{81AA1AA8-9574-43A5-ACF0-1D5DB10EB8A2}" destId="{5C2E74ED-DA86-41F8-8DA8-4D30A7339A5F}" srcOrd="0" destOrd="0" presId="urn:microsoft.com/office/officeart/2005/8/layout/hierarchy5"/>
    <dgm:cxn modelId="{51EB1CC7-E14F-4EAD-9E15-70E86A69DBE5}" srcId="{F6026418-6F89-4A32-9A39-33A12E4495AB}" destId="{4149E6A8-3158-49F5-90C9-ECB596B9767D}" srcOrd="0" destOrd="0" parTransId="{AAA8A87E-1061-453A-BEF9-14D1087594AD}" sibTransId="{90E874FA-6F63-40DC-859E-977CA8946537}"/>
    <dgm:cxn modelId="{33E69FED-28B7-4E83-9D04-90907EC603E4}" type="presOf" srcId="{3DA4C125-AF3F-4798-9CD9-0833BD961728}" destId="{8718EC22-F6B0-491C-92AB-BDD4F03ECEA9}" srcOrd="0" destOrd="0" presId="urn:microsoft.com/office/officeart/2005/8/layout/hierarchy5"/>
    <dgm:cxn modelId="{6A12D7B3-2D3B-436E-9263-BEB65BC3E1C4}" type="presOf" srcId="{5E6C65D4-7B97-4E96-A140-63B361F70692}" destId="{42D480BB-549B-4655-BA76-322B92FD84C6}" srcOrd="0" destOrd="0" presId="urn:microsoft.com/office/officeart/2005/8/layout/hierarchy5"/>
    <dgm:cxn modelId="{43246765-03E6-4CCE-AB83-0B96938929B7}" type="presOf" srcId="{E1EBDE29-F5D7-4B29-AE27-F320650BF801}" destId="{3639B181-6C00-4601-844F-F60C7793003D}" srcOrd="0" destOrd="0" presId="urn:microsoft.com/office/officeart/2005/8/layout/hierarchy5"/>
    <dgm:cxn modelId="{9A968A03-EEAF-4FDA-B62C-7E996252512E}" srcId="{F6026418-6F89-4A32-9A39-33A12E4495AB}" destId="{81AA1AA8-9574-43A5-ACF0-1D5DB10EB8A2}" srcOrd="3" destOrd="0" parTransId="{CEE3C226-AD42-4495-BA53-68A96BF460D6}" sibTransId="{0E04ED9B-1ACC-4CD6-8823-AB07EADD4F49}"/>
    <dgm:cxn modelId="{BF1903A6-F057-43D9-AB47-97DD5408B995}" type="presOf" srcId="{CE603AC9-70FF-40DB-9679-3ED48EF6F280}" destId="{B7F08021-8C19-4D8D-AFDC-4A16370DB3DA}" srcOrd="1" destOrd="0" presId="urn:microsoft.com/office/officeart/2005/8/layout/hierarchy5"/>
    <dgm:cxn modelId="{FEB6789C-608A-4271-895C-DC53BC966546}" type="presOf" srcId="{7AC75F64-9987-46DF-9FA9-A955C409965B}" destId="{7307FBC5-2DFD-4508-A426-24FF56414323}" srcOrd="1" destOrd="0" presId="urn:microsoft.com/office/officeart/2005/8/layout/hierarchy5"/>
    <dgm:cxn modelId="{8D13FCFB-8824-45BA-9141-70731DE54E6D}" type="presOf" srcId="{738F329F-971C-4848-8665-5D1D76E378D7}" destId="{78D5CD39-9105-4BB4-8785-1C823468F397}" srcOrd="0" destOrd="0" presId="urn:microsoft.com/office/officeart/2005/8/layout/hierarchy5"/>
    <dgm:cxn modelId="{1D265C69-A35C-491F-A494-7A234118CBDA}" type="presOf" srcId="{C66403CB-534C-4C42-8DB0-0E399DBB5252}" destId="{5655EAFF-E378-4099-9AC3-329218190E80}" srcOrd="1" destOrd="0" presId="urn:microsoft.com/office/officeart/2005/8/layout/hierarchy5"/>
    <dgm:cxn modelId="{CD990130-E6C1-43BE-A6DA-CBE11F9A1F62}" type="presOf" srcId="{3DA4C125-AF3F-4798-9CD9-0833BD961728}" destId="{49EB39F2-3CA9-4443-8838-FA19F2B1F1E3}" srcOrd="1" destOrd="0" presId="urn:microsoft.com/office/officeart/2005/8/layout/hierarchy5"/>
    <dgm:cxn modelId="{3A337BAB-E014-4E85-A74F-6885CD04C6D6}" type="presOf" srcId="{C66403CB-534C-4C42-8DB0-0E399DBB5252}" destId="{4353696C-4B80-4545-80A7-DF2669C08F45}" srcOrd="0" destOrd="0" presId="urn:microsoft.com/office/officeart/2005/8/layout/hierarchy5"/>
    <dgm:cxn modelId="{72D35A53-6DE2-4C09-A1D4-7134A5571440}" type="presOf" srcId="{7BDA39AC-4C42-43E9-9FA6-58A910475AFE}" destId="{0F3EC5E1-296B-48C3-A7FB-589658225D22}" srcOrd="0" destOrd="0" presId="urn:microsoft.com/office/officeart/2005/8/layout/hierarchy5"/>
    <dgm:cxn modelId="{6D637E7C-45C8-482B-AD5E-870D4184E3A2}" type="presOf" srcId="{738F329F-971C-4848-8665-5D1D76E378D7}" destId="{CF017EB4-504D-4C3F-BD98-72444A381186}" srcOrd="1" destOrd="0" presId="urn:microsoft.com/office/officeart/2005/8/layout/hierarchy5"/>
    <dgm:cxn modelId="{EA5DB28B-A7B6-403D-90B2-A7ABC104704B}" srcId="{E1EBDE29-F5D7-4B29-AE27-F320650BF801}" destId="{F7B412B1-D242-4D33-A209-E835B5A0CE78}" srcOrd="1" destOrd="0" parTransId="{CB0CEB22-CAD8-47C6-9053-B4D1EC8E9A2F}" sibTransId="{D7B28408-147C-4934-B5BD-DE005B92383D}"/>
    <dgm:cxn modelId="{9D42BBB2-CA01-46CE-A89C-CE48B6D9737F}" type="presOf" srcId="{CB0CEB22-CAD8-47C6-9053-B4D1EC8E9A2F}" destId="{02915CBE-6822-4DF5-9FAB-4FA36F72424E}" srcOrd="0" destOrd="0" presId="urn:microsoft.com/office/officeart/2005/8/layout/hierarchy5"/>
    <dgm:cxn modelId="{00839A42-1D94-429E-9DBA-5CE1787462E7}" srcId="{E1EBDE29-F5D7-4B29-AE27-F320650BF801}" destId="{7BDA39AC-4C42-43E9-9FA6-58A910475AFE}" srcOrd="0" destOrd="0" parTransId="{C66403CB-534C-4C42-8DB0-0E399DBB5252}" sibTransId="{B9ADA6F3-59C5-4312-A825-126B301F5A0A}"/>
    <dgm:cxn modelId="{EB30C8F8-559E-4001-A723-D114B24B64A7}" type="presOf" srcId="{F6026418-6F89-4A32-9A39-33A12E4495AB}" destId="{E7D27BAB-65CF-4E33-AD37-F1F9517F77E5}" srcOrd="0" destOrd="0" presId="urn:microsoft.com/office/officeart/2005/8/layout/hierarchy5"/>
    <dgm:cxn modelId="{1EF3CE36-AE10-49A4-8B67-D7C118CC76DD}" type="presOf" srcId="{554E61D6-5721-4FD1-818C-DCA99D84FFB6}" destId="{38F3E246-7505-46D4-BDBB-2334E00731D5}" srcOrd="0" destOrd="0" presId="urn:microsoft.com/office/officeart/2005/8/layout/hierarchy5"/>
    <dgm:cxn modelId="{D0E26CDC-D239-4E7B-86F3-0309F2E896E0}" type="presOf" srcId="{4149E6A8-3158-49F5-90C9-ECB596B9767D}" destId="{02E1A50D-E00D-438A-8F98-D514A044E526}" srcOrd="0" destOrd="0" presId="urn:microsoft.com/office/officeart/2005/8/layout/hierarchy5"/>
    <dgm:cxn modelId="{134BE917-8809-408E-A327-1C40084D2DD2}" srcId="{4149E6A8-3158-49F5-90C9-ECB596B9767D}" destId="{554E61D6-5721-4FD1-818C-DCA99D84FFB6}" srcOrd="1" destOrd="0" parTransId="{5E6C65D4-7B97-4E96-A140-63B361F70692}" sibTransId="{B185F1F7-A759-4A84-9029-4F43BA4997F2}"/>
    <dgm:cxn modelId="{6425B630-6468-4253-9041-D767742665D6}" type="presOf" srcId="{7AC75F64-9987-46DF-9FA9-A955C409965B}" destId="{BF6CAB76-0ED8-46D5-838C-89F6D64819E1}" srcOrd="0" destOrd="0" presId="urn:microsoft.com/office/officeart/2005/8/layout/hierarchy5"/>
    <dgm:cxn modelId="{71CB2651-5F7D-4A68-9766-0DD9830DD991}" type="presParOf" srcId="{E7D27BAB-65CF-4E33-AD37-F1F9517F77E5}" destId="{35E0E82C-0755-4001-ACB6-A11719582AA6}" srcOrd="0" destOrd="0" presId="urn:microsoft.com/office/officeart/2005/8/layout/hierarchy5"/>
    <dgm:cxn modelId="{F4336C17-6971-4B82-B898-DB8765E331B6}" type="presParOf" srcId="{35E0E82C-0755-4001-ACB6-A11719582AA6}" destId="{F32AD52D-61FE-4D6D-95E0-FA88108A6498}" srcOrd="0" destOrd="0" presId="urn:microsoft.com/office/officeart/2005/8/layout/hierarchy5"/>
    <dgm:cxn modelId="{A7560861-F498-4775-A83B-2D85D9BAA425}" type="presParOf" srcId="{35E0E82C-0755-4001-ACB6-A11719582AA6}" destId="{FFB4B783-9D32-4180-8C30-330D24DE126E}" srcOrd="1" destOrd="0" presId="urn:microsoft.com/office/officeart/2005/8/layout/hierarchy5"/>
    <dgm:cxn modelId="{CB664439-61FB-4DC3-A753-FDE0635FBCAF}" type="presParOf" srcId="{FFB4B783-9D32-4180-8C30-330D24DE126E}" destId="{2EF87665-E207-40EB-9A3B-75D21912CB43}" srcOrd="0" destOrd="0" presId="urn:microsoft.com/office/officeart/2005/8/layout/hierarchy5"/>
    <dgm:cxn modelId="{0915668E-EE26-42AC-9C0F-5801CBAB60DD}" type="presParOf" srcId="{2EF87665-E207-40EB-9A3B-75D21912CB43}" destId="{02E1A50D-E00D-438A-8F98-D514A044E526}" srcOrd="0" destOrd="0" presId="urn:microsoft.com/office/officeart/2005/8/layout/hierarchy5"/>
    <dgm:cxn modelId="{141F16F0-E9D7-4E9D-B6FF-12517510D7AD}" type="presParOf" srcId="{2EF87665-E207-40EB-9A3B-75D21912CB43}" destId="{988317D2-D817-45C6-8AEA-480390B57D35}" srcOrd="1" destOrd="0" presId="urn:microsoft.com/office/officeart/2005/8/layout/hierarchy5"/>
    <dgm:cxn modelId="{EF7E9B94-605B-473D-9240-9CCEFDA7AEB6}" type="presParOf" srcId="{988317D2-D817-45C6-8AEA-480390B57D35}" destId="{78D5CD39-9105-4BB4-8785-1C823468F397}" srcOrd="0" destOrd="0" presId="urn:microsoft.com/office/officeart/2005/8/layout/hierarchy5"/>
    <dgm:cxn modelId="{84B84D18-9055-4863-8814-85D4B854CEEA}" type="presParOf" srcId="{78D5CD39-9105-4BB4-8785-1C823468F397}" destId="{CF017EB4-504D-4C3F-BD98-72444A381186}" srcOrd="0" destOrd="0" presId="urn:microsoft.com/office/officeart/2005/8/layout/hierarchy5"/>
    <dgm:cxn modelId="{FBDD4C08-A28A-464C-AACA-935A890CDF70}" type="presParOf" srcId="{988317D2-D817-45C6-8AEA-480390B57D35}" destId="{429C98A9-585A-49CC-92F2-745B6F1590E3}" srcOrd="1" destOrd="0" presId="urn:microsoft.com/office/officeart/2005/8/layout/hierarchy5"/>
    <dgm:cxn modelId="{16E00387-980E-4E64-B802-2FD2E4FDC889}" type="presParOf" srcId="{429C98A9-585A-49CC-92F2-745B6F1590E3}" destId="{3639B181-6C00-4601-844F-F60C7793003D}" srcOrd="0" destOrd="0" presId="urn:microsoft.com/office/officeart/2005/8/layout/hierarchy5"/>
    <dgm:cxn modelId="{41AAF952-69B7-47AD-BD46-81AB24F2D384}" type="presParOf" srcId="{429C98A9-585A-49CC-92F2-745B6F1590E3}" destId="{00D7E5C4-58CD-4AB8-BD77-A2AABA73E119}" srcOrd="1" destOrd="0" presId="urn:microsoft.com/office/officeart/2005/8/layout/hierarchy5"/>
    <dgm:cxn modelId="{9F6A09D7-D5B7-49EF-905A-ACF9E01ED2DB}" type="presParOf" srcId="{00D7E5C4-58CD-4AB8-BD77-A2AABA73E119}" destId="{4353696C-4B80-4545-80A7-DF2669C08F45}" srcOrd="0" destOrd="0" presId="urn:microsoft.com/office/officeart/2005/8/layout/hierarchy5"/>
    <dgm:cxn modelId="{31F53E23-30CA-43DE-A688-C1D99A00026A}" type="presParOf" srcId="{4353696C-4B80-4545-80A7-DF2669C08F45}" destId="{5655EAFF-E378-4099-9AC3-329218190E80}" srcOrd="0" destOrd="0" presId="urn:microsoft.com/office/officeart/2005/8/layout/hierarchy5"/>
    <dgm:cxn modelId="{1A96A3AE-886F-4058-9596-F49383506A00}" type="presParOf" srcId="{00D7E5C4-58CD-4AB8-BD77-A2AABA73E119}" destId="{1D55BDCB-3EB9-4C7C-81D6-F860779A6828}" srcOrd="1" destOrd="0" presId="urn:microsoft.com/office/officeart/2005/8/layout/hierarchy5"/>
    <dgm:cxn modelId="{F8EE42A7-DD87-4507-83A7-53AF526A553F}" type="presParOf" srcId="{1D55BDCB-3EB9-4C7C-81D6-F860779A6828}" destId="{0F3EC5E1-296B-48C3-A7FB-589658225D22}" srcOrd="0" destOrd="0" presId="urn:microsoft.com/office/officeart/2005/8/layout/hierarchy5"/>
    <dgm:cxn modelId="{39F49755-C219-4979-B846-6E901DBD7294}" type="presParOf" srcId="{1D55BDCB-3EB9-4C7C-81D6-F860779A6828}" destId="{95A72E76-8F29-4BA1-BCD0-94DC651CF303}" srcOrd="1" destOrd="0" presId="urn:microsoft.com/office/officeart/2005/8/layout/hierarchy5"/>
    <dgm:cxn modelId="{970ABD86-F563-4CB7-9B50-917A63CA9C94}" type="presParOf" srcId="{00D7E5C4-58CD-4AB8-BD77-A2AABA73E119}" destId="{02915CBE-6822-4DF5-9FAB-4FA36F72424E}" srcOrd="2" destOrd="0" presId="urn:microsoft.com/office/officeart/2005/8/layout/hierarchy5"/>
    <dgm:cxn modelId="{37BAA645-370E-401F-A67E-87A7410E3372}" type="presParOf" srcId="{02915CBE-6822-4DF5-9FAB-4FA36F72424E}" destId="{C29EFD05-D301-46A2-BB3E-A81E9BE1E9C1}" srcOrd="0" destOrd="0" presId="urn:microsoft.com/office/officeart/2005/8/layout/hierarchy5"/>
    <dgm:cxn modelId="{842E8558-D5E3-4F84-AEF1-1BD6C7E578BE}" type="presParOf" srcId="{00D7E5C4-58CD-4AB8-BD77-A2AABA73E119}" destId="{8870D786-058A-45BC-AD82-FF5E23EF43C1}" srcOrd="3" destOrd="0" presId="urn:microsoft.com/office/officeart/2005/8/layout/hierarchy5"/>
    <dgm:cxn modelId="{B61AB3A4-7377-4D49-9A7C-0E5A5EF26BA2}" type="presParOf" srcId="{8870D786-058A-45BC-AD82-FF5E23EF43C1}" destId="{F459D71F-CBD3-46A7-A9ED-2D329D4D54B0}" srcOrd="0" destOrd="0" presId="urn:microsoft.com/office/officeart/2005/8/layout/hierarchy5"/>
    <dgm:cxn modelId="{D68E2F16-1A28-4F8C-BDD2-311AA4C99DE1}" type="presParOf" srcId="{8870D786-058A-45BC-AD82-FF5E23EF43C1}" destId="{885D2A7E-B83D-4476-B314-C2560DED4421}" srcOrd="1" destOrd="0" presId="urn:microsoft.com/office/officeart/2005/8/layout/hierarchy5"/>
    <dgm:cxn modelId="{82749D4C-3DFA-417F-B463-322CA112844E}" type="presParOf" srcId="{988317D2-D817-45C6-8AEA-480390B57D35}" destId="{42D480BB-549B-4655-BA76-322B92FD84C6}" srcOrd="2" destOrd="0" presId="urn:microsoft.com/office/officeart/2005/8/layout/hierarchy5"/>
    <dgm:cxn modelId="{A4DD3182-C363-4282-B0B2-4183EE2FE9EF}" type="presParOf" srcId="{42D480BB-549B-4655-BA76-322B92FD84C6}" destId="{2812F907-9E51-4885-BD02-CC525B02F27F}" srcOrd="0" destOrd="0" presId="urn:microsoft.com/office/officeart/2005/8/layout/hierarchy5"/>
    <dgm:cxn modelId="{EBC9C715-6152-42FD-A41A-00C002C2A323}" type="presParOf" srcId="{988317D2-D817-45C6-8AEA-480390B57D35}" destId="{411BF06A-BC14-4F48-B94F-A923B554728F}" srcOrd="3" destOrd="0" presId="urn:microsoft.com/office/officeart/2005/8/layout/hierarchy5"/>
    <dgm:cxn modelId="{D5D680ED-920B-4538-8037-90A91407DA10}" type="presParOf" srcId="{411BF06A-BC14-4F48-B94F-A923B554728F}" destId="{38F3E246-7505-46D4-BDBB-2334E00731D5}" srcOrd="0" destOrd="0" presId="urn:microsoft.com/office/officeart/2005/8/layout/hierarchy5"/>
    <dgm:cxn modelId="{088BBFDC-475A-43D2-9C82-B52491749A77}" type="presParOf" srcId="{411BF06A-BC14-4F48-B94F-A923B554728F}" destId="{BBDEF6AE-095E-4B80-9B28-978362B15041}" srcOrd="1" destOrd="0" presId="urn:microsoft.com/office/officeart/2005/8/layout/hierarchy5"/>
    <dgm:cxn modelId="{6801C878-C3CF-4139-BA81-B8B4BB4D7B5A}" type="presParOf" srcId="{BBDEF6AE-095E-4B80-9B28-978362B15041}" destId="{BF6CAB76-0ED8-46D5-838C-89F6D64819E1}" srcOrd="0" destOrd="0" presId="urn:microsoft.com/office/officeart/2005/8/layout/hierarchy5"/>
    <dgm:cxn modelId="{08C9ACFA-5181-4598-91D9-50D0DA978564}" type="presParOf" srcId="{BF6CAB76-0ED8-46D5-838C-89F6D64819E1}" destId="{7307FBC5-2DFD-4508-A426-24FF56414323}" srcOrd="0" destOrd="0" presId="urn:microsoft.com/office/officeart/2005/8/layout/hierarchy5"/>
    <dgm:cxn modelId="{A7CE3557-53AE-43AA-BD94-4FF5E8F8A9CE}" type="presParOf" srcId="{BBDEF6AE-095E-4B80-9B28-978362B15041}" destId="{59C706A3-DDAB-43D3-970F-82C3F68EFEB6}" srcOrd="1" destOrd="0" presId="urn:microsoft.com/office/officeart/2005/8/layout/hierarchy5"/>
    <dgm:cxn modelId="{704A2249-8598-4218-92D7-D1A73CC080F3}" type="presParOf" srcId="{59C706A3-DDAB-43D3-970F-82C3F68EFEB6}" destId="{250BA9EA-E5DD-4B3E-A961-A55115A21ADD}" srcOrd="0" destOrd="0" presId="urn:microsoft.com/office/officeart/2005/8/layout/hierarchy5"/>
    <dgm:cxn modelId="{C4BBD299-3981-41B0-BC2A-74369C29673E}" type="presParOf" srcId="{59C706A3-DDAB-43D3-970F-82C3F68EFEB6}" destId="{0A3F548D-7C4E-4CE7-9B6F-70D2D31DE797}" srcOrd="1" destOrd="0" presId="urn:microsoft.com/office/officeart/2005/8/layout/hierarchy5"/>
    <dgm:cxn modelId="{C543E07C-5FAC-4597-8358-CA7C2DDE7750}" type="presParOf" srcId="{E7D27BAB-65CF-4E33-AD37-F1F9517F77E5}" destId="{1A097023-3F46-48F1-BD6A-A038917B7163}" srcOrd="1" destOrd="0" presId="urn:microsoft.com/office/officeart/2005/8/layout/hierarchy5"/>
    <dgm:cxn modelId="{B188680A-E35D-4298-AB68-596B0333DAED}" type="presParOf" srcId="{1A097023-3F46-48F1-BD6A-A038917B7163}" destId="{3D2E543F-CCFC-464C-A0D5-3A013ADB2C47}" srcOrd="0" destOrd="0" presId="urn:microsoft.com/office/officeart/2005/8/layout/hierarchy5"/>
    <dgm:cxn modelId="{DE01EF18-2448-4393-9C17-0727F0DDC2D2}" type="presParOf" srcId="{3D2E543F-CCFC-464C-A0D5-3A013ADB2C47}" destId="{8718EC22-F6B0-491C-92AB-BDD4F03ECEA9}" srcOrd="0" destOrd="0" presId="urn:microsoft.com/office/officeart/2005/8/layout/hierarchy5"/>
    <dgm:cxn modelId="{07025E7D-E2E5-493E-9567-63F169A81E42}" type="presParOf" srcId="{3D2E543F-CCFC-464C-A0D5-3A013ADB2C47}" destId="{49EB39F2-3CA9-4443-8838-FA19F2B1F1E3}" srcOrd="1" destOrd="0" presId="urn:microsoft.com/office/officeart/2005/8/layout/hierarchy5"/>
    <dgm:cxn modelId="{B423C44A-3210-43BA-BD42-C287878C3638}" type="presParOf" srcId="{1A097023-3F46-48F1-BD6A-A038917B7163}" destId="{C5C87264-12E9-444D-BFF5-E4006B9C6E25}" srcOrd="1" destOrd="0" presId="urn:microsoft.com/office/officeart/2005/8/layout/hierarchy5"/>
    <dgm:cxn modelId="{B9AFCD7A-C039-4A7B-B3E1-53124F78F89D}" type="presParOf" srcId="{C5C87264-12E9-444D-BFF5-E4006B9C6E25}" destId="{CA9C56D8-88A0-4807-A9BC-953670DDD862}" srcOrd="0" destOrd="0" presId="urn:microsoft.com/office/officeart/2005/8/layout/hierarchy5"/>
    <dgm:cxn modelId="{971BD328-0312-492D-949A-2369CE6FD8C5}" type="presParOf" srcId="{1A097023-3F46-48F1-BD6A-A038917B7163}" destId="{00C90373-085B-499A-A56F-F9E861EE7735}" srcOrd="2" destOrd="0" presId="urn:microsoft.com/office/officeart/2005/8/layout/hierarchy5"/>
    <dgm:cxn modelId="{AC45EA67-079C-4273-B34B-55FAB52D09ED}" type="presParOf" srcId="{00C90373-085B-499A-A56F-F9E861EE7735}" destId="{ECBF5AAA-B172-4A40-906E-71B3ACD2DEC3}" srcOrd="0" destOrd="0" presId="urn:microsoft.com/office/officeart/2005/8/layout/hierarchy5"/>
    <dgm:cxn modelId="{F34867E0-38F3-4CD6-8324-657312334B43}" type="presParOf" srcId="{00C90373-085B-499A-A56F-F9E861EE7735}" destId="{B7F08021-8C19-4D8D-AFDC-4A16370DB3DA}" srcOrd="1" destOrd="0" presId="urn:microsoft.com/office/officeart/2005/8/layout/hierarchy5"/>
    <dgm:cxn modelId="{CC22350E-E5F1-44DA-B4E6-4C971E45CBF4}" type="presParOf" srcId="{1A097023-3F46-48F1-BD6A-A038917B7163}" destId="{FF4E2FBA-68E2-42BC-8650-C09AD1726CFC}" srcOrd="3" destOrd="0" presId="urn:microsoft.com/office/officeart/2005/8/layout/hierarchy5"/>
    <dgm:cxn modelId="{CA145435-DC7E-47AA-B25E-A84FDF80ECDB}" type="presParOf" srcId="{FF4E2FBA-68E2-42BC-8650-C09AD1726CFC}" destId="{AAC7391E-AB85-4F13-9677-48CB2863860D}" srcOrd="0" destOrd="0" presId="urn:microsoft.com/office/officeart/2005/8/layout/hierarchy5"/>
    <dgm:cxn modelId="{743E9B4D-6788-426A-B442-65E25B4CBAC3}" type="presParOf" srcId="{1A097023-3F46-48F1-BD6A-A038917B7163}" destId="{10971B30-F8A0-497B-B219-FEA760D6DE14}" srcOrd="4" destOrd="0" presId="urn:microsoft.com/office/officeart/2005/8/layout/hierarchy5"/>
    <dgm:cxn modelId="{757D02EF-2567-41E2-A337-307058E3B0D0}" type="presParOf" srcId="{10971B30-F8A0-497B-B219-FEA760D6DE14}" destId="{5C2E74ED-DA86-41F8-8DA8-4D30A7339A5F}" srcOrd="0" destOrd="0" presId="urn:microsoft.com/office/officeart/2005/8/layout/hierarchy5"/>
    <dgm:cxn modelId="{01EFB3EB-753F-4E3A-9C82-34BFFCE34A30}" type="presParOf" srcId="{10971B30-F8A0-497B-B219-FEA760D6DE14}" destId="{5E3478CC-7F0B-4767-8CA7-E5ECC4BFA80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EFDE5-A94F-4611-9C2E-3533BEBC746B}" type="doc">
      <dgm:prSet loTypeId="urn:microsoft.com/office/officeart/2005/8/layout/cycle7" loCatId="cycle" qsTypeId="urn:microsoft.com/office/officeart/2005/8/quickstyle/3d2" qsCatId="3D" csTypeId="urn:microsoft.com/office/officeart/2005/8/colors/accent1_2" csCatId="accent1" phldr="1"/>
      <dgm:spPr/>
      <dgm:t>
        <a:bodyPr/>
        <a:lstStyle/>
        <a:p>
          <a:endParaRPr lang="en-US"/>
        </a:p>
      </dgm:t>
    </dgm:pt>
    <dgm:pt modelId="{38E11EB9-C3AA-4B23-8925-96669932CD29}">
      <dgm:prSet phldrT="[Text]">
        <dgm:style>
          <a:lnRef idx="3">
            <a:schemeClr val="lt1"/>
          </a:lnRef>
          <a:fillRef idx="1">
            <a:schemeClr val="accent3"/>
          </a:fillRef>
          <a:effectRef idx="1">
            <a:schemeClr val="accent3"/>
          </a:effectRef>
          <a:fontRef idx="minor">
            <a:schemeClr val="lt1"/>
          </a:fontRef>
        </dgm:style>
      </dgm:prSet>
      <dgm:spPr/>
      <dgm:t>
        <a:bodyPr/>
        <a:lstStyle/>
        <a:p>
          <a:r>
            <a:rPr lang="fa-IR" b="1" dirty="0" smtClean="0">
              <a:solidFill>
                <a:srgbClr val="FF0000"/>
              </a:solidFill>
            </a:rPr>
            <a:t>طرح پرسش</a:t>
          </a:r>
          <a:endParaRPr lang="en-US" b="1" dirty="0">
            <a:solidFill>
              <a:srgbClr val="FF0000"/>
            </a:solidFill>
          </a:endParaRPr>
        </a:p>
      </dgm:t>
    </dgm:pt>
    <dgm:pt modelId="{FCFCD2BE-5FE8-40D1-A9BA-621ECDE60E12}" type="parTrans" cxnId="{85C3A5AC-DEEF-43D6-840B-EC255685B810}">
      <dgm:prSet/>
      <dgm:spPr/>
      <dgm:t>
        <a:bodyPr/>
        <a:lstStyle/>
        <a:p>
          <a:endParaRPr lang="en-US"/>
        </a:p>
      </dgm:t>
    </dgm:pt>
    <dgm:pt modelId="{9C68D2AD-7300-4033-B79C-8A226DDE9027}" type="sibTrans" cxnId="{85C3A5AC-DEEF-43D6-840B-EC255685B810}">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7B3E8A04-A583-45A5-AD64-F720945EA30B}">
      <dgm:prSet phldrT="[Text]">
        <dgm:style>
          <a:lnRef idx="1">
            <a:schemeClr val="accent3"/>
          </a:lnRef>
          <a:fillRef idx="2">
            <a:schemeClr val="accent3"/>
          </a:fillRef>
          <a:effectRef idx="1">
            <a:schemeClr val="accent3"/>
          </a:effectRef>
          <a:fontRef idx="minor">
            <a:schemeClr val="dk1"/>
          </a:fontRef>
        </dgm:style>
      </dgm:prSet>
      <dgm:spPr/>
      <dgm:t>
        <a:bodyPr/>
        <a:lstStyle/>
        <a:p>
          <a:r>
            <a:rPr lang="fa-IR" b="1" dirty="0" smtClean="0"/>
            <a:t>جمع آوری اطلاعات</a:t>
          </a:r>
          <a:endParaRPr lang="en-US" b="1" dirty="0"/>
        </a:p>
      </dgm:t>
    </dgm:pt>
    <dgm:pt modelId="{F6276016-1F76-4446-B8B8-C58EB03EF357}" type="parTrans" cxnId="{0D1643F3-5C39-488B-BD6A-D11F8F560167}">
      <dgm:prSet/>
      <dgm:spPr/>
      <dgm:t>
        <a:bodyPr/>
        <a:lstStyle/>
        <a:p>
          <a:endParaRPr lang="en-US"/>
        </a:p>
      </dgm:t>
    </dgm:pt>
    <dgm:pt modelId="{96548F60-FD7E-4E6A-AF4C-1F1ED1E58B92}" type="sibTrans" cxnId="{0D1643F3-5C39-488B-BD6A-D11F8F560167}">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A5524F0D-F55C-412E-9097-76E88896E9FE}">
      <dgm:prSet phldrT="[Text]">
        <dgm:style>
          <a:lnRef idx="3">
            <a:schemeClr val="lt1"/>
          </a:lnRef>
          <a:fillRef idx="1">
            <a:schemeClr val="accent4"/>
          </a:fillRef>
          <a:effectRef idx="1">
            <a:schemeClr val="accent4"/>
          </a:effectRef>
          <a:fontRef idx="minor">
            <a:schemeClr val="lt1"/>
          </a:fontRef>
        </dgm:style>
      </dgm:prSet>
      <dgm:spPr/>
      <dgm:t>
        <a:bodyPr/>
        <a:lstStyle/>
        <a:p>
          <a:r>
            <a:rPr lang="fa-IR" b="1" dirty="0" smtClean="0"/>
            <a:t>تحلیل اطلاعات و پیدا کردن مفاهیم</a:t>
          </a:r>
          <a:endParaRPr lang="en-US" b="1" dirty="0"/>
        </a:p>
      </dgm:t>
    </dgm:pt>
    <dgm:pt modelId="{9492C902-360E-4823-A5D2-D929DB1A89AD}" type="parTrans" cxnId="{073EAE33-F356-4D65-A586-0F9EF042E020}">
      <dgm:prSet/>
      <dgm:spPr/>
      <dgm:t>
        <a:bodyPr/>
        <a:lstStyle/>
        <a:p>
          <a:endParaRPr lang="en-US"/>
        </a:p>
      </dgm:t>
    </dgm:pt>
    <dgm:pt modelId="{86F708FC-0698-48E4-9BEC-675C36448776}" type="sibTrans" cxnId="{073EAE33-F356-4D65-A586-0F9EF042E020}">
      <dgm:prSet>
        <dgm:style>
          <a:lnRef idx="3">
            <a:schemeClr val="lt1"/>
          </a:lnRef>
          <a:fillRef idx="1">
            <a:schemeClr val="accent2"/>
          </a:fillRef>
          <a:effectRef idx="1">
            <a:schemeClr val="accent2"/>
          </a:effectRef>
          <a:fontRef idx="minor">
            <a:schemeClr val="lt1"/>
          </a:fontRef>
        </dgm:style>
      </dgm:prSet>
      <dgm:spPr/>
      <dgm:t>
        <a:bodyPr/>
        <a:lstStyle/>
        <a:p>
          <a:endParaRPr lang="en-US"/>
        </a:p>
      </dgm:t>
    </dgm:pt>
    <dgm:pt modelId="{BB712D65-EF20-4AE9-91B3-E06B56D6AD41}" type="pres">
      <dgm:prSet presAssocID="{1C2EFDE5-A94F-4611-9C2E-3533BEBC746B}" presName="Name0" presStyleCnt="0">
        <dgm:presLayoutVars>
          <dgm:dir/>
          <dgm:resizeHandles val="exact"/>
        </dgm:presLayoutVars>
      </dgm:prSet>
      <dgm:spPr/>
      <dgm:t>
        <a:bodyPr/>
        <a:lstStyle/>
        <a:p>
          <a:endParaRPr lang="en-US"/>
        </a:p>
      </dgm:t>
    </dgm:pt>
    <dgm:pt modelId="{1D1D3516-3AE7-45BA-B38A-83E602A0F508}" type="pres">
      <dgm:prSet presAssocID="{38E11EB9-C3AA-4B23-8925-96669932CD29}" presName="node" presStyleLbl="node1" presStyleIdx="0" presStyleCnt="3" custRadScaleRad="89263" custRadScaleInc="-251">
        <dgm:presLayoutVars>
          <dgm:bulletEnabled val="1"/>
        </dgm:presLayoutVars>
      </dgm:prSet>
      <dgm:spPr/>
      <dgm:t>
        <a:bodyPr/>
        <a:lstStyle/>
        <a:p>
          <a:endParaRPr lang="en-US"/>
        </a:p>
      </dgm:t>
    </dgm:pt>
    <dgm:pt modelId="{BD4132F1-4733-4514-9347-0C1CB7BB2819}" type="pres">
      <dgm:prSet presAssocID="{9C68D2AD-7300-4033-B79C-8A226DDE9027}" presName="sibTrans" presStyleLbl="sibTrans2D1" presStyleIdx="0" presStyleCnt="3"/>
      <dgm:spPr/>
      <dgm:t>
        <a:bodyPr/>
        <a:lstStyle/>
        <a:p>
          <a:endParaRPr lang="en-US"/>
        </a:p>
      </dgm:t>
    </dgm:pt>
    <dgm:pt modelId="{D4EC3993-9E70-4540-9253-083DBCDF3A53}" type="pres">
      <dgm:prSet presAssocID="{9C68D2AD-7300-4033-B79C-8A226DDE9027}" presName="connectorText" presStyleLbl="sibTrans2D1" presStyleIdx="0" presStyleCnt="3"/>
      <dgm:spPr/>
      <dgm:t>
        <a:bodyPr/>
        <a:lstStyle/>
        <a:p>
          <a:endParaRPr lang="en-US"/>
        </a:p>
      </dgm:t>
    </dgm:pt>
    <dgm:pt modelId="{B7BF8904-EA0F-495B-A40F-9C74A437A62B}" type="pres">
      <dgm:prSet presAssocID="{7B3E8A04-A583-45A5-AD64-F720945EA30B}" presName="node" presStyleLbl="node1" presStyleIdx="1" presStyleCnt="3">
        <dgm:presLayoutVars>
          <dgm:bulletEnabled val="1"/>
        </dgm:presLayoutVars>
      </dgm:prSet>
      <dgm:spPr/>
      <dgm:t>
        <a:bodyPr/>
        <a:lstStyle/>
        <a:p>
          <a:endParaRPr lang="en-US"/>
        </a:p>
      </dgm:t>
    </dgm:pt>
    <dgm:pt modelId="{75B6C01A-5507-43E6-A0DB-81EC2B1E4736}" type="pres">
      <dgm:prSet presAssocID="{96548F60-FD7E-4E6A-AF4C-1F1ED1E58B92}" presName="sibTrans" presStyleLbl="sibTrans2D1" presStyleIdx="1" presStyleCnt="3"/>
      <dgm:spPr/>
      <dgm:t>
        <a:bodyPr/>
        <a:lstStyle/>
        <a:p>
          <a:endParaRPr lang="en-US"/>
        </a:p>
      </dgm:t>
    </dgm:pt>
    <dgm:pt modelId="{C959E190-D9A0-408B-81DB-357A1D4BF918}" type="pres">
      <dgm:prSet presAssocID="{96548F60-FD7E-4E6A-AF4C-1F1ED1E58B92}" presName="connectorText" presStyleLbl="sibTrans2D1" presStyleIdx="1" presStyleCnt="3"/>
      <dgm:spPr/>
      <dgm:t>
        <a:bodyPr/>
        <a:lstStyle/>
        <a:p>
          <a:endParaRPr lang="en-US"/>
        </a:p>
      </dgm:t>
    </dgm:pt>
    <dgm:pt modelId="{E774C145-F65F-43DA-9220-00F07C2CB82B}" type="pres">
      <dgm:prSet presAssocID="{A5524F0D-F55C-412E-9097-76E88896E9FE}" presName="node" presStyleLbl="node1" presStyleIdx="2" presStyleCnt="3">
        <dgm:presLayoutVars>
          <dgm:bulletEnabled val="1"/>
        </dgm:presLayoutVars>
      </dgm:prSet>
      <dgm:spPr/>
      <dgm:t>
        <a:bodyPr/>
        <a:lstStyle/>
        <a:p>
          <a:endParaRPr lang="en-US"/>
        </a:p>
      </dgm:t>
    </dgm:pt>
    <dgm:pt modelId="{C37098C2-8408-4911-BBC5-EB23C0579AA2}" type="pres">
      <dgm:prSet presAssocID="{86F708FC-0698-48E4-9BEC-675C36448776}" presName="sibTrans" presStyleLbl="sibTrans2D1" presStyleIdx="2" presStyleCnt="3"/>
      <dgm:spPr/>
      <dgm:t>
        <a:bodyPr/>
        <a:lstStyle/>
        <a:p>
          <a:endParaRPr lang="en-US"/>
        </a:p>
      </dgm:t>
    </dgm:pt>
    <dgm:pt modelId="{E01C64E6-CDD9-4B64-8E68-2FD49EF85A8E}" type="pres">
      <dgm:prSet presAssocID="{86F708FC-0698-48E4-9BEC-675C36448776}" presName="connectorText" presStyleLbl="sibTrans2D1" presStyleIdx="2" presStyleCnt="3"/>
      <dgm:spPr/>
      <dgm:t>
        <a:bodyPr/>
        <a:lstStyle/>
        <a:p>
          <a:endParaRPr lang="en-US"/>
        </a:p>
      </dgm:t>
    </dgm:pt>
  </dgm:ptLst>
  <dgm:cxnLst>
    <dgm:cxn modelId="{604DB963-DA17-4A4A-99D8-80702D5EA767}" type="presOf" srcId="{7B3E8A04-A583-45A5-AD64-F720945EA30B}" destId="{B7BF8904-EA0F-495B-A40F-9C74A437A62B}" srcOrd="0" destOrd="0" presId="urn:microsoft.com/office/officeart/2005/8/layout/cycle7"/>
    <dgm:cxn modelId="{C59B0413-0C74-495A-A744-B3919EEDB9E8}" type="presOf" srcId="{86F708FC-0698-48E4-9BEC-675C36448776}" destId="{C37098C2-8408-4911-BBC5-EB23C0579AA2}" srcOrd="0" destOrd="0" presId="urn:microsoft.com/office/officeart/2005/8/layout/cycle7"/>
    <dgm:cxn modelId="{3998A058-6773-4DC9-AA37-94F14EFA5F91}" type="presOf" srcId="{96548F60-FD7E-4E6A-AF4C-1F1ED1E58B92}" destId="{C959E190-D9A0-408B-81DB-357A1D4BF918}" srcOrd="1" destOrd="0" presId="urn:microsoft.com/office/officeart/2005/8/layout/cycle7"/>
    <dgm:cxn modelId="{0D1643F3-5C39-488B-BD6A-D11F8F560167}" srcId="{1C2EFDE5-A94F-4611-9C2E-3533BEBC746B}" destId="{7B3E8A04-A583-45A5-AD64-F720945EA30B}" srcOrd="1" destOrd="0" parTransId="{F6276016-1F76-4446-B8B8-C58EB03EF357}" sibTransId="{96548F60-FD7E-4E6A-AF4C-1F1ED1E58B92}"/>
    <dgm:cxn modelId="{37E88FEE-AEF1-4AD7-BAF1-0B42BC41F58E}" type="presOf" srcId="{A5524F0D-F55C-412E-9097-76E88896E9FE}" destId="{E774C145-F65F-43DA-9220-00F07C2CB82B}" srcOrd="0" destOrd="0" presId="urn:microsoft.com/office/officeart/2005/8/layout/cycle7"/>
    <dgm:cxn modelId="{95BD0BD4-DB67-4867-B5E2-D356E8CD4B41}" type="presOf" srcId="{96548F60-FD7E-4E6A-AF4C-1F1ED1E58B92}" destId="{75B6C01A-5507-43E6-A0DB-81EC2B1E4736}" srcOrd="0" destOrd="0" presId="urn:microsoft.com/office/officeart/2005/8/layout/cycle7"/>
    <dgm:cxn modelId="{AFFDBA57-F257-4BB4-A681-AAA6D64D67A8}" type="presOf" srcId="{9C68D2AD-7300-4033-B79C-8A226DDE9027}" destId="{D4EC3993-9E70-4540-9253-083DBCDF3A53}" srcOrd="1" destOrd="0" presId="urn:microsoft.com/office/officeart/2005/8/layout/cycle7"/>
    <dgm:cxn modelId="{B3CDABCB-75AB-4777-BF37-8C488EF3A381}" type="presOf" srcId="{1C2EFDE5-A94F-4611-9C2E-3533BEBC746B}" destId="{BB712D65-EF20-4AE9-91B3-E06B56D6AD41}" srcOrd="0" destOrd="0" presId="urn:microsoft.com/office/officeart/2005/8/layout/cycle7"/>
    <dgm:cxn modelId="{073EAE33-F356-4D65-A586-0F9EF042E020}" srcId="{1C2EFDE5-A94F-4611-9C2E-3533BEBC746B}" destId="{A5524F0D-F55C-412E-9097-76E88896E9FE}" srcOrd="2" destOrd="0" parTransId="{9492C902-360E-4823-A5D2-D929DB1A89AD}" sibTransId="{86F708FC-0698-48E4-9BEC-675C36448776}"/>
    <dgm:cxn modelId="{91F0AF0F-9824-47CD-B32A-A1DB3D0A8DDB}" type="presOf" srcId="{9C68D2AD-7300-4033-B79C-8A226DDE9027}" destId="{BD4132F1-4733-4514-9347-0C1CB7BB2819}" srcOrd="0" destOrd="0" presId="urn:microsoft.com/office/officeart/2005/8/layout/cycle7"/>
    <dgm:cxn modelId="{A36BE197-A233-47BB-A0F7-56C9E88A4450}" type="presOf" srcId="{38E11EB9-C3AA-4B23-8925-96669932CD29}" destId="{1D1D3516-3AE7-45BA-B38A-83E602A0F508}" srcOrd="0" destOrd="0" presId="urn:microsoft.com/office/officeart/2005/8/layout/cycle7"/>
    <dgm:cxn modelId="{85C3A5AC-DEEF-43D6-840B-EC255685B810}" srcId="{1C2EFDE5-A94F-4611-9C2E-3533BEBC746B}" destId="{38E11EB9-C3AA-4B23-8925-96669932CD29}" srcOrd="0" destOrd="0" parTransId="{FCFCD2BE-5FE8-40D1-A9BA-621ECDE60E12}" sibTransId="{9C68D2AD-7300-4033-B79C-8A226DDE9027}"/>
    <dgm:cxn modelId="{F38369CC-A16E-4BCF-8CA8-8C236477AF99}" type="presOf" srcId="{86F708FC-0698-48E4-9BEC-675C36448776}" destId="{E01C64E6-CDD9-4B64-8E68-2FD49EF85A8E}" srcOrd="1" destOrd="0" presId="urn:microsoft.com/office/officeart/2005/8/layout/cycle7"/>
    <dgm:cxn modelId="{9FC2811B-AE09-403C-A19D-428A31D57AE2}" type="presParOf" srcId="{BB712D65-EF20-4AE9-91B3-E06B56D6AD41}" destId="{1D1D3516-3AE7-45BA-B38A-83E602A0F508}" srcOrd="0" destOrd="0" presId="urn:microsoft.com/office/officeart/2005/8/layout/cycle7"/>
    <dgm:cxn modelId="{5FF8EAC1-3DB5-4BAF-893A-6441079804FD}" type="presParOf" srcId="{BB712D65-EF20-4AE9-91B3-E06B56D6AD41}" destId="{BD4132F1-4733-4514-9347-0C1CB7BB2819}" srcOrd="1" destOrd="0" presId="urn:microsoft.com/office/officeart/2005/8/layout/cycle7"/>
    <dgm:cxn modelId="{BF1F4FE5-F5DC-491A-B765-9AE030C0A4E5}" type="presParOf" srcId="{BD4132F1-4733-4514-9347-0C1CB7BB2819}" destId="{D4EC3993-9E70-4540-9253-083DBCDF3A53}" srcOrd="0" destOrd="0" presId="urn:microsoft.com/office/officeart/2005/8/layout/cycle7"/>
    <dgm:cxn modelId="{78109C54-6BBB-485B-A5BE-E339A5F9D452}" type="presParOf" srcId="{BB712D65-EF20-4AE9-91B3-E06B56D6AD41}" destId="{B7BF8904-EA0F-495B-A40F-9C74A437A62B}" srcOrd="2" destOrd="0" presId="urn:microsoft.com/office/officeart/2005/8/layout/cycle7"/>
    <dgm:cxn modelId="{3887595E-62E7-44EB-B650-40F40849F0E3}" type="presParOf" srcId="{BB712D65-EF20-4AE9-91B3-E06B56D6AD41}" destId="{75B6C01A-5507-43E6-A0DB-81EC2B1E4736}" srcOrd="3" destOrd="0" presId="urn:microsoft.com/office/officeart/2005/8/layout/cycle7"/>
    <dgm:cxn modelId="{3D2DA248-E929-4648-BCB5-BF178A5D3BC9}" type="presParOf" srcId="{75B6C01A-5507-43E6-A0DB-81EC2B1E4736}" destId="{C959E190-D9A0-408B-81DB-357A1D4BF918}" srcOrd="0" destOrd="0" presId="urn:microsoft.com/office/officeart/2005/8/layout/cycle7"/>
    <dgm:cxn modelId="{77D00D05-E269-4EDF-A03C-6611955298CA}" type="presParOf" srcId="{BB712D65-EF20-4AE9-91B3-E06B56D6AD41}" destId="{E774C145-F65F-43DA-9220-00F07C2CB82B}" srcOrd="4" destOrd="0" presId="urn:microsoft.com/office/officeart/2005/8/layout/cycle7"/>
    <dgm:cxn modelId="{70F76532-967F-454B-8FA1-AD30B2728C98}" type="presParOf" srcId="{BB712D65-EF20-4AE9-91B3-E06B56D6AD41}" destId="{C37098C2-8408-4911-BBC5-EB23C0579AA2}" srcOrd="5" destOrd="0" presId="urn:microsoft.com/office/officeart/2005/8/layout/cycle7"/>
    <dgm:cxn modelId="{02F78B8F-8282-4C63-8E8D-157F1F3A3771}" type="presParOf" srcId="{C37098C2-8408-4911-BBC5-EB23C0579AA2}" destId="{E01C64E6-CDD9-4B64-8E68-2FD49EF85A8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A8C77-2FAD-470F-AE02-71061D0847D3}" type="datetimeFigureOut">
              <a:rPr lang="en-US" smtClean="0"/>
              <a:pPr/>
              <a:t>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C851-4368-4FBF-87CD-9E7228EF7F5C}" type="slidenum">
              <a:rPr lang="en-US" smtClean="0"/>
              <a:pPr/>
              <a:t>‹#›</a:t>
            </a:fld>
            <a:endParaRPr lang="en-US"/>
          </a:p>
        </p:txBody>
      </p:sp>
    </p:spTree>
    <p:extLst>
      <p:ext uri="{BB962C8B-B14F-4D97-AF65-F5344CB8AC3E}">
        <p14:creationId xmlns:p14="http://schemas.microsoft.com/office/powerpoint/2010/main" val="353446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DDF7353-15FB-4378-9810-3B4F4A93F4B6}" type="slidenum">
              <a:rPr lang="ar-SA" sz="1200">
                <a:solidFill>
                  <a:srgbClr val="000000"/>
                </a:solidFill>
              </a:rPr>
              <a:pPr eaLnBrk="1" hangingPunct="1"/>
              <a:t>1</a:t>
            </a:fld>
            <a:endParaRPr lang="en-US" sz="120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0471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الباز</a:t>
            </a:r>
            <a:endParaRPr lang="en-US" dirty="0"/>
          </a:p>
        </p:txBody>
      </p:sp>
      <p:sp>
        <p:nvSpPr>
          <p:cNvPr id="4" name="Slide Number Placeholder 3"/>
          <p:cNvSpPr>
            <a:spLocks noGrp="1"/>
          </p:cNvSpPr>
          <p:nvPr>
            <p:ph type="sldNum" sz="quarter" idx="10"/>
          </p:nvPr>
        </p:nvSpPr>
        <p:spPr/>
        <p:txBody>
          <a:bodyPr/>
          <a:lstStyle/>
          <a:p>
            <a:fld id="{3F23C851-4368-4FBF-87CD-9E7228EF7F5C}" type="slidenum">
              <a:rPr lang="en-US" smtClean="0"/>
              <a:pPr/>
              <a:t>38</a:t>
            </a:fld>
            <a:endParaRPr lang="en-US"/>
          </a:p>
        </p:txBody>
      </p:sp>
    </p:spTree>
    <p:extLst>
      <p:ext uri="{BB962C8B-B14F-4D97-AF65-F5344CB8AC3E}">
        <p14:creationId xmlns:p14="http://schemas.microsoft.com/office/powerpoint/2010/main" val="273447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تحلیل تماتیک/</a:t>
            </a:r>
            <a:r>
              <a:rPr lang="fa-IR" baseline="0" dirty="0" smtClean="0"/>
              <a:t> تحلیل ساختاری/ تحلیل مکالمه ای/تحلیل تصویری</a:t>
            </a:r>
          </a:p>
          <a:p>
            <a:r>
              <a:rPr lang="fa-IR" baseline="0" dirty="0" smtClean="0"/>
              <a:t>(گفتن نقل کردن و تحلیل کردن)/ وضوح / بازگشت به زمان حال</a:t>
            </a:r>
          </a:p>
          <a:p>
            <a:r>
              <a:rPr lang="fa-IR" baseline="0" dirty="0" smtClean="0"/>
              <a:t>ترسیم نقشه مفهومی –محیط و شخصیت ها/ رویداد ها و وقایع مهم/پیچیدگی ها/ و راه حل ها</a:t>
            </a:r>
          </a:p>
          <a:p>
            <a:r>
              <a:rPr lang="fa-IR" baseline="0" dirty="0" smtClean="0"/>
              <a:t>کد گذاری توصیفی/ کد گذاری ویژگی ها/ کد گذاذی برای الگو ها(این نکته را می توان در کار میر لوحی برای کارگاه انجام داد)</a:t>
            </a:r>
            <a:endParaRPr lang="en-US" dirty="0"/>
          </a:p>
        </p:txBody>
      </p:sp>
      <p:sp>
        <p:nvSpPr>
          <p:cNvPr id="4" name="Slide Number Placeholder 3"/>
          <p:cNvSpPr>
            <a:spLocks noGrp="1"/>
          </p:cNvSpPr>
          <p:nvPr>
            <p:ph type="sldNum" sz="quarter" idx="10"/>
          </p:nvPr>
        </p:nvSpPr>
        <p:spPr/>
        <p:txBody>
          <a:bodyPr/>
          <a:lstStyle/>
          <a:p>
            <a:fld id="{3F23C851-4368-4FBF-87CD-9E7228EF7F5C}" type="slidenum">
              <a:rPr lang="en-US" smtClean="0"/>
              <a:pPr/>
              <a:t>47</a:t>
            </a:fld>
            <a:endParaRPr lang="en-US"/>
          </a:p>
        </p:txBody>
      </p:sp>
    </p:spTree>
    <p:extLst>
      <p:ext uri="{BB962C8B-B14F-4D97-AF65-F5344CB8AC3E}">
        <p14:creationId xmlns:p14="http://schemas.microsoft.com/office/powerpoint/2010/main" val="359202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48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2/10/2018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9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064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2/10/2018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261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15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537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83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2/10/2018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88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83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2/10/2018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488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2/10/2018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704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D9196D-9B60-44C1-BA41-0C4C0D894A90}" type="slidenum">
              <a:rPr lang="ar-SA"/>
              <a:pPr>
                <a:defRPr/>
              </a:pPr>
              <a:t>‹#›</a:t>
            </a:fld>
            <a:endParaRPr lang="en-US"/>
          </a:p>
        </p:txBody>
      </p:sp>
    </p:spTree>
    <p:extLst>
      <p:ext uri="{BB962C8B-B14F-4D97-AF65-F5344CB8AC3E}">
        <p14:creationId xmlns:p14="http://schemas.microsoft.com/office/powerpoint/2010/main" val="48277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7A2C88-EBBF-4F76-8FC7-AA116D88C169}" type="slidenum">
              <a:rPr lang="ar-SA"/>
              <a:pPr>
                <a:defRPr/>
              </a:pPr>
              <a:t>‹#›</a:t>
            </a:fld>
            <a:endParaRPr lang="en-US"/>
          </a:p>
        </p:txBody>
      </p:sp>
    </p:spTree>
    <p:extLst>
      <p:ext uri="{BB962C8B-B14F-4D97-AF65-F5344CB8AC3E}">
        <p14:creationId xmlns:p14="http://schemas.microsoft.com/office/powerpoint/2010/main" val="408348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41A8AF-3DE0-402F-904A-EE72EC701A02}" type="slidenum">
              <a:rPr lang="ar-SA"/>
              <a:pPr>
                <a:defRPr/>
              </a:pPr>
              <a:t>‹#›</a:t>
            </a:fld>
            <a:endParaRPr lang="en-US"/>
          </a:p>
        </p:txBody>
      </p:sp>
    </p:spTree>
    <p:extLst>
      <p:ext uri="{BB962C8B-B14F-4D97-AF65-F5344CB8AC3E}">
        <p14:creationId xmlns:p14="http://schemas.microsoft.com/office/powerpoint/2010/main" val="129465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E6E51D1-A95B-4852-ADF4-8A38D6D2D392}" type="slidenum">
              <a:rPr lang="ar-SA"/>
              <a:pPr>
                <a:defRPr/>
              </a:pPr>
              <a:t>‹#›</a:t>
            </a:fld>
            <a:endParaRPr lang="en-US"/>
          </a:p>
        </p:txBody>
      </p:sp>
    </p:spTree>
    <p:extLst>
      <p:ext uri="{BB962C8B-B14F-4D97-AF65-F5344CB8AC3E}">
        <p14:creationId xmlns:p14="http://schemas.microsoft.com/office/powerpoint/2010/main" val="1360078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9E87D30-31CC-489C-BCE8-85AB97BD7907}" type="slidenum">
              <a:rPr lang="ar-SA"/>
              <a:pPr>
                <a:defRPr/>
              </a:pPr>
              <a:t>‹#›</a:t>
            </a:fld>
            <a:endParaRPr lang="en-US"/>
          </a:p>
        </p:txBody>
      </p:sp>
    </p:spTree>
    <p:extLst>
      <p:ext uri="{BB962C8B-B14F-4D97-AF65-F5344CB8AC3E}">
        <p14:creationId xmlns:p14="http://schemas.microsoft.com/office/powerpoint/2010/main" val="1054851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F083C91-0330-46C5-8584-0E664D11E049}" type="slidenum">
              <a:rPr lang="ar-SA"/>
              <a:pPr>
                <a:defRPr/>
              </a:pPr>
              <a:t>‹#›</a:t>
            </a:fld>
            <a:endParaRPr lang="en-US"/>
          </a:p>
        </p:txBody>
      </p:sp>
    </p:spTree>
    <p:extLst>
      <p:ext uri="{BB962C8B-B14F-4D97-AF65-F5344CB8AC3E}">
        <p14:creationId xmlns:p14="http://schemas.microsoft.com/office/powerpoint/2010/main" val="761109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2EBACDF-517C-4E2B-BEB7-93ED6B14466F}" type="slidenum">
              <a:rPr lang="ar-SA"/>
              <a:pPr>
                <a:defRPr/>
              </a:pPr>
              <a:t>‹#›</a:t>
            </a:fld>
            <a:endParaRPr lang="en-US"/>
          </a:p>
        </p:txBody>
      </p:sp>
    </p:spTree>
    <p:extLst>
      <p:ext uri="{BB962C8B-B14F-4D97-AF65-F5344CB8AC3E}">
        <p14:creationId xmlns:p14="http://schemas.microsoft.com/office/powerpoint/2010/main" val="313368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A8A9E4B-CEF2-4DBE-B4DF-824DD2F88AD7}" type="slidenum">
              <a:rPr lang="ar-SA"/>
              <a:pPr>
                <a:defRPr/>
              </a:pPr>
              <a:t>‹#›</a:t>
            </a:fld>
            <a:endParaRPr lang="en-US"/>
          </a:p>
        </p:txBody>
      </p:sp>
    </p:spTree>
    <p:extLst>
      <p:ext uri="{BB962C8B-B14F-4D97-AF65-F5344CB8AC3E}">
        <p14:creationId xmlns:p14="http://schemas.microsoft.com/office/powerpoint/2010/main" val="48238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DBF5F9"/>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DBF5F9"/>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9C79DA5-BAE2-4963-87DB-CEEBE193127E}" type="slidenum">
              <a:rPr lang="ar-SA"/>
              <a:pPr>
                <a:defRPr/>
              </a:pPr>
              <a:t>‹#›</a:t>
            </a:fld>
            <a:endParaRPr lang="en-US"/>
          </a:p>
        </p:txBody>
      </p:sp>
    </p:spTree>
    <p:extLst>
      <p:ext uri="{BB962C8B-B14F-4D97-AF65-F5344CB8AC3E}">
        <p14:creationId xmlns:p14="http://schemas.microsoft.com/office/powerpoint/2010/main" val="414237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8BFE00-2781-457C-9E63-2648B0CC23BB}" type="slidenum">
              <a:rPr lang="ar-SA"/>
              <a:pPr>
                <a:defRPr/>
              </a:pPr>
              <a:t>‹#›</a:t>
            </a:fld>
            <a:endParaRPr lang="en-US"/>
          </a:p>
        </p:txBody>
      </p:sp>
    </p:spTree>
    <p:extLst>
      <p:ext uri="{BB962C8B-B14F-4D97-AF65-F5344CB8AC3E}">
        <p14:creationId xmlns:p14="http://schemas.microsoft.com/office/powerpoint/2010/main" val="1032237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C2C775-8562-4687-9298-B1B5BEF74694}" type="slidenum">
              <a:rPr lang="ar-SA"/>
              <a:pPr>
                <a:defRPr/>
              </a:pPr>
              <a:t>‹#›</a:t>
            </a:fld>
            <a:endParaRPr lang="en-US"/>
          </a:p>
        </p:txBody>
      </p:sp>
    </p:spTree>
    <p:extLst>
      <p:ext uri="{BB962C8B-B14F-4D97-AF65-F5344CB8AC3E}">
        <p14:creationId xmlns:p14="http://schemas.microsoft.com/office/powerpoint/2010/main" val="259515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2/10/2018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2222580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FFFFFF">
                    <a:shade val="90000"/>
                  </a:srgbClr>
                </a:solidFill>
              </a:defRPr>
            </a:lvl1pPr>
          </a:lstStyle>
          <a:p>
            <a:pPr fontAlgn="base">
              <a:spcBef>
                <a:spcPct val="0"/>
              </a:spcBef>
              <a:spcAft>
                <a:spcPct val="0"/>
              </a:spcAft>
              <a:defRPr/>
            </a:pPr>
            <a:endParaRPr lang="en-US">
              <a:latin typeface="Arial"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FFFFFF">
                    <a:shade val="90000"/>
                  </a:srgbClr>
                </a:solidFill>
              </a:defRPr>
            </a:lvl1pPr>
          </a:lstStyle>
          <a:p>
            <a:pPr fontAlgn="base">
              <a:spcBef>
                <a:spcPct val="0"/>
              </a:spcBef>
              <a:spcAft>
                <a:spcPct val="0"/>
              </a:spcAft>
              <a:defRPr/>
            </a:pPr>
            <a:endParaRPr lang="en-US">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FFFFFF">
                    <a:shade val="90000"/>
                  </a:srgbClr>
                </a:solidFill>
              </a:defRPr>
            </a:lvl1pPr>
          </a:lstStyle>
          <a:p>
            <a:pPr fontAlgn="base">
              <a:spcBef>
                <a:spcPct val="0"/>
              </a:spcBef>
              <a:spcAft>
                <a:spcPct val="0"/>
              </a:spcAft>
              <a:defRPr/>
            </a:pPr>
            <a:fld id="{3F51BD05-A8E0-4942-9658-FCFA86C7DA67}" type="slidenum">
              <a:rPr lang="ar-SA">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latin typeface="Arial"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latin typeface="Arial" pitchFamily="34" charset="0"/>
                <a:cs typeface="Arial" pitchFamily="34" charset="0"/>
              </a:endParaRPr>
            </a:p>
          </p:txBody>
        </p:sp>
      </p:grpSp>
    </p:spTree>
    <p:extLst>
      <p:ext uri="{BB962C8B-B14F-4D97-AF65-F5344CB8AC3E}">
        <p14:creationId xmlns:p14="http://schemas.microsoft.com/office/powerpoint/2010/main" val="270028110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Grp="1" noChangeArrowheads="1"/>
          </p:cNvSpPr>
          <p:nvPr>
            <p:ph idx="1"/>
          </p:nvPr>
        </p:nvSpPr>
        <p:spPr>
          <a:xfrm>
            <a:off x="1049338" y="5516563"/>
            <a:ext cx="6983412" cy="792162"/>
          </a:xfrm>
        </p:spPr>
        <p:txBody>
          <a:bodyPr/>
          <a:lstStyle/>
          <a:p>
            <a:pPr algn="ctr" eaLnBrk="1" hangingPunct="1">
              <a:lnSpc>
                <a:spcPct val="80000"/>
              </a:lnSpc>
              <a:buFontTx/>
              <a:buNone/>
            </a:pPr>
            <a:endParaRPr lang="fa-IR" sz="1800" smtClean="0">
              <a:cs typeface="B Titr" pitchFamily="2" charset="-78"/>
            </a:endParaRPr>
          </a:p>
          <a:p>
            <a:pPr eaLnBrk="1" hangingPunct="1">
              <a:lnSpc>
                <a:spcPct val="80000"/>
              </a:lnSpc>
              <a:buFontTx/>
              <a:buNone/>
            </a:pPr>
            <a:endParaRPr lang="en-US" sz="2800" b="1" smtClean="0">
              <a:solidFill>
                <a:srgbClr val="800000"/>
              </a:solidFill>
              <a:cs typeface="B Homa" pitchFamily="2" charset="-78"/>
            </a:endParaRPr>
          </a:p>
        </p:txBody>
      </p:sp>
      <p:sp>
        <p:nvSpPr>
          <p:cNvPr id="512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03DDBE9-CF65-432A-8C69-23ED5C01C278}" type="slidenum">
              <a:rPr lang="ar-SA" sz="1200" smtClean="0">
                <a:solidFill>
                  <a:srgbClr val="F3F3F3"/>
                </a:solidFill>
                <a:ea typeface="0 Bardiya"/>
                <a:cs typeface="0 Bardiya"/>
              </a:rPr>
              <a:pPr eaLnBrk="1" hangingPunct="1"/>
              <a:t>1</a:t>
            </a:fld>
            <a:endParaRPr lang="en-US" sz="1200" smtClean="0">
              <a:solidFill>
                <a:srgbClr val="F3F3F3"/>
              </a:solidFill>
              <a:ea typeface="0 Bardiya"/>
              <a:cs typeface="0 Bardiya"/>
            </a:endParaRPr>
          </a:p>
        </p:txBody>
      </p:sp>
      <p:pic>
        <p:nvPicPr>
          <p:cNvPr id="21" name="Picture 20" descr="Iranfl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37177" y="1803400"/>
            <a:ext cx="1295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55"/>
          <p:cNvPicPr>
            <a:picLocks noChangeAspect="1" noChangeArrowheads="1"/>
          </p:cNvPicPr>
          <p:nvPr/>
        </p:nvPicPr>
        <p:blipFill>
          <a:blip r:embed="rId4" cstate="print"/>
          <a:srcRect/>
          <a:stretch>
            <a:fillRect/>
          </a:stretch>
        </p:blipFill>
        <p:spPr bwMode="auto">
          <a:xfrm>
            <a:off x="7086600" y="685800"/>
            <a:ext cx="1447800" cy="15240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6" name="Rectangle 12"/>
          <p:cNvSpPr>
            <a:spLocks noChangeArrowheads="1"/>
          </p:cNvSpPr>
          <p:nvPr/>
        </p:nvSpPr>
        <p:spPr bwMode="auto">
          <a:xfrm>
            <a:off x="184150" y="188913"/>
            <a:ext cx="8775700" cy="6408737"/>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fa-IR" sz="2800" smtClean="0">
              <a:solidFill>
                <a:srgbClr val="DBF5F9"/>
              </a:solidFill>
              <a:latin typeface="Arial" pitchFamily="34" charset="0"/>
              <a:cs typeface="Arial" pitchFamily="34" charset="0"/>
            </a:endParaRPr>
          </a:p>
        </p:txBody>
      </p:sp>
      <p:sp>
        <p:nvSpPr>
          <p:cNvPr id="12" name="Bevel 11"/>
          <p:cNvSpPr/>
          <p:nvPr/>
        </p:nvSpPr>
        <p:spPr>
          <a:xfrm>
            <a:off x="214282" y="2601913"/>
            <a:ext cx="8715436" cy="3792538"/>
          </a:xfrm>
          <a:prstGeom prst="bevel">
            <a:avLst/>
          </a:prstGeom>
          <a:blipFill>
            <a:blip r:embed="rId5"/>
            <a:tile tx="0" ty="0" sx="100000" sy="100000" flip="none" algn="tl"/>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base">
              <a:spcBef>
                <a:spcPct val="0"/>
              </a:spcBef>
              <a:spcAft>
                <a:spcPct val="0"/>
              </a:spcAft>
              <a:defRPr/>
            </a:pPr>
            <a:r>
              <a:rPr lang="fa-IR" sz="8800" dirty="0" smtClean="0">
                <a:solidFill>
                  <a:srgbClr val="FF0000"/>
                </a:solidFill>
                <a:latin typeface="Arial" pitchFamily="34" charset="0"/>
                <a:cs typeface="B Jadid" pitchFamily="2" charset="-78"/>
              </a:rPr>
              <a:t>پژوهش روایتی</a:t>
            </a:r>
            <a:endParaRPr lang="fa-IR" sz="6600" b="1" spc="50" dirty="0">
              <a:ln w="11430"/>
              <a:solidFill>
                <a:prstClr val="black"/>
              </a:solidFill>
              <a:effectLst>
                <a:outerShdw blurRad="76200" dist="50800" dir="5400000" algn="tl" rotWithShape="0">
                  <a:srgbClr val="000000">
                    <a:alpha val="65000"/>
                  </a:srgbClr>
                </a:outerShdw>
              </a:effectLst>
              <a:ea typeface="Arial Unicode MS" pitchFamily="34" charset="-128"/>
              <a:cs typeface="B Jadid" pitchFamily="2" charset="-78"/>
            </a:endParaRPr>
          </a:p>
        </p:txBody>
      </p:sp>
      <p:pic>
        <p:nvPicPr>
          <p:cNvPr id="13" name="Picture 3" descr="الله"/>
          <p:cNvPicPr>
            <a:picLocks noChangeAspect="1" noChangeArrowheads="1"/>
          </p:cNvPicPr>
          <p:nvPr/>
        </p:nvPicPr>
        <p:blipFill>
          <a:blip r:embed="rId6">
            <a:lum bright="-72000" contrast="82000"/>
            <a:grayscl/>
            <a:biLevel thresh="50000"/>
            <a:extLst>
              <a:ext uri="{28A0092B-C50C-407E-A947-70E740481C1C}">
                <a14:useLocalDpi xmlns:a14="http://schemas.microsoft.com/office/drawing/2010/main" val="0"/>
              </a:ext>
            </a:extLst>
          </a:blip>
          <a:srcRect l="35315" t="17915" r="25040" b="7117"/>
          <a:stretch>
            <a:fillRect/>
          </a:stretch>
        </p:blipFill>
        <p:spPr bwMode="auto">
          <a:xfrm>
            <a:off x="3886200" y="533400"/>
            <a:ext cx="685800" cy="457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82950" y="990600"/>
            <a:ext cx="1849438" cy="338138"/>
          </a:xfrm>
          <a:prstGeom prst="rect">
            <a:avLst/>
          </a:prstGeom>
        </p:spPr>
        <p:txBody>
          <a:bodyPr wrap="none">
            <a:spAutoFit/>
          </a:bodyPr>
          <a:lstStyle/>
          <a:p>
            <a:pPr algn="ctr" rtl="1" fontAlgn="base">
              <a:spcBef>
                <a:spcPct val="0"/>
              </a:spcBef>
              <a:spcAft>
                <a:spcPct val="0"/>
              </a:spcAft>
              <a:defRPr/>
            </a:pPr>
            <a:r>
              <a:rPr lang="fa-IR" sz="1600" b="1" kern="10" dirty="0">
                <a:ln w="9525">
                  <a:noFill/>
                  <a:round/>
                  <a:headEnd/>
                  <a:tailEnd/>
                </a:ln>
                <a:solidFill>
                  <a:srgbClr val="000000"/>
                </a:solidFill>
                <a:latin typeface="Armin_Zar" pitchFamily="2" charset="0"/>
                <a:cs typeface="Arial"/>
              </a:rPr>
              <a:t>وزارت آمورش وپرورش</a:t>
            </a:r>
          </a:p>
        </p:txBody>
      </p:sp>
      <p:sp>
        <p:nvSpPr>
          <p:cNvPr id="5130" name="Rectangle 14"/>
          <p:cNvSpPr>
            <a:spLocks noChangeArrowheads="1"/>
          </p:cNvSpPr>
          <p:nvPr/>
        </p:nvSpPr>
        <p:spPr bwMode="auto">
          <a:xfrm>
            <a:off x="1905000" y="1219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fa-IR" sz="1600" b="1" smtClean="0">
                <a:solidFill>
                  <a:srgbClr val="002060"/>
                </a:solidFill>
                <a:latin typeface="Armin_nazanin Bold" pitchFamily="2" charset="0"/>
                <a:cs typeface="Arial" pitchFamily="34" charset="0"/>
              </a:rPr>
              <a:t>دانشگاه فرهنگیان</a:t>
            </a:r>
          </a:p>
          <a:p>
            <a:pPr algn="ctr" rtl="1" fontAlgn="base">
              <a:spcBef>
                <a:spcPct val="0"/>
              </a:spcBef>
              <a:spcAft>
                <a:spcPct val="0"/>
              </a:spcAft>
            </a:pPr>
            <a:r>
              <a:rPr lang="fa-IR" sz="1600" b="1" smtClean="0">
                <a:solidFill>
                  <a:srgbClr val="002060"/>
                </a:solidFill>
                <a:latin typeface="Armin_nazanin Bold" pitchFamily="2" charset="0"/>
                <a:cs typeface="Arial" pitchFamily="34" charset="0"/>
              </a:rPr>
              <a:t>دانشگاه فرهنگیان خراسان رضوی </a:t>
            </a:r>
          </a:p>
        </p:txBody>
      </p:sp>
      <p:pic>
        <p:nvPicPr>
          <p:cNvPr id="15" name="Picture 5" descr="66"/>
          <p:cNvPicPr>
            <a:picLocks noChangeAspect="1" noChangeArrowheads="1"/>
          </p:cNvPicPr>
          <p:nvPr/>
        </p:nvPicPr>
        <p:blipFill>
          <a:blip r:embed="rId7" cstate="print"/>
          <a:srcRect/>
          <a:stretch>
            <a:fillRect/>
          </a:stretch>
        </p:blipFill>
        <p:spPr bwMode="auto">
          <a:xfrm>
            <a:off x="457200" y="609600"/>
            <a:ext cx="1447800" cy="16002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4399736"/>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stCondLst>
                                            <p:cond delay="0"/>
                                          </p:stCondLst>
                                        </p:cTn>
                                        <p:tgtEl>
                                          <p:spTgt spid="2051">
                                            <p:txEl>
                                              <p:pRg st="0" end="0"/>
                                            </p:txEl>
                                          </p:spTgt>
                                        </p:tgtEl>
                                      </p:cBhvr>
                                    </p:animEffect>
                                  </p:childTnLst>
                                </p:cTn>
                              </p:par>
                            </p:childTnLst>
                          </p:cTn>
                        </p:par>
                        <p:par>
                          <p:cTn id="8" fill="hold" nodeType="afterGroup">
                            <p:stCondLst>
                              <p:cond delay="1000"/>
                            </p:stCondLst>
                            <p:childTnLst>
                              <p:par>
                                <p:cTn id="9" presetID="10" presetClass="entr" presetSubtype="0" repeatCount="indefinite"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0"/>
                                        <p:tgtEl>
                                          <p:spTgt spid="21"/>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2000"/>
                                        <p:tgtEl>
                                          <p:spTgt spid="13"/>
                                        </p:tgtEl>
                                      </p:cBhvr>
                                    </p:animEffect>
                                  </p:childTnLst>
                                </p:cTn>
                              </p:par>
                            </p:childTnLst>
                          </p:cTn>
                        </p:par>
                        <p:par>
                          <p:cTn id="19" fill="hold" nodeType="afterGroup">
                            <p:stCondLst>
                              <p:cond delay="60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40968"/>
            <a:ext cx="8183880" cy="3505200"/>
          </a:xfrm>
        </p:spPr>
        <p:txBody>
          <a:bodyPr>
            <a:noAutofit/>
          </a:bodyPr>
          <a:lstStyle/>
          <a:p>
            <a:pPr algn="r"/>
            <a:r>
              <a:rPr lang="fa-IR" sz="2400" dirty="0" smtClean="0">
                <a:solidFill>
                  <a:schemeClr val="tx1"/>
                </a:solidFill>
                <a:latin typeface="Arial" pitchFamily="34" charset="0"/>
                <a:cs typeface="Arial" pitchFamily="34" charset="0"/>
              </a:rPr>
              <a:t>در </a:t>
            </a:r>
            <a:r>
              <a:rPr lang="fa-IR" sz="2400" dirty="0">
                <a:solidFill>
                  <a:schemeClr val="tx1"/>
                </a:solidFill>
                <a:latin typeface="Arial" pitchFamily="34" charset="0"/>
                <a:cs typeface="Arial" pitchFamily="34" charset="0"/>
              </a:rPr>
              <a:t>تاریخ شناسی، بر طبقه گفتهٔ </a:t>
            </a:r>
            <a:r>
              <a:rPr lang="fa-IR" sz="2400" b="1" dirty="0">
                <a:solidFill>
                  <a:srgbClr val="FF0000"/>
                </a:solidFill>
                <a:latin typeface="Arial" pitchFamily="34" charset="0"/>
                <a:cs typeface="Arial" pitchFamily="34" charset="0"/>
              </a:rPr>
              <a:t>لارنس استون</a:t>
            </a:r>
            <a:r>
              <a:rPr lang="fa-IR" sz="2400" dirty="0">
                <a:solidFill>
                  <a:schemeClr val="tx1"/>
                </a:solidFill>
                <a:latin typeface="Arial" pitchFamily="34" charset="0"/>
                <a:cs typeface="Arial" pitchFamily="34" charset="0"/>
              </a:rPr>
              <a:t>، روایت شیوهٔ بیانی سنتی، توسط تاریخ نویسان مورد استفاده بوده‌است. در ۱۹۷۹، در یک دوره وقتی که تاریخ اجتماعی جدید به مدل تحلیلی علمی–اجتماعی نیاز داشت، استون روایت </a:t>
            </a:r>
            <a:r>
              <a:rPr lang="fa-IR" sz="2400" dirty="0" smtClean="0">
                <a:solidFill>
                  <a:schemeClr val="tx1"/>
                </a:solidFill>
                <a:latin typeface="Arial" pitchFamily="34" charset="0"/>
                <a:cs typeface="Arial" pitchFamily="34" charset="0"/>
              </a:rPr>
              <a:t>عقب‌گردی )</a:t>
            </a:r>
            <a:r>
              <a:rPr lang="en-US" sz="2400" dirty="0" smtClean="0">
                <a:solidFill>
                  <a:schemeClr val="tx1"/>
                </a:solidFill>
                <a:latin typeface="Arial" pitchFamily="34" charset="0"/>
                <a:cs typeface="Arial" pitchFamily="34" charset="0"/>
              </a:rPr>
              <a:t>move back) </a:t>
            </a:r>
            <a:r>
              <a:rPr lang="fa-IR" sz="2400" dirty="0">
                <a:solidFill>
                  <a:schemeClr val="tx1"/>
                </a:solidFill>
                <a:latin typeface="Arial" pitchFamily="34" charset="0"/>
                <a:cs typeface="Arial" pitchFamily="34" charset="0"/>
              </a:rPr>
              <a:t>را کشف کرد. لارنس استون این موضوع رادر سال ۱۹۷۹ شروع کرد. او روایت رااین گونه تعریف کرد: به ترتیب وقوع سازمان یافته‌است، روی داستان منسجم متمرکز می‌شود، جنبهٔ توصیفی آن نسبتاً بیش از جنبهٔ تحلیلی است، برای مردم صرفاً به عنوان یک توصیف خیالی اهمیتی نداشت بلکه با ویژه و خاص بودن بیش ازاجتماعی و آماری بودن سروکار داشت. وی گفت که "بیشتر تاریخ نویسان در حال تلاش برای پی بردن به اینکه چه چیزی در ذهن مردم گذشته بود و چه چیزی زندگی گذشته، دوست داشتنی بود، هستند، سوالاتی که مارا به ضرورت استفاده از روایت آگاه می‌کند. تاریخ نویسان ملزم به نزدیک شدن به علوم اجتماعی هستند، به هر حال از محدودیت روایت و برتری آن برای حکایت، نسبت به تحلیل و تمثیل‌ها ی زیرکانه بیش از نظم (قاعده) آماری انتقاد شده‌است.</a:t>
            </a:r>
            <a:br>
              <a:rPr lang="fa-IR" sz="2400" dirty="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sp>
        <p:nvSpPr>
          <p:cNvPr id="3" name="Flowchart: Stored Data 2"/>
          <p:cNvSpPr/>
          <p:nvPr/>
        </p:nvSpPr>
        <p:spPr>
          <a:xfrm>
            <a:off x="3851920" y="692696"/>
            <a:ext cx="4578872" cy="576064"/>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endParaRPr lang="en-US" sz="2400" b="1" dirty="0" smtClean="0">
              <a:solidFill>
                <a:prstClr val="black"/>
              </a:solidFill>
              <a:latin typeface="Arial" pitchFamily="34" charset="0"/>
              <a:ea typeface="+mj-ea"/>
              <a:cs typeface="Arial" pitchFamily="34" charset="0"/>
            </a:endParaRPr>
          </a:p>
          <a:p>
            <a:pPr lvl="0" algn="ctr"/>
            <a:r>
              <a:rPr lang="fa-IR" sz="2400" b="1" dirty="0" smtClean="0">
                <a:solidFill>
                  <a:prstClr val="black"/>
                </a:solidFill>
                <a:latin typeface="Arial" pitchFamily="34" charset="0"/>
                <a:ea typeface="+mj-ea"/>
                <a:cs typeface="Arial" pitchFamily="34" charset="0"/>
              </a:rPr>
              <a:t>روایت </a:t>
            </a:r>
            <a:r>
              <a:rPr lang="fa-IR" sz="2400" b="1" dirty="0">
                <a:solidFill>
                  <a:prstClr val="black"/>
                </a:solidFill>
                <a:latin typeface="Arial" pitchFamily="34" charset="0"/>
                <a:ea typeface="+mj-ea"/>
                <a:cs typeface="Arial" pitchFamily="34" charset="0"/>
              </a:rPr>
              <a:t>تاریخ شناسی</a:t>
            </a:r>
            <a:r>
              <a:rPr lang="fa-IR" sz="2400" dirty="0">
                <a:solidFill>
                  <a:prstClr val="black"/>
                </a:solidFill>
                <a:latin typeface="Arial" pitchFamily="34" charset="0"/>
                <a:ea typeface="+mj-ea"/>
                <a:cs typeface="Arial" pitchFamily="34" charset="0"/>
              </a:rPr>
              <a:t>:</a:t>
            </a:r>
            <a:br>
              <a:rPr lang="fa-IR" sz="2400" dirty="0">
                <a:solidFill>
                  <a:prstClr val="black"/>
                </a:solidFill>
                <a:latin typeface="Arial" pitchFamily="34" charset="0"/>
                <a:ea typeface="+mj-ea"/>
                <a:cs typeface="Arial" pitchFamily="34" charset="0"/>
              </a:rPr>
            </a:br>
            <a:endParaRPr kumimoji="0" lang="fa-IR" sz="3200" b="0" i="0" u="none" strike="noStrike" kern="0" cap="none" spc="0" normalizeH="0" baseline="0" noProof="0" dirty="0">
              <a:ln>
                <a:noFill/>
              </a:ln>
              <a:solidFill>
                <a:sysClr val="window" lastClr="FFFFFF"/>
              </a:solidFill>
              <a:effectLst/>
              <a:uLnTx/>
              <a:uFillTx/>
              <a:latin typeface="Constantia"/>
            </a:endParaRPr>
          </a:p>
        </p:txBody>
      </p:sp>
    </p:spTree>
    <p:extLst>
      <p:ext uri="{BB962C8B-B14F-4D97-AF65-F5344CB8AC3E}">
        <p14:creationId xmlns:p14="http://schemas.microsoft.com/office/powerpoint/2010/main" val="3493297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3505200"/>
          </a:xfrm>
        </p:spPr>
        <p:txBody>
          <a:bodyPr>
            <a:normAutofit/>
          </a:bodyPr>
          <a:lstStyle/>
          <a:p>
            <a:pPr algn="r" rtl="1"/>
            <a:r>
              <a:rPr lang="fa-IR" sz="2800" dirty="0" smtClean="0">
                <a:solidFill>
                  <a:schemeClr val="tx1"/>
                </a:solidFill>
                <a:latin typeface="Arial" pitchFamily="34" charset="0"/>
                <a:cs typeface="Arial" pitchFamily="34" charset="0"/>
              </a:rPr>
              <a:t>بطور </a:t>
            </a:r>
            <a:r>
              <a:rPr lang="fa-IR" sz="2800" dirty="0">
                <a:solidFill>
                  <a:schemeClr val="tx1"/>
                </a:solidFill>
                <a:latin typeface="Arial" pitchFamily="34" charset="0"/>
                <a:cs typeface="Arial" pitchFamily="34" charset="0"/>
              </a:rPr>
              <a:t>كلي مي توان تاريخ روايت شناسی در غرب را به سه دوره تقسيم كرد: دوره ی پيش ساختارگرا (تا 1960)، دوره ی ساختارگرا (از 1960 تا 1980) و دوره ی پساساختارگرا</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5830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3505200"/>
          </a:xfrm>
        </p:spPr>
        <p:txBody>
          <a:bodyPr>
            <a:normAutofit/>
          </a:bodyPr>
          <a:lstStyle/>
          <a:p>
            <a:pPr algn="just" rtl="1"/>
            <a:r>
              <a:rPr lang="fa-IR" sz="2400" b="1" dirty="0">
                <a:solidFill>
                  <a:srgbClr val="FF0000"/>
                </a:solidFill>
                <a:latin typeface="Arial" pitchFamily="34" charset="0"/>
                <a:cs typeface="Arial" pitchFamily="34" charset="0"/>
              </a:rPr>
              <a:t>دوره ی پيش ساختارگرايي </a:t>
            </a:r>
            <a:r>
              <a:rPr lang="fa-IR" sz="2400" dirty="0">
                <a:solidFill>
                  <a:schemeClr val="tx1"/>
                </a:solidFill>
                <a:latin typeface="Arial" pitchFamily="34" charset="0"/>
                <a:cs typeface="Arial" pitchFamily="34" charset="0"/>
              </a:rPr>
              <a:t>است. تا اواخر قرن نوزدهم، نظريه پردازان ادبي مطابق نظر ارسطو در بوطيقا، مفهوم محاكات ( = بازنمايي، كه ترجمه ی بهتري به جاي تقليد است) را روايت معتبر تلقي مي كردند. ارسطو در فصل سوم بوطيقا ميان بازنمايي يك ابژه (سرگذشت) توسط راوي و بازنمايي آن توسط شخصيت ها تمايز قائل شد و اين نخستين گام در قلمرو روايت شناسی بود.</a:t>
            </a:r>
          </a:p>
        </p:txBody>
      </p:sp>
    </p:spTree>
    <p:extLst>
      <p:ext uri="{BB962C8B-B14F-4D97-AF65-F5344CB8AC3E}">
        <p14:creationId xmlns:p14="http://schemas.microsoft.com/office/powerpoint/2010/main" val="101022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8183880" cy="3505200"/>
          </a:xfrm>
        </p:spPr>
        <p:txBody>
          <a:bodyPr>
            <a:noAutofit/>
          </a:bodyPr>
          <a:lstStyle/>
          <a:p>
            <a:pPr algn="r" rtl="1"/>
            <a:r>
              <a:rPr lang="fa-IR" sz="2400" dirty="0" smtClean="0">
                <a:solidFill>
                  <a:schemeClr val="tx1"/>
                </a:solidFill>
                <a:latin typeface="Arial" pitchFamily="34" charset="0"/>
                <a:cs typeface="Arial" pitchFamily="34" charset="0"/>
              </a:rPr>
              <a:t>اما </a:t>
            </a:r>
            <a:r>
              <a:rPr lang="fa-IR" sz="2400" b="1" dirty="0">
                <a:solidFill>
                  <a:srgbClr val="FF0000"/>
                </a:solidFill>
                <a:latin typeface="Arial" pitchFamily="34" charset="0"/>
                <a:cs typeface="Arial" pitchFamily="34" charset="0"/>
              </a:rPr>
              <a:t>دوره ی ساختارگرايي</a:t>
            </a:r>
            <a:r>
              <a:rPr lang="fa-IR" sz="2400" dirty="0">
                <a:solidFill>
                  <a:schemeClr val="tx1"/>
                </a:solidFill>
                <a:latin typeface="Arial" pitchFamily="34" charset="0"/>
                <a:cs typeface="Arial" pitchFamily="34" charset="0"/>
              </a:rPr>
              <a:t>؛ در تاريخ روايت شناسي مهمترين نظريات روايت را در برداشت كه متأثر از الگوي زبان‌شناسي رومن ياكوبسون و پيش از آن نظريه ی زبان‌شناسي ساختاري سوسور بود. كلود لوي استراوس (1958)، به تأثير از كار پراپ، اسطوره را به جاي حكايت واحد روايت قرار داد. او واحدهاي اسطوره را «ميتيم» (</a:t>
            </a:r>
            <a:r>
              <a:rPr lang="en-US" sz="2400" dirty="0" err="1">
                <a:solidFill>
                  <a:schemeClr val="tx1"/>
                </a:solidFill>
                <a:latin typeface="Arial" pitchFamily="34" charset="0"/>
                <a:cs typeface="Arial" pitchFamily="34" charset="0"/>
              </a:rPr>
              <a:t>Mythemes</a:t>
            </a:r>
            <a:r>
              <a:rPr lang="en-US" sz="2400" dirty="0">
                <a:solidFill>
                  <a:schemeClr val="tx1"/>
                </a:solidFill>
                <a:latin typeface="Arial" pitchFamily="34" charset="0"/>
                <a:cs typeface="Arial" pitchFamily="34" charset="0"/>
              </a:rPr>
              <a:t>) </a:t>
            </a:r>
            <a:r>
              <a:rPr lang="fa-IR" sz="2400" dirty="0">
                <a:solidFill>
                  <a:schemeClr val="tx1"/>
                </a:solidFill>
                <a:latin typeface="Arial" pitchFamily="34" charset="0"/>
                <a:cs typeface="Arial" pitchFamily="34" charset="0"/>
              </a:rPr>
              <a:t>خواند و گفت كه اين واحدها، مانند واحدهای اساس زبان در قالب تقابل های دوتايی سازمان يافته اند. آ.ژ.گريماس، ميـان روساخت و ژرف ساخت تمايـز قائل شد. ژرار ژنت (1973) كه روايت شناسي ساختارگرا را تكامل بخشيد با طرح اصطلاحات مخصوص خود همچون ارائه ی رخدادها، ديرش بازنمايي،... ميان داستان و گفتمان تمايز قائل شد </a:t>
            </a:r>
            <a:r>
              <a:rPr lang="fa-IR"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8076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8183880" cy="3505200"/>
          </a:xfrm>
        </p:spPr>
        <p:txBody>
          <a:bodyPr>
            <a:normAutofit/>
          </a:bodyPr>
          <a:lstStyle/>
          <a:p>
            <a:pPr algn="r" rtl="1"/>
            <a:r>
              <a:rPr lang="fa-IR" sz="2400" dirty="0">
                <a:solidFill>
                  <a:schemeClr val="tx1"/>
                </a:solidFill>
                <a:latin typeface="Arial" pitchFamily="34" charset="0"/>
                <a:cs typeface="Arial" pitchFamily="34" charset="0"/>
              </a:rPr>
              <a:t>و اما روايت شناسي </a:t>
            </a:r>
            <a:r>
              <a:rPr lang="fa-IR" sz="2400" b="1" dirty="0">
                <a:solidFill>
                  <a:srgbClr val="FF0000"/>
                </a:solidFill>
                <a:latin typeface="Arial" pitchFamily="34" charset="0"/>
                <a:cs typeface="Arial" pitchFamily="34" charset="0"/>
              </a:rPr>
              <a:t>پساساختارگر</a:t>
            </a:r>
            <a:r>
              <a:rPr lang="fa-IR" sz="2400" dirty="0">
                <a:solidFill>
                  <a:schemeClr val="tx1"/>
                </a:solidFill>
                <a:latin typeface="Arial" pitchFamily="34" charset="0"/>
                <a:cs typeface="Arial" pitchFamily="34" charset="0"/>
              </a:rPr>
              <a:t>ا؛ </a:t>
            </a:r>
            <a:r>
              <a:rPr lang="fa-IR" sz="2400" b="1" dirty="0">
                <a:solidFill>
                  <a:schemeClr val="tx1"/>
                </a:solidFill>
                <a:latin typeface="Arial" pitchFamily="34" charset="0"/>
                <a:cs typeface="Arial" pitchFamily="34" charset="0"/>
              </a:rPr>
              <a:t>مشخصة اصلي اين دورة روايت شناسي ورود روايت به عرصه هاي غيرادبي و هجوم انديشه هايـي از ساير رشته هـا به آن است.</a:t>
            </a:r>
            <a:r>
              <a:rPr lang="fa-IR" sz="2400" dirty="0">
                <a:solidFill>
                  <a:schemeClr val="tx1"/>
                </a:solidFill>
                <a:latin typeface="Arial" pitchFamily="34" charset="0"/>
                <a:cs typeface="Arial" pitchFamily="34" charset="0"/>
              </a:rPr>
              <a:t> همچنین در این دوره ژاک دریدا نظریه رادیکال خود را با استفاده از واژه </a:t>
            </a:r>
            <a:r>
              <a:rPr lang="en-US" sz="2400" dirty="0" err="1">
                <a:solidFill>
                  <a:schemeClr val="tx1"/>
                </a:solidFill>
                <a:latin typeface="Arial" pitchFamily="34" charset="0"/>
                <a:cs typeface="Arial" pitchFamily="34" charset="0"/>
              </a:rPr>
              <a:t>différance</a:t>
            </a:r>
            <a:r>
              <a:rPr lang="en-US" sz="2400" dirty="0">
                <a:solidFill>
                  <a:schemeClr val="tx1"/>
                </a:solidFill>
                <a:latin typeface="Arial" pitchFamily="34" charset="0"/>
                <a:cs typeface="Arial" pitchFamily="34" charset="0"/>
              </a:rPr>
              <a:t> </a:t>
            </a:r>
            <a:r>
              <a:rPr lang="fa-IR" sz="2400" dirty="0">
                <a:solidFill>
                  <a:schemeClr val="tx1"/>
                </a:solidFill>
                <a:latin typeface="Arial" pitchFamily="34" charset="0"/>
                <a:cs typeface="Arial" pitchFamily="34" charset="0"/>
              </a:rPr>
              <a:t>به معنای تعویق ]و نه تفاوت[ طرح نمود و اعلام کرد که هیچ تعبیری را معتبرتر از تعابیر دیگر نمی داند ، اعتبار میابد و چند معنایی را امری اجتناب ناپذیر می نماید. منظور دریدا این است که معنا هرگز کامل نیست و هرگز بطور کامل درک نمیشود ، بلکه همیشه از دسترس ما خارج است و به تعویق می افتد یا درنگ میکند . هر واژه ای به وسیله ی واژه ای دیگر تعریف میشود ، در نتیجه ما هرگز نمی توانیم به درک کامل معانی مستقل دست بیابیم.</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33798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Image-2999.JPG"/>
          <p:cNvPicPr>
            <a:picLocks noGrp="1" noChangeAspect="1"/>
          </p:cNvPicPr>
          <p:nvPr>
            <p:ph idx="1"/>
          </p:nvPr>
        </p:nvPicPr>
        <p:blipFill>
          <a:blip r:embed="rId2" cstate="print"/>
          <a:stretch>
            <a:fillRect/>
          </a:stretch>
        </p:blipFill>
        <p:spPr>
          <a:xfrm>
            <a:off x="2438400" y="1752600"/>
            <a:ext cx="4508500" cy="2527299"/>
          </a:xfrm>
        </p:spPr>
      </p:pic>
      <p:sp>
        <p:nvSpPr>
          <p:cNvPr id="4" name="Flowchart: Direct Access Storage 3"/>
          <p:cNvSpPr/>
          <p:nvPr/>
        </p:nvSpPr>
        <p:spPr>
          <a:xfrm>
            <a:off x="457200" y="1447800"/>
            <a:ext cx="8686800" cy="3962400"/>
          </a:xfrm>
          <a:prstGeom prst="flowChartMagneticDrum">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a-IR" sz="5400" dirty="0">
                <a:solidFill>
                  <a:srgbClr val="FF0000"/>
                </a:solidFill>
                <a:latin typeface="Arial" pitchFamily="34" charset="0"/>
                <a:ea typeface="+mj-ea"/>
                <a:cs typeface="B Jadid" pitchFamily="2" charset="-78"/>
              </a:rPr>
              <a:t>پژوهش روایتی:</a:t>
            </a:r>
            <a:endParaRPr lang="en-US" sz="5400" dirty="0">
              <a:solidFill>
                <a:srgbClr val="FF0000"/>
              </a:solidFill>
              <a:cs typeface="B Jadid" pitchFamily="2" charset="-78"/>
            </a:endParaRPr>
          </a:p>
        </p:txBody>
      </p:sp>
    </p:spTree>
    <p:extLst>
      <p:ext uri="{BB962C8B-B14F-4D97-AF65-F5344CB8AC3E}">
        <p14:creationId xmlns:p14="http://schemas.microsoft.com/office/powerpoint/2010/main" val="60167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86972222"/>
              </p:ext>
            </p:extLst>
          </p:nvPr>
        </p:nvGraphicFramePr>
        <p:xfrm>
          <a:off x="179512" y="908720"/>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Grp="1" noChangeArrowheads="1"/>
          </p:cNvSpPr>
          <p:nvPr>
            <p:ph type="title"/>
          </p:nvPr>
        </p:nvSpPr>
        <p:spPr>
          <a:xfrm>
            <a:off x="395536" y="1135574"/>
            <a:ext cx="8568952" cy="5029200"/>
          </a:xfrm>
          <a:prstGeom prst="rect">
            <a:avLst/>
          </a:prstGeom>
        </p:spPr>
        <p:txBody>
          <a:bodyPr vert="horz" lIns="91440" tIns="45720" rIns="91440" bIns="45720" rtlCol="0">
            <a:noAutofit/>
          </a:bodyPr>
          <a:lstStyle/>
          <a:p>
            <a:pPr algn="r" rtl="1"/>
            <a:r>
              <a:rPr lang="fa-IR"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fa-IR" sz="2800" dirty="0" smtClean="0">
                <a:solidFill>
                  <a:schemeClr val="tx1"/>
                </a:solidFill>
                <a:latin typeface="Arial" pitchFamily="34" charset="0"/>
                <a:cs typeface="Arial" pitchFamily="34" charset="0"/>
              </a:rPr>
              <a:t> </a:t>
            </a:r>
            <a:r>
              <a:rPr lang="fa-IR" sz="2800" b="1" dirty="0" smtClean="0">
                <a:solidFill>
                  <a:srgbClr val="FF0000"/>
                </a:solidFill>
                <a:latin typeface="Arial" pitchFamily="34" charset="0"/>
                <a:cs typeface="Arial" pitchFamily="34" charset="0"/>
              </a:rPr>
              <a:t>کرسول</a:t>
            </a:r>
            <a:r>
              <a:rPr lang="fa-IR" sz="2800" dirty="0" smtClean="0">
                <a:solidFill>
                  <a:schemeClr val="tx1"/>
                </a:solidFill>
                <a:latin typeface="Arial" pitchFamily="34" charset="0"/>
                <a:cs typeface="Arial" pitchFamily="34" charset="0"/>
              </a:rPr>
              <a:t>(2012) معتقد است اصطلاح روایی از فعل « روایت کردن » یا « بیان کردن (مانند داستان) با جزئیات » می</a:t>
            </a:r>
            <a:r>
              <a:rPr lang="en-US" sz="2800" dirty="0" smtClean="0">
                <a:solidFill>
                  <a:schemeClr val="tx1"/>
                </a:solidFill>
                <a:latin typeface="Arial" pitchFamily="34" charset="0"/>
                <a:cs typeface="Arial" pitchFamily="34" charset="0"/>
              </a:rPr>
              <a:t> </a:t>
            </a:r>
            <a:r>
              <a:rPr lang="fa-IR" sz="2800" dirty="0" smtClean="0">
                <a:solidFill>
                  <a:schemeClr val="tx1"/>
                </a:solidFill>
                <a:latin typeface="Arial" pitchFamily="34" charset="0"/>
                <a:cs typeface="Arial" pitchFamily="34" charset="0"/>
              </a:rPr>
              <a:t>آید. </a:t>
            </a:r>
            <a:br>
              <a:rPr lang="fa-IR" sz="2800" dirty="0" smtClean="0">
                <a:solidFill>
                  <a:schemeClr val="tx1"/>
                </a:solidFill>
                <a:latin typeface="Arial" pitchFamily="34" charset="0"/>
                <a:cs typeface="Arial" pitchFamily="34" charset="0"/>
              </a:rPr>
            </a:br>
            <a:r>
              <a:rPr lang="fa-IR" sz="2800" dirty="0" smtClean="0">
                <a:solidFill>
                  <a:schemeClr val="tx1"/>
                </a:solidFill>
                <a:latin typeface="Arial" pitchFamily="34" charset="0"/>
                <a:cs typeface="Arial" pitchFamily="34" charset="0"/>
              </a:rPr>
              <a:t>پژوهش روایتی یک راهبرد پژوهشی است که پژوهشگر به کمک آن زندگی افراد را مطالعه می کند و از یک یا چند نفر می خواهد که داستانهای زندگی خود را بیان کنند. سپس، این اطلاعات توسط پژوهشگر به صورت روایت زمانی بازگویی یا بازسازی می شوند. در پایان روایت مورد نظر، پژوهشگر دیدگاههای زندگی شرکت کننده را با دیدگاههای زندگی خود در قالب روایت جمعی (مشترک) تلفیق می کند(کلاندینین و کنلی، 2000).</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kumimoji="0" lang="en-US" sz="28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Flowchart: Stored Data 2"/>
          <p:cNvSpPr/>
          <p:nvPr/>
        </p:nvSpPr>
        <p:spPr>
          <a:xfrm>
            <a:off x="4499992" y="714356"/>
            <a:ext cx="4032448" cy="84243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endParaRPr lang="en-US" sz="3200" b="1" dirty="0" smtClean="0">
              <a:latin typeface="Arial" pitchFamily="34" charset="0"/>
              <a:cs typeface="Arial" pitchFamily="34" charset="0"/>
            </a:endParaRPr>
          </a:p>
          <a:p>
            <a:pPr lvl="0" algn="ctr"/>
            <a:r>
              <a:rPr lang="fa-IR" sz="3200" b="1" dirty="0" smtClean="0">
                <a:latin typeface="Arial" pitchFamily="34" charset="0"/>
                <a:cs typeface="Arial" pitchFamily="34" charset="0"/>
              </a:rPr>
              <a:t>پژوهش </a:t>
            </a:r>
            <a:r>
              <a:rPr lang="fa-IR" sz="3200" b="1" dirty="0">
                <a:latin typeface="Arial" pitchFamily="34" charset="0"/>
                <a:cs typeface="Arial" pitchFamily="34" charset="0"/>
              </a:rPr>
              <a:t>روایتی:</a:t>
            </a:r>
            <a:r>
              <a:rPr lang="en-US" sz="3200" b="1" dirty="0">
                <a:latin typeface="Arial" pitchFamily="34" charset="0"/>
                <a:cs typeface="Arial" pitchFamily="34" charset="0"/>
              </a:rPr>
              <a:t/>
            </a:r>
            <a:br>
              <a:rPr lang="en-US" sz="3200" b="1" dirty="0">
                <a:latin typeface="Arial" pitchFamily="34" charset="0"/>
                <a:cs typeface="Arial" pitchFamily="34" charset="0"/>
              </a:rPr>
            </a:br>
            <a:endParaRPr kumimoji="0" lang="fa-IR" sz="3200" b="1" i="0" u="none" strike="noStrike" kern="0" cap="none" spc="0" normalizeH="0" baseline="0" noProof="0" dirty="0">
              <a:ln>
                <a:noFill/>
              </a:ln>
              <a:solidFill>
                <a:sysClr val="window" lastClr="FFFFFF"/>
              </a:solidFill>
              <a:effectLst/>
              <a:uLnTx/>
              <a:uFillTx/>
              <a:latin typeface="Constantia"/>
            </a:endParaRPr>
          </a:p>
        </p:txBody>
      </p:sp>
    </p:spTree>
    <p:extLst>
      <p:ext uri="{BB962C8B-B14F-4D97-AF65-F5344CB8AC3E}">
        <p14:creationId xmlns:p14="http://schemas.microsoft.com/office/powerpoint/2010/main" val="29125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3505200"/>
          </a:xfrm>
        </p:spPr>
        <p:txBody>
          <a:bodyPr>
            <a:normAutofit/>
          </a:bodyPr>
          <a:lstStyle/>
          <a:p>
            <a:pPr algn="r" rtl="1"/>
            <a:r>
              <a:rPr lang="ar-SA" sz="3200" b="1" dirty="0" smtClean="0">
                <a:solidFill>
                  <a:srgbClr val="FF0000"/>
                </a:solidFill>
                <a:cs typeface="B Nazanin" pitchFamily="2" charset="-78"/>
              </a:rPr>
              <a:t>:</a:t>
            </a:r>
            <a:r>
              <a:rPr lang="en-US" sz="3200" dirty="0">
                <a:solidFill>
                  <a:srgbClr val="FF0000"/>
                </a:solidFill>
                <a:cs typeface="B Nazanin" pitchFamily="2" charset="-78"/>
              </a:rPr>
              <a:t/>
            </a:r>
            <a:br>
              <a:rPr lang="en-US" sz="3200" dirty="0">
                <a:solidFill>
                  <a:srgbClr val="FF0000"/>
                </a:solidFill>
                <a:cs typeface="B Nazanin" pitchFamily="2" charset="-78"/>
              </a:rPr>
            </a:br>
            <a:endParaRPr lang="en-US" sz="2400" dirty="0">
              <a:latin typeface="Arial" pitchFamily="34" charset="0"/>
              <a:cs typeface="Arial" pitchFamily="34" charset="0"/>
            </a:endParaRPr>
          </a:p>
        </p:txBody>
      </p:sp>
      <p:sp>
        <p:nvSpPr>
          <p:cNvPr id="3" name="Flowchart: Sequential Access Storage 2"/>
          <p:cNvSpPr/>
          <p:nvPr/>
        </p:nvSpPr>
        <p:spPr>
          <a:xfrm>
            <a:off x="609600" y="1371600"/>
            <a:ext cx="8001000" cy="3810000"/>
          </a:xfrm>
          <a:prstGeom prst="flowChartMagneticTape">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ar-SA" sz="5400" b="1" dirty="0">
                <a:solidFill>
                  <a:srgbClr val="FF0000"/>
                </a:solidFill>
                <a:latin typeface="Calibri"/>
                <a:ea typeface="+mj-ea"/>
                <a:cs typeface="B Jadid" pitchFamily="2" charset="-78"/>
              </a:rPr>
              <a:t>ویژگیها و اجزای </a:t>
            </a:r>
            <a:r>
              <a:rPr lang="ar-SA" sz="5400" b="1" dirty="0" smtClean="0">
                <a:solidFill>
                  <a:srgbClr val="FF0000"/>
                </a:solidFill>
                <a:latin typeface="Calibri"/>
                <a:ea typeface="+mj-ea"/>
                <a:cs typeface="B Jadid" pitchFamily="2" charset="-78"/>
              </a:rPr>
              <a:t>روایت</a:t>
            </a:r>
            <a:r>
              <a:rPr lang="fa-IR" sz="5400" b="1" dirty="0" smtClean="0">
                <a:solidFill>
                  <a:srgbClr val="FF0000"/>
                </a:solidFill>
                <a:latin typeface="Calibri"/>
                <a:ea typeface="+mj-ea"/>
                <a:cs typeface="B Jadid" pitchFamily="2" charset="-78"/>
              </a:rPr>
              <a:t> ها</a:t>
            </a:r>
            <a:endParaRPr lang="en-US" sz="5400" dirty="0">
              <a:cs typeface="B Jadid" pitchFamily="2" charset="-78"/>
            </a:endParaRPr>
          </a:p>
        </p:txBody>
      </p:sp>
    </p:spTree>
    <p:extLst>
      <p:ext uri="{BB962C8B-B14F-4D97-AF65-F5344CB8AC3E}">
        <p14:creationId xmlns:p14="http://schemas.microsoft.com/office/powerpoint/2010/main" val="399402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0" y="1988840"/>
            <a:ext cx="7135688" cy="4032448"/>
          </a:xfrm>
        </p:spPr>
        <p:txBody>
          <a:bodyPr>
            <a:noAutofit/>
          </a:bodyPr>
          <a:lstStyle/>
          <a:p>
            <a:pPr algn="just" rtl="1">
              <a:buNone/>
            </a:pPr>
            <a:r>
              <a:rPr lang="ar-SA" sz="2400" dirty="0" smtClean="0">
                <a:latin typeface="Arial" pitchFamily="34" charset="0"/>
                <a:cs typeface="Arial" pitchFamily="34" charset="0"/>
              </a:rPr>
              <a:t>از ویژگی</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های ممتاز روایت که از آن روشهای اثباتی و تلقی بیرونی از نظم و سوژه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ی مطالعه جدا می</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سازد، طبقه بندی و تحلیل از درون واقعیت است. </a:t>
            </a:r>
            <a:endParaRPr lang="fa-IR" sz="2400" dirty="0" smtClean="0">
              <a:latin typeface="Arial" pitchFamily="34" charset="0"/>
              <a:cs typeface="Arial" pitchFamily="34" charset="0"/>
            </a:endParaRPr>
          </a:p>
          <a:p>
            <a:pPr algn="just" rtl="1">
              <a:buNone/>
            </a:pPr>
            <a:r>
              <a:rPr lang="ar-SA" sz="2400" dirty="0" smtClean="0">
                <a:latin typeface="Arial" pitchFamily="34" charset="0"/>
                <a:cs typeface="Arial" pitchFamily="34" charset="0"/>
              </a:rPr>
              <a:t>وجه مشخص روایت</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 سازماندهی خطی رویدادهاست. مبنای روایت</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 اتصال پی</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در</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پی و ظاهر شدن داستان در آن</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هاست. به بیان دیگر روایت ها دارای یک آغاز، مجموعه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ای از کنش</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های مداخله کننده و به دنبال آن پایانی هستند که منوط به کنشهای قبلی حادث شده است. روایت</a:t>
            </a:r>
            <a:r>
              <a:rPr lang="en-US" sz="2400" dirty="0" smtClean="0">
                <a:latin typeface="Arial" pitchFamily="34" charset="0"/>
                <a:cs typeface="Arial" pitchFamily="34" charset="0"/>
              </a:rPr>
              <a:t> </a:t>
            </a:r>
            <a:r>
              <a:rPr lang="ar-SA" sz="2400" dirty="0" smtClean="0">
                <a:latin typeface="Arial" pitchFamily="34" charset="0"/>
                <a:cs typeface="Arial" pitchFamily="34" charset="0"/>
              </a:rPr>
              <a:t>ها محصور کننده و انعکاس دهنده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ی اهمیت روش شناختی و تاریخی ترتیب زمانی کنش به شمار می</a:t>
            </a:r>
            <a:r>
              <a:rPr lang="en-US" sz="2400" dirty="0" smtClean="0">
                <a:latin typeface="Arial" pitchFamily="34" charset="0"/>
                <a:cs typeface="Arial" pitchFamily="34" charset="0"/>
              </a:rPr>
              <a:t> </a:t>
            </a:r>
            <a:r>
              <a:rPr lang="ar-SA" sz="2400" dirty="0" smtClean="0">
                <a:latin typeface="Arial" pitchFamily="34" charset="0"/>
                <a:cs typeface="Arial" pitchFamily="34" charset="0"/>
              </a:rPr>
              <a:t>آیند. " هر لحظه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ی تاریخی هم نتیجه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ی فرایند قبلی است و هم شاخصی به سوی جهت مسیر آینده</a:t>
            </a:r>
            <a:r>
              <a:rPr lang="en-US" sz="2400" dirty="0" smtClean="0">
                <a:latin typeface="Arial" pitchFamily="34" charset="0"/>
                <a:cs typeface="Arial" pitchFamily="34" charset="0"/>
              </a:rPr>
              <a:t> </a:t>
            </a:r>
            <a:r>
              <a:rPr lang="ar-SA" sz="2400" dirty="0" smtClean="0">
                <a:latin typeface="Arial" pitchFamily="34" charset="0"/>
                <a:cs typeface="Arial" pitchFamily="34" charset="0"/>
              </a:rPr>
              <a:t>ی آن است"(تامپسون، 1978).</a:t>
            </a:r>
            <a:endParaRPr lang="en-US" sz="2400" dirty="0" smtClean="0">
              <a:latin typeface="Arial" pitchFamily="34" charset="0"/>
              <a:cs typeface="Arial" pitchFamily="34" charset="0"/>
            </a:endParaRPr>
          </a:p>
          <a:p>
            <a:pPr algn="just" rtl="1">
              <a:buNone/>
            </a:pPr>
            <a:endParaRPr lang="en-US" sz="2400" dirty="0" smtClean="0">
              <a:latin typeface="Arial" pitchFamily="34" charset="0"/>
              <a:cs typeface="Arial" pitchFamily="34" charset="0"/>
            </a:endParaRPr>
          </a:p>
          <a:p>
            <a:pPr algn="just" rtl="1">
              <a:buNone/>
            </a:pPr>
            <a:endParaRPr lang="en-US" sz="2400" dirty="0" smtClean="0">
              <a:latin typeface="Arial" pitchFamily="34" charset="0"/>
              <a:cs typeface="Arial" pitchFamily="34" charset="0"/>
            </a:endParaRPr>
          </a:p>
          <a:p>
            <a:pPr algn="just">
              <a:buNone/>
            </a:pPr>
            <a:endParaRPr lang="en-US" sz="2400" dirty="0">
              <a:latin typeface="Arial" pitchFamily="34" charset="0"/>
              <a:cs typeface="Arial" pitchFamily="34" charset="0"/>
            </a:endParaRPr>
          </a:p>
        </p:txBody>
      </p:sp>
      <p:pic>
        <p:nvPicPr>
          <p:cNvPr id="8" name="Content Placeholder 5" descr="Image-9674.JPG"/>
          <p:cNvPicPr>
            <a:picLocks noChangeAspect="1"/>
          </p:cNvPicPr>
          <p:nvPr/>
        </p:nvPicPr>
        <p:blipFill>
          <a:blip r:embed="rId2" cstate="print"/>
          <a:stretch>
            <a:fillRect/>
          </a:stretch>
        </p:blipFill>
        <p:spPr>
          <a:xfrm>
            <a:off x="-12700" y="-12700"/>
            <a:ext cx="1689100" cy="6870700"/>
          </a:xfrm>
          <a:prstGeom prst="rect">
            <a:avLst/>
          </a:prstGeom>
        </p:spPr>
      </p:pic>
      <p:sp>
        <p:nvSpPr>
          <p:cNvPr id="5" name="Flowchart: Stored Data 4"/>
          <p:cNvSpPr/>
          <p:nvPr/>
        </p:nvSpPr>
        <p:spPr>
          <a:xfrm>
            <a:off x="2758278" y="805023"/>
            <a:ext cx="5790468"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r>
              <a:rPr lang="ar-SA" sz="3200" b="1" dirty="0">
                <a:solidFill>
                  <a:schemeClr val="bg1"/>
                </a:solidFill>
                <a:latin typeface="Calibri"/>
                <a:ea typeface="+mj-ea"/>
                <a:cs typeface="B Nazanin" pitchFamily="2" charset="-78"/>
              </a:rPr>
              <a:t>ویژگیها و اجزای </a:t>
            </a:r>
            <a:r>
              <a:rPr lang="ar-SA" sz="3200" b="1" dirty="0" smtClean="0">
                <a:solidFill>
                  <a:schemeClr val="bg1"/>
                </a:solidFill>
                <a:latin typeface="Calibri"/>
                <a:ea typeface="+mj-ea"/>
                <a:cs typeface="B Nazanin" pitchFamily="2" charset="-78"/>
              </a:rPr>
              <a:t>روایت</a:t>
            </a:r>
            <a:r>
              <a:rPr lang="fa-IR" sz="3200" b="1" dirty="0" smtClean="0">
                <a:solidFill>
                  <a:schemeClr val="bg1"/>
                </a:solidFill>
                <a:latin typeface="Calibri"/>
                <a:ea typeface="+mj-ea"/>
                <a:cs typeface="B Nazanin" pitchFamily="2" charset="-78"/>
              </a:rPr>
              <a:t> ها</a:t>
            </a:r>
            <a:endParaRPr kumimoji="0" lang="fa-IR" sz="4400" b="0" i="0" u="none" strike="noStrike" kern="0" cap="none" spc="0" normalizeH="0" baseline="0" noProof="0" dirty="0">
              <a:ln>
                <a:noFill/>
              </a:ln>
              <a:solidFill>
                <a:schemeClr val="bg1"/>
              </a:solidFill>
              <a:effectLst/>
              <a:uLnTx/>
              <a:uFillTx/>
              <a:latin typeface="Constantia"/>
            </a:endParaRPr>
          </a:p>
        </p:txBody>
      </p:sp>
    </p:spTree>
    <p:extLst>
      <p:ext uri="{BB962C8B-B14F-4D97-AF65-F5344CB8AC3E}">
        <p14:creationId xmlns:p14="http://schemas.microsoft.com/office/powerpoint/2010/main" val="18889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77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a:xfrm>
            <a:off x="950912" y="1142999"/>
            <a:ext cx="7467600" cy="3850127"/>
          </a:xfrm>
          <a:prstGeom prst="upArrowCallout">
            <a:avLst/>
          </a:prstGeom>
          <a:ln>
            <a:solidFill>
              <a:srgbClr val="FF0000"/>
            </a:solidFill>
          </a:ln>
          <a:scene3d>
            <a:camera prst="perspectiveContrastingLeftFacing"/>
            <a:lightRig rig="threePt" dir="t"/>
          </a:scene3d>
        </p:spPr>
        <p:style>
          <a:lnRef idx="3">
            <a:schemeClr val="lt1"/>
          </a:lnRef>
          <a:fillRef idx="1">
            <a:schemeClr val="accent3"/>
          </a:fillRef>
          <a:effectRef idx="1">
            <a:schemeClr val="accent3"/>
          </a:effectRef>
          <a:fontRef idx="minor">
            <a:schemeClr val="lt1"/>
          </a:fontRef>
        </p:style>
        <p:txBody>
          <a:bodyPr rtlCol="0" anchor="ctr"/>
          <a:lstStyle/>
          <a:p>
            <a:pPr algn="l" rt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81827"/>
            <a:ext cx="40354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r" rtl="1"/>
            <a:r>
              <a:rPr lang="fa-IR" sz="2800" b="1" dirty="0" smtClean="0">
                <a:solidFill>
                  <a:srgbClr val="C00000"/>
                </a:solidFill>
                <a:cs typeface="B Nazanin" pitchFamily="2" charset="-78"/>
              </a:rPr>
              <a:t>انواع طرح</a:t>
            </a:r>
            <a:r>
              <a:rPr lang="en-US" sz="2800" b="1" dirty="0" smtClean="0">
                <a:solidFill>
                  <a:srgbClr val="C00000"/>
                </a:solidFill>
                <a:cs typeface="B Nazanin" pitchFamily="2" charset="-78"/>
              </a:rPr>
              <a:t> </a:t>
            </a:r>
            <a:r>
              <a:rPr lang="fa-IR" sz="2800" b="1" dirty="0" smtClean="0">
                <a:solidFill>
                  <a:srgbClr val="C00000"/>
                </a:solidFill>
                <a:cs typeface="B Nazanin" pitchFamily="2" charset="-78"/>
              </a:rPr>
              <a:t>های روایی چیست؟</a:t>
            </a:r>
            <a:r>
              <a:rPr lang="en-US" sz="2800" dirty="0" smtClean="0">
                <a:solidFill>
                  <a:srgbClr val="C00000"/>
                </a:solidFill>
                <a:cs typeface="B Nazanin" pitchFamily="2" charset="-78"/>
              </a:rPr>
              <a:t/>
            </a:r>
            <a:br>
              <a:rPr lang="en-US" sz="2800" dirty="0" smtClean="0">
                <a:solidFill>
                  <a:srgbClr val="C00000"/>
                </a:solidFill>
                <a:cs typeface="B Nazanin" pitchFamily="2" charset="-78"/>
              </a:rPr>
            </a:br>
            <a:endParaRPr lang="en-US" sz="2800" dirty="0">
              <a:solidFill>
                <a:srgbClr val="C00000"/>
              </a:solidFill>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031050012"/>
              </p:ext>
            </p:extLst>
          </p:nvPr>
        </p:nvGraphicFramePr>
        <p:xfrm>
          <a:off x="152400" y="1905000"/>
          <a:ext cx="8763001" cy="4495800"/>
        </p:xfrm>
        <a:graphic>
          <a:graphicData uri="http://schemas.openxmlformats.org/drawingml/2006/table">
            <a:tbl>
              <a:tblPr rtl="1"/>
              <a:tblGrid>
                <a:gridCol w="2511951"/>
                <a:gridCol w="3372144"/>
                <a:gridCol w="2878906"/>
              </a:tblGrid>
              <a:tr h="4495800">
                <a:tc>
                  <a:txBody>
                    <a:bodyPr/>
                    <a:lstStyle/>
                    <a:p>
                      <a:pPr marL="0" marR="0" indent="283210" algn="just" rtl="1">
                        <a:lnSpc>
                          <a:spcPct val="115000"/>
                        </a:lnSpc>
                        <a:spcBef>
                          <a:spcPts val="0"/>
                        </a:spcBef>
                        <a:spcAft>
                          <a:spcPts val="0"/>
                        </a:spcAft>
                      </a:pPr>
                      <a:r>
                        <a:rPr lang="fa-IR" sz="2400" b="1" dirty="0">
                          <a:latin typeface="Times New Roman"/>
                          <a:ea typeface="Calibri"/>
                          <a:cs typeface="B Mitra"/>
                        </a:rPr>
                        <a:t>زندگی نامه شخصی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زندگی نامه</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نوشتن زندگی نامه</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گزارشات شخصی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روایات فردی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smtClean="0">
                          <a:latin typeface="Times New Roman"/>
                          <a:ea typeface="Calibri"/>
                          <a:cs typeface="B Mitra"/>
                        </a:rPr>
                        <a:t>مصاحبه</a:t>
                      </a:r>
                      <a:r>
                        <a:rPr lang="en-US" sz="2400" b="1" baseline="0" dirty="0" smtClean="0">
                          <a:latin typeface="Times New Roman"/>
                          <a:ea typeface="Calibri"/>
                          <a:cs typeface="B Mitra"/>
                        </a:rPr>
                        <a:t> </a:t>
                      </a:r>
                      <a:r>
                        <a:rPr lang="fa-IR" sz="2400" b="1" dirty="0" smtClean="0">
                          <a:latin typeface="Times New Roman"/>
                          <a:ea typeface="Calibri"/>
                          <a:cs typeface="B Mitra"/>
                        </a:rPr>
                        <a:t>های </a:t>
                      </a:r>
                      <a:r>
                        <a:rPr lang="fa-IR" sz="2400" b="1" dirty="0">
                          <a:latin typeface="Times New Roman"/>
                          <a:ea typeface="Calibri"/>
                          <a:cs typeface="B Mitra"/>
                        </a:rPr>
                        <a:t>روایی</a:t>
                      </a:r>
                      <a:endParaRPr lang="en-US" sz="2000" dirty="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indent="283210" algn="just" rtl="1">
                        <a:lnSpc>
                          <a:spcPct val="115000"/>
                        </a:lnSpc>
                        <a:spcBef>
                          <a:spcPts val="0"/>
                        </a:spcBef>
                        <a:spcAft>
                          <a:spcPts val="0"/>
                        </a:spcAft>
                      </a:pPr>
                      <a:r>
                        <a:rPr lang="fa-IR" sz="2400" b="1" dirty="0">
                          <a:latin typeface="Times New Roman"/>
                          <a:ea typeface="Calibri"/>
                          <a:cs typeface="B Mitra"/>
                        </a:rPr>
                        <a:t>مدارک شخصی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مدارک شرح حال</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روایات زندگی نامه و حوادث زندگی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شرح حال شفاهی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سرگذشت قومی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زندگی نامه قومی</a:t>
                      </a:r>
                      <a:endParaRPr lang="en-US" sz="2000" dirty="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indent="283210" algn="just" rtl="1">
                        <a:lnSpc>
                          <a:spcPct val="115000"/>
                        </a:lnSpc>
                        <a:spcBef>
                          <a:spcPts val="0"/>
                        </a:spcBef>
                        <a:spcAft>
                          <a:spcPts val="0"/>
                        </a:spcAft>
                      </a:pPr>
                      <a:r>
                        <a:rPr lang="fa-IR" sz="2400" b="1" dirty="0">
                          <a:latin typeface="Times New Roman"/>
                          <a:ea typeface="Calibri"/>
                          <a:cs typeface="B Mitra"/>
                        </a:rPr>
                        <a:t>قوم نگاری شخصی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قوم شناسی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a:latin typeface="Times New Roman"/>
                          <a:ea typeface="Calibri"/>
                          <a:cs typeface="B Mitra"/>
                        </a:rPr>
                        <a:t>قوم </a:t>
                      </a:r>
                      <a:r>
                        <a:rPr lang="fa-IR" sz="2400" b="1" dirty="0" smtClean="0">
                          <a:latin typeface="Times New Roman"/>
                          <a:ea typeface="Calibri"/>
                          <a:cs typeface="B Mitra"/>
                        </a:rPr>
                        <a:t>نگار</a:t>
                      </a:r>
                      <a:r>
                        <a:rPr lang="en-US" sz="2400" b="1" baseline="0" dirty="0" smtClean="0">
                          <a:latin typeface="Times New Roman"/>
                          <a:ea typeface="Calibri"/>
                          <a:cs typeface="B Mitra"/>
                        </a:rPr>
                        <a:t> </a:t>
                      </a:r>
                      <a:r>
                        <a:rPr lang="fa-IR" sz="2400" b="1" dirty="0" smtClean="0">
                          <a:latin typeface="Times New Roman"/>
                          <a:ea typeface="Calibri"/>
                          <a:cs typeface="B Mitra"/>
                        </a:rPr>
                        <a:t>های </a:t>
                      </a:r>
                      <a:r>
                        <a:rPr lang="fa-IR" sz="2400" b="1" dirty="0">
                          <a:latin typeface="Times New Roman"/>
                          <a:ea typeface="Calibri"/>
                          <a:cs typeface="B Mitra"/>
                        </a:rPr>
                        <a:t>فرد محور</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smtClean="0">
                          <a:latin typeface="Times New Roman"/>
                          <a:ea typeface="Calibri"/>
                          <a:cs typeface="B Mitra"/>
                        </a:rPr>
                        <a:t>خاطره</a:t>
                      </a:r>
                      <a:r>
                        <a:rPr lang="en-US" sz="2400" b="1" baseline="0" dirty="0" smtClean="0">
                          <a:latin typeface="Times New Roman"/>
                          <a:ea typeface="Calibri"/>
                          <a:cs typeface="B Mitra"/>
                        </a:rPr>
                        <a:t> </a:t>
                      </a:r>
                      <a:r>
                        <a:rPr lang="fa-IR" sz="2400" b="1" dirty="0" smtClean="0">
                          <a:latin typeface="Times New Roman"/>
                          <a:ea typeface="Calibri"/>
                          <a:cs typeface="B Mitra"/>
                        </a:rPr>
                        <a:t>های </a:t>
                      </a:r>
                      <a:r>
                        <a:rPr lang="fa-IR" sz="2400" b="1" dirty="0">
                          <a:latin typeface="Times New Roman"/>
                          <a:ea typeface="Calibri"/>
                          <a:cs typeface="B Mitra"/>
                        </a:rPr>
                        <a:t>همگانی</a:t>
                      </a:r>
                      <a:endParaRPr lang="en-US" sz="2000" dirty="0">
                        <a:latin typeface="Calibri"/>
                        <a:ea typeface="Calibri"/>
                        <a:cs typeface="Arial"/>
                      </a:endParaRPr>
                    </a:p>
                    <a:p>
                      <a:pPr marL="0" marR="0" indent="283210" algn="just" rtl="1">
                        <a:lnSpc>
                          <a:spcPct val="115000"/>
                        </a:lnSpc>
                        <a:spcBef>
                          <a:spcPts val="0"/>
                        </a:spcBef>
                        <a:spcAft>
                          <a:spcPts val="0"/>
                        </a:spcAft>
                      </a:pPr>
                      <a:r>
                        <a:rPr lang="fa-IR" sz="2400" b="1" dirty="0" smtClean="0">
                          <a:latin typeface="Times New Roman"/>
                          <a:ea typeface="Calibri"/>
                          <a:cs typeface="B Mitra"/>
                        </a:rPr>
                        <a:t>خاطرات</a:t>
                      </a:r>
                      <a:r>
                        <a:rPr lang="fa-IR" sz="2400" b="1" baseline="0" dirty="0" smtClean="0">
                          <a:latin typeface="Times New Roman"/>
                          <a:ea typeface="Calibri"/>
                          <a:cs typeface="B Mitra"/>
                        </a:rPr>
                        <a:t> گروهی</a:t>
                      </a:r>
                      <a:endParaRPr lang="en-US" sz="2000" dirty="0">
                        <a:latin typeface="Calibri"/>
                        <a:ea typeface="Calibri"/>
                        <a:cs typeface="Arial"/>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bl>
          </a:graphicData>
        </a:graphic>
      </p:graphicFrame>
      <p:sp>
        <p:nvSpPr>
          <p:cNvPr id="4" name="Flowchart: Stored Data 3"/>
          <p:cNvSpPr/>
          <p:nvPr/>
        </p:nvSpPr>
        <p:spPr>
          <a:xfrm>
            <a:off x="3000364" y="714356"/>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2141329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ular Arrow 2"/>
          <p:cNvSpPr/>
          <p:nvPr/>
        </p:nvSpPr>
        <p:spPr>
          <a:xfrm>
            <a:off x="533400" y="1066800"/>
            <a:ext cx="8305800" cy="4724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2286000" y="3028891"/>
            <a:ext cx="5257800" cy="1323439"/>
          </a:xfrm>
          <a:prstGeom prst="rect">
            <a:avLst/>
          </a:prstGeom>
        </p:spPr>
        <p:txBody>
          <a:bodyPr wrap="square">
            <a:spAutoFit/>
          </a:bodyPr>
          <a:lstStyle/>
          <a:p>
            <a:pPr algn="r"/>
            <a:r>
              <a:rPr lang="ar-SA" sz="4000" b="1" dirty="0">
                <a:solidFill>
                  <a:srgbClr val="C00000"/>
                </a:solidFill>
                <a:latin typeface="Calibri"/>
                <a:ea typeface="+mj-ea"/>
                <a:cs typeface="B Nazanin" pitchFamily="2" charset="-78"/>
              </a:rPr>
              <a:t>ابزارهای گردآوری داده ها:</a:t>
            </a:r>
            <a:r>
              <a:rPr lang="en-US" sz="4000" dirty="0">
                <a:solidFill>
                  <a:srgbClr val="C00000"/>
                </a:solidFill>
                <a:latin typeface="Calibri"/>
                <a:ea typeface="+mj-ea"/>
                <a:cs typeface="B Nazanin" pitchFamily="2" charset="-78"/>
              </a:rPr>
              <a:t/>
            </a:r>
            <a:br>
              <a:rPr lang="en-US" sz="4000" dirty="0">
                <a:solidFill>
                  <a:srgbClr val="C00000"/>
                </a:solidFill>
                <a:latin typeface="Calibri"/>
                <a:ea typeface="+mj-ea"/>
                <a:cs typeface="B Nazanin" pitchFamily="2" charset="-78"/>
              </a:rPr>
            </a:br>
            <a:endParaRPr lang="en-US" sz="4000" dirty="0"/>
          </a:p>
        </p:txBody>
      </p:sp>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2133600"/>
            <a:ext cx="5430428" cy="2971800"/>
          </a:xfrm>
        </p:spPr>
        <p:txBody>
          <a:bodyPr>
            <a:noAutofit/>
          </a:bodyPr>
          <a:lstStyle/>
          <a:p>
            <a:pPr lvl="0" algn="r" rtl="1">
              <a:buNone/>
            </a:pPr>
            <a:r>
              <a:rPr lang="ar-SA" sz="2800" b="1" dirty="0" smtClean="0">
                <a:cs typeface="B Nazanin" pitchFamily="2" charset="-78"/>
              </a:rPr>
              <a:t>یادداشتهای میدانی از تجربه های مشترک</a:t>
            </a:r>
            <a:endParaRPr lang="en-US" sz="2800" dirty="0" smtClean="0">
              <a:cs typeface="B Nazanin" pitchFamily="2" charset="-78"/>
            </a:endParaRPr>
          </a:p>
          <a:p>
            <a:pPr lvl="0" algn="r" rtl="1">
              <a:buNone/>
            </a:pPr>
            <a:r>
              <a:rPr lang="ar-SA" sz="2800" b="1" dirty="0" smtClean="0">
                <a:cs typeface="B Nazanin" pitchFamily="2" charset="-78"/>
              </a:rPr>
              <a:t>دفترچه یادداشت های روزانه</a:t>
            </a:r>
            <a:endParaRPr lang="en-US" sz="2800" dirty="0" smtClean="0">
              <a:cs typeface="B Nazanin" pitchFamily="2" charset="-78"/>
            </a:endParaRPr>
          </a:p>
          <a:p>
            <a:pPr lvl="0" algn="r" rtl="1">
              <a:buNone/>
            </a:pPr>
            <a:r>
              <a:rPr lang="ar-SA" sz="2800" b="1" dirty="0" smtClean="0">
                <a:cs typeface="B Nazanin" pitchFamily="2" charset="-78"/>
              </a:rPr>
              <a:t>مصاحبه ها</a:t>
            </a:r>
            <a:endParaRPr lang="en-US" sz="2800" dirty="0" smtClean="0">
              <a:cs typeface="B Nazanin" pitchFamily="2" charset="-78"/>
            </a:endParaRPr>
          </a:p>
          <a:p>
            <a:pPr lvl="0" algn="r" rtl="1">
              <a:buNone/>
            </a:pPr>
            <a:r>
              <a:rPr lang="ar-SA" sz="2800" b="1" dirty="0" smtClean="0">
                <a:cs typeface="B Nazanin" pitchFamily="2" charset="-78"/>
              </a:rPr>
              <a:t>داستان گویی</a:t>
            </a:r>
            <a:endParaRPr lang="en-US" sz="2800" dirty="0" smtClean="0">
              <a:cs typeface="B Nazanin" pitchFamily="2" charset="-78"/>
            </a:endParaRPr>
          </a:p>
          <a:p>
            <a:pPr lvl="0" algn="r" rtl="1">
              <a:buNone/>
            </a:pPr>
            <a:r>
              <a:rPr lang="ar-SA" sz="2800" b="1" dirty="0" smtClean="0">
                <a:cs typeface="B Nazanin" pitchFamily="2" charset="-78"/>
              </a:rPr>
              <a:t>نامه نگاری</a:t>
            </a:r>
            <a:endParaRPr lang="en-US" sz="2800" dirty="0" smtClean="0">
              <a:cs typeface="B Nazanin" pitchFamily="2" charset="-78"/>
            </a:endParaRPr>
          </a:p>
          <a:p>
            <a:pPr lvl="0" algn="r" rtl="1">
              <a:buNone/>
            </a:pPr>
            <a:r>
              <a:rPr lang="ar-SA" sz="2800" b="1" dirty="0" smtClean="0">
                <a:cs typeface="B Nazanin" pitchFamily="2" charset="-78"/>
              </a:rPr>
              <a:t>نوشته</a:t>
            </a:r>
            <a:r>
              <a:rPr lang="en-US" sz="2800" b="1" dirty="0" smtClean="0">
                <a:cs typeface="B Nazanin" pitchFamily="2" charset="-78"/>
              </a:rPr>
              <a:t> </a:t>
            </a:r>
            <a:r>
              <a:rPr lang="ar-SA" sz="2800" b="1" dirty="0" smtClean="0">
                <a:cs typeface="B Nazanin" pitchFamily="2" charset="-78"/>
              </a:rPr>
              <a:t>های خودزیست نگارانه و زیست نگارانه</a:t>
            </a:r>
            <a:endParaRPr lang="en-US" sz="2800" dirty="0" smtClean="0">
              <a:cs typeface="B Nazanin" pitchFamily="2" charset="-78"/>
            </a:endParaRPr>
          </a:p>
          <a:p>
            <a:pPr lvl="0" algn="r" rtl="1">
              <a:buNone/>
            </a:pPr>
            <a:r>
              <a:rPr lang="ar-SA" sz="2800" b="1" dirty="0" smtClean="0">
                <a:cs typeface="B Nazanin" pitchFamily="2" charset="-78"/>
              </a:rPr>
              <a:t>منابع دیگر داده</a:t>
            </a:r>
            <a:r>
              <a:rPr lang="en-US" sz="2800" b="1" dirty="0" smtClean="0">
                <a:cs typeface="B Nazanin" pitchFamily="2" charset="-78"/>
              </a:rPr>
              <a:t> </a:t>
            </a:r>
            <a:r>
              <a:rPr lang="ar-SA" sz="2800" b="1" dirty="0" smtClean="0">
                <a:cs typeface="B Nazanin" pitchFamily="2" charset="-78"/>
              </a:rPr>
              <a:t>های روایی </a:t>
            </a:r>
            <a:endParaRPr lang="en-US" sz="2800" dirty="0" smtClean="0">
              <a:cs typeface="B Nazanin" pitchFamily="2" charset="-78"/>
            </a:endParaRPr>
          </a:p>
          <a:p>
            <a:pPr algn="r">
              <a:buNone/>
            </a:pPr>
            <a:endParaRPr lang="en-US" sz="2800" dirty="0">
              <a:cs typeface="B Nazanin" pitchFamily="2" charset="-78"/>
            </a:endParaRPr>
          </a:p>
        </p:txBody>
      </p:sp>
      <p:pic>
        <p:nvPicPr>
          <p:cNvPr id="6" name="Content Placeholder 3" descr="Image-10351.JPG"/>
          <p:cNvPicPr>
            <a:picLocks noChangeAspect="1"/>
          </p:cNvPicPr>
          <p:nvPr/>
        </p:nvPicPr>
        <p:blipFill>
          <a:blip r:embed="rId2" cstate="print"/>
          <a:stretch>
            <a:fillRect/>
          </a:stretch>
        </p:blipFill>
        <p:spPr>
          <a:xfrm>
            <a:off x="6614053" y="4509120"/>
            <a:ext cx="2335088" cy="1800944"/>
          </a:xfrm>
          <a:prstGeom prst="rect">
            <a:avLst/>
          </a:prstGeom>
        </p:spPr>
      </p:pic>
      <p:sp>
        <p:nvSpPr>
          <p:cNvPr id="7" name="Flowchart: Stored Data 6"/>
          <p:cNvSpPr/>
          <p:nvPr/>
        </p:nvSpPr>
        <p:spPr>
          <a:xfrm>
            <a:off x="3203848" y="908720"/>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endParaRPr lang="fa-IR" sz="2800" b="1" dirty="0" smtClean="0">
              <a:solidFill>
                <a:srgbClr val="C00000"/>
              </a:solidFill>
              <a:latin typeface="Calibri"/>
              <a:ea typeface="+mj-ea"/>
              <a:cs typeface="B Nazanin" pitchFamily="2" charset="-78"/>
            </a:endParaRPr>
          </a:p>
          <a:p>
            <a:pPr lvl="0" algn="ctr"/>
            <a:r>
              <a:rPr lang="ar-SA" sz="2800" b="1" dirty="0" smtClean="0">
                <a:solidFill>
                  <a:srgbClr val="C00000"/>
                </a:solidFill>
                <a:latin typeface="Calibri"/>
                <a:ea typeface="+mj-ea"/>
                <a:cs typeface="B Nazanin" pitchFamily="2" charset="-78"/>
              </a:rPr>
              <a:t>ابزارهای </a:t>
            </a:r>
            <a:r>
              <a:rPr lang="ar-SA" sz="2800" b="1" dirty="0">
                <a:solidFill>
                  <a:srgbClr val="C00000"/>
                </a:solidFill>
                <a:latin typeface="Calibri"/>
                <a:ea typeface="+mj-ea"/>
                <a:cs typeface="B Nazanin" pitchFamily="2" charset="-78"/>
              </a:rPr>
              <a:t>گردآوری داده ها:</a:t>
            </a:r>
            <a:r>
              <a:rPr lang="en-US" sz="2800" dirty="0">
                <a:solidFill>
                  <a:srgbClr val="C00000"/>
                </a:solidFill>
                <a:latin typeface="Calibri"/>
                <a:ea typeface="+mj-ea"/>
                <a:cs typeface="B Nazanin" pitchFamily="2" charset="-78"/>
              </a:rPr>
              <a:t/>
            </a:r>
            <a:br>
              <a:rPr lang="en-US" sz="2800" dirty="0">
                <a:solidFill>
                  <a:srgbClr val="C00000"/>
                </a:solidFill>
                <a:latin typeface="Calibri"/>
                <a:ea typeface="+mj-ea"/>
                <a:cs typeface="B Nazanin" pitchFamily="2" charset="-78"/>
              </a:rPr>
            </a:b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1529878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3999" y="1143000"/>
            <a:ext cx="5819775" cy="4724400"/>
          </a:xfrm>
          <a:prstGeom prst="homePlate">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26569"/>
            <a:ext cx="6048375" cy="957262"/>
          </a:xfrm>
          <a:prstGeom prst="rect">
            <a:avLst/>
          </a:prstGeom>
          <a:noFill/>
          <a:ln>
            <a:noFill/>
          </a:ln>
          <a:effectLst/>
          <a:scene3d>
            <a:camera prst="isometricTopUp"/>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0" y="1600200"/>
            <a:ext cx="6019800" cy="4876800"/>
          </a:xfrm>
        </p:spPr>
        <p:txBody>
          <a:bodyPr>
            <a:normAutofit/>
          </a:bodyPr>
          <a:lstStyle/>
          <a:p>
            <a:pPr algn="r" rtl="1">
              <a:buNone/>
            </a:pPr>
            <a:r>
              <a:rPr lang="fa-IR" sz="2800" dirty="0" smtClean="0">
                <a:cs typeface="B Nazanin" pitchFamily="2" charset="-78"/>
              </a:rPr>
              <a:t>هفت ویژگی اصلی برای پژوهش روایی :</a:t>
            </a:r>
            <a:endParaRPr lang="en-US" sz="2800" dirty="0" smtClean="0">
              <a:cs typeface="B Nazanin" pitchFamily="2" charset="-78"/>
            </a:endParaRPr>
          </a:p>
          <a:p>
            <a:pPr lvl="0" algn="r" rtl="1"/>
            <a:r>
              <a:rPr lang="fa-IR" sz="2800" dirty="0" smtClean="0">
                <a:cs typeface="B Nazanin" pitchFamily="2" charset="-78"/>
              </a:rPr>
              <a:t>تجربیات فردی</a:t>
            </a:r>
            <a:endParaRPr lang="en-US" sz="2800" dirty="0" smtClean="0">
              <a:cs typeface="B Nazanin" pitchFamily="2" charset="-78"/>
            </a:endParaRPr>
          </a:p>
          <a:p>
            <a:pPr lvl="0" algn="r" rtl="1"/>
            <a:r>
              <a:rPr lang="fa-IR" sz="2800" dirty="0" smtClean="0">
                <a:cs typeface="B Nazanin" pitchFamily="2" charset="-78"/>
              </a:rPr>
              <a:t>گاه شماری تجربیات</a:t>
            </a:r>
            <a:endParaRPr lang="en-US" sz="2800" dirty="0" smtClean="0">
              <a:cs typeface="B Nazanin" pitchFamily="2" charset="-78"/>
            </a:endParaRPr>
          </a:p>
          <a:p>
            <a:pPr lvl="0" algn="r" rtl="1"/>
            <a:r>
              <a:rPr lang="fa-IR" sz="2800" dirty="0" smtClean="0">
                <a:cs typeface="B Nazanin" pitchFamily="2" charset="-78"/>
              </a:rPr>
              <a:t>جمع آوری روایات فردی</a:t>
            </a:r>
            <a:endParaRPr lang="en-US" sz="2800" dirty="0" smtClean="0">
              <a:cs typeface="B Nazanin" pitchFamily="2" charset="-78"/>
            </a:endParaRPr>
          </a:p>
          <a:p>
            <a:pPr lvl="0" algn="r" rtl="1"/>
            <a:r>
              <a:rPr lang="fa-IR" sz="2800" dirty="0" smtClean="0">
                <a:cs typeface="B Nazanin" pitchFamily="2" charset="-78"/>
              </a:rPr>
              <a:t>بیان دوباره روایت</a:t>
            </a:r>
            <a:endParaRPr lang="en-US" sz="2800" dirty="0" smtClean="0">
              <a:cs typeface="B Nazanin" pitchFamily="2" charset="-78"/>
            </a:endParaRPr>
          </a:p>
          <a:p>
            <a:pPr lvl="0" algn="r" rtl="1"/>
            <a:r>
              <a:rPr lang="fa-IR" sz="2800" dirty="0" smtClean="0">
                <a:cs typeface="B Nazanin" pitchFamily="2" charset="-78"/>
              </a:rPr>
              <a:t>کدگذاری مضامین</a:t>
            </a:r>
            <a:endParaRPr lang="en-US" sz="2800" dirty="0" smtClean="0">
              <a:cs typeface="B Nazanin" pitchFamily="2" charset="-78"/>
            </a:endParaRPr>
          </a:p>
          <a:p>
            <a:pPr lvl="0" algn="r" rtl="1"/>
            <a:r>
              <a:rPr lang="fa-IR" sz="2800" dirty="0" smtClean="0">
                <a:cs typeface="B Nazanin" pitchFamily="2" charset="-78"/>
              </a:rPr>
              <a:t>موقعیت یا شرایط</a:t>
            </a:r>
            <a:endParaRPr lang="en-US" sz="2800" dirty="0" smtClean="0">
              <a:cs typeface="B Nazanin" pitchFamily="2" charset="-78"/>
            </a:endParaRPr>
          </a:p>
          <a:p>
            <a:pPr lvl="0" algn="r" rtl="1"/>
            <a:r>
              <a:rPr lang="fa-IR" sz="2800" dirty="0" smtClean="0">
                <a:cs typeface="B Nazanin" pitchFamily="2" charset="-78"/>
              </a:rPr>
              <a:t>همکاری با شرکت کنندگان( کرسول، 2012).</a:t>
            </a:r>
            <a:endParaRPr lang="en-US" sz="2800" dirty="0" smtClean="0">
              <a:cs typeface="B Nazanin" pitchFamily="2" charset="-78"/>
            </a:endParaRPr>
          </a:p>
          <a:p>
            <a:pPr algn="r"/>
            <a:endParaRPr lang="en-US" sz="2800" dirty="0">
              <a:cs typeface="B Nazanin" pitchFamily="2" charset="-78"/>
            </a:endParaRPr>
          </a:p>
        </p:txBody>
      </p:sp>
      <p:pic>
        <p:nvPicPr>
          <p:cNvPr id="6" name="Content Placeholder 3" descr="Image-10118.JPG"/>
          <p:cNvPicPr>
            <a:picLocks noChangeAspect="1"/>
          </p:cNvPicPr>
          <p:nvPr/>
        </p:nvPicPr>
        <p:blipFill>
          <a:blip r:embed="rId2" cstate="print"/>
          <a:stretch>
            <a:fillRect/>
          </a:stretch>
        </p:blipFill>
        <p:spPr>
          <a:xfrm>
            <a:off x="0" y="2667000"/>
            <a:ext cx="2438400" cy="2209800"/>
          </a:xfrm>
          <a:prstGeom prst="rect">
            <a:avLst/>
          </a:prstGeom>
        </p:spPr>
      </p:pic>
      <p:sp>
        <p:nvSpPr>
          <p:cNvPr id="7" name="Flowchart: Stored Data 6"/>
          <p:cNvSpPr/>
          <p:nvPr/>
        </p:nvSpPr>
        <p:spPr>
          <a:xfrm>
            <a:off x="3000364" y="714356"/>
            <a:ext cx="5429288"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fa-IR" sz="2800" dirty="0" smtClean="0">
                <a:solidFill>
                  <a:prstClr val="black"/>
                </a:solidFill>
                <a:cs typeface="B Nazanin" pitchFamily="2" charset="-78"/>
              </a:rPr>
              <a:t>ویژگی های </a:t>
            </a:r>
            <a:r>
              <a:rPr lang="fa-IR" sz="2800" dirty="0">
                <a:solidFill>
                  <a:prstClr val="black"/>
                </a:solidFill>
                <a:cs typeface="B Nazanin" pitchFamily="2" charset="-78"/>
              </a:rPr>
              <a:t>اصلی </a:t>
            </a:r>
            <a:r>
              <a:rPr lang="fa-IR" sz="2800" dirty="0" smtClean="0">
                <a:solidFill>
                  <a:prstClr val="black"/>
                </a:solidFill>
                <a:cs typeface="B Nazanin" pitchFamily="2" charset="-78"/>
              </a:rPr>
              <a:t>پژوهش </a:t>
            </a:r>
            <a:r>
              <a:rPr lang="fa-IR" sz="2800" dirty="0">
                <a:solidFill>
                  <a:prstClr val="black"/>
                </a:solidFill>
                <a:cs typeface="B Nazanin" pitchFamily="2" charset="-78"/>
              </a:rPr>
              <a:t>روایی </a:t>
            </a:r>
            <a:endParaRPr kumimoji="0" lang="fa-IR" sz="24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111574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304800" y="762000"/>
            <a:ext cx="8153400" cy="5334000"/>
          </a:xfrm>
          <a:prstGeom prst="sun">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lvl="0" algn="ctr" rtl="1" fontAlgn="base">
              <a:spcBef>
                <a:spcPct val="0"/>
              </a:spcBef>
              <a:spcAft>
                <a:spcPct val="0"/>
              </a:spcAft>
            </a:pPr>
            <a:r>
              <a:rPr lang="fa-IR" sz="3600" b="1" dirty="0">
                <a:solidFill>
                  <a:srgbClr val="002060"/>
                </a:solidFill>
                <a:latin typeface="Times New Roman" pitchFamily="18" charset="0"/>
                <a:ea typeface="2  Nazanin" charset="-78"/>
                <a:cs typeface="B Jadid" pitchFamily="2" charset="-78"/>
              </a:rPr>
              <a:t>نمودار مراحل اجرای پژوهش روایی</a:t>
            </a:r>
            <a:endParaRPr lang="fa-IR" sz="3600" dirty="0">
              <a:solidFill>
                <a:srgbClr val="002060"/>
              </a:solidFill>
              <a:latin typeface="Arial" pitchFamily="34" charset="0"/>
              <a:cs typeface="B Jadid" pitchFamily="2" charset="-78"/>
            </a:endParaRPr>
          </a:p>
        </p:txBody>
      </p:sp>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371600" y="771161"/>
            <a:ext cx="5867400" cy="6086839"/>
            <a:chOff x="4916" y="1974"/>
            <a:chExt cx="2949" cy="8446"/>
          </a:xfrm>
        </p:grpSpPr>
        <p:sp>
          <p:nvSpPr>
            <p:cNvPr id="37891" name="AutoShape 3"/>
            <p:cNvSpPr>
              <a:spLocks noChangeArrowheads="1"/>
            </p:cNvSpPr>
            <p:nvPr/>
          </p:nvSpPr>
          <p:spPr bwMode="auto">
            <a:xfrm>
              <a:off x="4916" y="1974"/>
              <a:ext cx="2907" cy="753"/>
            </a:xfrm>
            <a:prstGeom prst="roundRect">
              <a:avLst>
                <a:gd name="adj" fmla="val 16667"/>
              </a:avLst>
            </a:prstGeom>
            <a:solidFill>
              <a:srgbClr val="FFFFFF"/>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sz="1600" b="1" smtClean="0">
                  <a:solidFill>
                    <a:prstClr val="black"/>
                  </a:solidFill>
                  <a:ea typeface="Arial" pitchFamily="34" charset="0"/>
                  <a:cs typeface="B Nazanin" pitchFamily="2" charset="-78"/>
                </a:rPr>
                <a:t>پژوهش روایی</a:t>
              </a:r>
              <a:endParaRPr lang="en-US" smtClean="0">
                <a:solidFill>
                  <a:prstClr val="black"/>
                </a:solidFill>
                <a:latin typeface="Arial" pitchFamily="34" charset="0"/>
                <a:cs typeface="Arial" pitchFamily="34" charset="0"/>
              </a:endParaRPr>
            </a:p>
          </p:txBody>
        </p:sp>
        <p:sp>
          <p:nvSpPr>
            <p:cNvPr id="37892" name="AutoShape 4"/>
            <p:cNvSpPr>
              <a:spLocks noChangeArrowheads="1"/>
            </p:cNvSpPr>
            <p:nvPr/>
          </p:nvSpPr>
          <p:spPr bwMode="auto">
            <a:xfrm>
              <a:off x="4989" y="3189"/>
              <a:ext cx="2876" cy="1145"/>
            </a:xfrm>
            <a:prstGeom prst="downArrowCallout">
              <a:avLst>
                <a:gd name="adj1" fmla="val 62795"/>
                <a:gd name="adj2" fmla="val 62795"/>
                <a:gd name="adj3" fmla="val 16667"/>
                <a:gd name="adj4" fmla="val 66667"/>
              </a:avLst>
            </a:prstGeom>
            <a:solidFill>
              <a:srgbClr val="FFC000"/>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fa-IR" b="1" dirty="0" smtClean="0">
                  <a:solidFill>
                    <a:prstClr val="black"/>
                  </a:solidFill>
                  <a:latin typeface="Times New Roman" pitchFamily="18" charset="0"/>
                  <a:ea typeface="Arial" pitchFamily="34" charset="0"/>
                  <a:cs typeface="B Nazanin" pitchFamily="2" charset="-78"/>
                </a:rPr>
                <a:t>شناسایی پدیده برای کشفی که به مسئله آموزشی توجه میکند</a:t>
              </a:r>
            </a:p>
            <a:p>
              <a:pPr fontAlgn="base">
                <a:spcBef>
                  <a:spcPct val="0"/>
                </a:spcBef>
                <a:spcAft>
                  <a:spcPts val="1000"/>
                </a:spcAft>
              </a:pPr>
              <a:endParaRPr lang="en-US" sz="1100" dirty="0" smtClean="0">
                <a:solidFill>
                  <a:prstClr val="black"/>
                </a:solidFill>
                <a:latin typeface="Arial" pitchFamily="34" charset="0"/>
                <a:ea typeface="Arial" pitchFamily="34" charset="0"/>
                <a:cs typeface="Arial" pitchFamily="34" charset="0"/>
              </a:endParaRP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sp>
          <p:nvSpPr>
            <p:cNvPr id="37893" name="AutoShape 5"/>
            <p:cNvSpPr>
              <a:spLocks noChangeArrowheads="1"/>
            </p:cNvSpPr>
            <p:nvPr/>
          </p:nvSpPr>
          <p:spPr bwMode="auto">
            <a:xfrm>
              <a:off x="4989" y="7521"/>
              <a:ext cx="2834" cy="1173"/>
            </a:xfrm>
            <a:prstGeom prst="downArrowCallout">
              <a:avLst>
                <a:gd name="adj1" fmla="val 60401"/>
                <a:gd name="adj2" fmla="val 60401"/>
                <a:gd name="adj3" fmla="val 16667"/>
                <a:gd name="adj4" fmla="val 66667"/>
              </a:avLst>
            </a:prstGeom>
            <a:solidFill>
              <a:srgbClr val="53A6D9"/>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b="1" dirty="0" smtClean="0">
                  <a:solidFill>
                    <a:prstClr val="black"/>
                  </a:solidFill>
                  <a:latin typeface="Times New Roman" pitchFamily="18" charset="0"/>
                  <a:ea typeface="Arial" pitchFamily="34" charset="0"/>
                  <a:cs typeface="B Nazanin" pitchFamily="2" charset="-78"/>
                </a:rPr>
                <a:t>همکاری با شرکت کننده- بیان کننده داستان</a:t>
              </a:r>
              <a:endParaRPr lang="en-US" b="1" dirty="0" smtClean="0">
                <a:solidFill>
                  <a:prstClr val="black"/>
                </a:solidFill>
                <a:latin typeface="Arial" pitchFamily="34" charset="0"/>
                <a:cs typeface="Arial" pitchFamily="34" charset="0"/>
              </a:endParaRPr>
            </a:p>
          </p:txBody>
        </p:sp>
        <p:sp>
          <p:nvSpPr>
            <p:cNvPr id="37894" name="AutoShape 6"/>
            <p:cNvSpPr>
              <a:spLocks noChangeArrowheads="1"/>
            </p:cNvSpPr>
            <p:nvPr/>
          </p:nvSpPr>
          <p:spPr bwMode="auto">
            <a:xfrm>
              <a:off x="4989" y="4337"/>
              <a:ext cx="2876" cy="1246"/>
            </a:xfrm>
            <a:prstGeom prst="downArrowCallout">
              <a:avLst>
                <a:gd name="adj1" fmla="val 57705"/>
                <a:gd name="adj2" fmla="val 57705"/>
                <a:gd name="adj3" fmla="val 16667"/>
                <a:gd name="adj4" fmla="val 66667"/>
              </a:avLst>
            </a:prstGeom>
            <a:solidFill>
              <a:srgbClr val="FFFF00"/>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sz="1200" b="1" dirty="0" smtClean="0">
                  <a:solidFill>
                    <a:prstClr val="black"/>
                  </a:solidFill>
                  <a:latin typeface="Times New Roman" pitchFamily="18" charset="0"/>
                  <a:ea typeface="Arial" pitchFamily="34" charset="0"/>
                  <a:cs typeface="B Nazanin" pitchFamily="2" charset="-78"/>
                </a:rPr>
                <a:t>ا</a:t>
              </a:r>
              <a:r>
                <a:rPr lang="fa-IR" b="1" dirty="0" smtClean="0">
                  <a:solidFill>
                    <a:prstClr val="black"/>
                  </a:solidFill>
                  <a:latin typeface="Times New Roman" pitchFamily="18" charset="0"/>
                  <a:ea typeface="Arial" pitchFamily="34" charset="0"/>
                  <a:cs typeface="B Nazanin" pitchFamily="2" charset="-78"/>
                </a:rPr>
                <a:t>نتخاب قاطعانه فرد از کسی که میتوانید در مورد پدیده یاد بگیرید</a:t>
              </a:r>
              <a:endParaRPr lang="en-US" b="1" dirty="0" smtClean="0">
                <a:solidFill>
                  <a:prstClr val="black"/>
                </a:solidFill>
                <a:latin typeface="Arial" pitchFamily="34" charset="0"/>
                <a:cs typeface="Arial" pitchFamily="34" charset="0"/>
              </a:endParaRPr>
            </a:p>
          </p:txBody>
        </p:sp>
        <p:sp>
          <p:nvSpPr>
            <p:cNvPr id="37895" name="AutoShape 7"/>
            <p:cNvSpPr>
              <a:spLocks noChangeArrowheads="1"/>
            </p:cNvSpPr>
            <p:nvPr/>
          </p:nvSpPr>
          <p:spPr bwMode="auto">
            <a:xfrm>
              <a:off x="4989" y="6595"/>
              <a:ext cx="2864" cy="904"/>
            </a:xfrm>
            <a:prstGeom prst="downArrowCallout">
              <a:avLst>
                <a:gd name="adj1" fmla="val 79204"/>
                <a:gd name="adj2" fmla="val 79204"/>
                <a:gd name="adj3" fmla="val 16667"/>
                <a:gd name="adj4" fmla="val 66667"/>
              </a:avLst>
            </a:prstGeom>
            <a:solidFill>
              <a:srgbClr val="00CC99"/>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b="1" dirty="0" smtClean="0">
                  <a:solidFill>
                    <a:prstClr val="black"/>
                  </a:solidFill>
                  <a:latin typeface="Times New Roman" pitchFamily="18" charset="0"/>
                  <a:ea typeface="Arial" pitchFamily="34" charset="0"/>
                  <a:cs typeface="B Nazanin" pitchFamily="2" charset="-78"/>
                </a:rPr>
                <a:t>بیان دوباره یا بازگویی داستان فرد</a:t>
              </a:r>
              <a:endParaRPr lang="en-US" b="1" dirty="0" smtClean="0">
                <a:solidFill>
                  <a:prstClr val="black"/>
                </a:solidFill>
                <a:latin typeface="Arial" pitchFamily="34" charset="0"/>
                <a:cs typeface="Arial" pitchFamily="34" charset="0"/>
              </a:endParaRPr>
            </a:p>
          </p:txBody>
        </p:sp>
        <p:sp>
          <p:nvSpPr>
            <p:cNvPr id="37896" name="AutoShape 8"/>
            <p:cNvSpPr>
              <a:spLocks noChangeArrowheads="1"/>
            </p:cNvSpPr>
            <p:nvPr/>
          </p:nvSpPr>
          <p:spPr bwMode="auto">
            <a:xfrm>
              <a:off x="4989" y="8714"/>
              <a:ext cx="2834" cy="1162"/>
            </a:xfrm>
            <a:prstGeom prst="downArrowCallout">
              <a:avLst>
                <a:gd name="adj1" fmla="val 60972"/>
                <a:gd name="adj2" fmla="val 60972"/>
                <a:gd name="adj3" fmla="val 16667"/>
                <a:gd name="adj4" fmla="val 66667"/>
              </a:avLst>
            </a:prstGeom>
            <a:solidFill>
              <a:schemeClr val="accent4">
                <a:lumMod val="75000"/>
              </a:schemeClr>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fa-IR" b="1" dirty="0" smtClean="0">
                  <a:solidFill>
                    <a:prstClr val="black"/>
                  </a:solidFill>
                  <a:latin typeface="Times New Roman" pitchFamily="18" charset="0"/>
                  <a:ea typeface="Arial" pitchFamily="34" charset="0"/>
                  <a:cs typeface="B Nazanin" pitchFamily="2" charset="-78"/>
                </a:rPr>
                <a:t>نوشتن داستانی در مورد تجربیات شرکت کننده</a:t>
              </a:r>
            </a:p>
            <a:p>
              <a:pPr fontAlgn="base">
                <a:spcBef>
                  <a:spcPct val="0"/>
                </a:spcBef>
                <a:spcAft>
                  <a:spcPct val="0"/>
                </a:spcAft>
              </a:pPr>
              <a:endParaRPr lang="en-US" dirty="0" smtClean="0">
                <a:solidFill>
                  <a:prstClr val="black"/>
                </a:solidFill>
                <a:latin typeface="Arial" pitchFamily="34" charset="0"/>
                <a:cs typeface="Arial" pitchFamily="34" charset="0"/>
              </a:endParaRPr>
            </a:p>
          </p:txBody>
        </p:sp>
        <p:sp>
          <p:nvSpPr>
            <p:cNvPr id="37897" name="Rectangle 9"/>
            <p:cNvSpPr>
              <a:spLocks noChangeArrowheads="1"/>
            </p:cNvSpPr>
            <p:nvPr/>
          </p:nvSpPr>
          <p:spPr bwMode="auto">
            <a:xfrm>
              <a:off x="4989" y="9896"/>
              <a:ext cx="2834" cy="524"/>
            </a:xfrm>
            <a:prstGeom prst="rect">
              <a:avLst/>
            </a:prstGeom>
            <a:solidFill>
              <a:srgbClr val="FF0000"/>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sz="2400" b="1" dirty="0" smtClean="0">
                  <a:solidFill>
                    <a:schemeClr val="bg1"/>
                  </a:solidFill>
                  <a:latin typeface="Times New Roman" pitchFamily="18" charset="0"/>
                  <a:ea typeface="Arial" pitchFamily="34" charset="0"/>
                  <a:cs typeface="B Nazanin" pitchFamily="2" charset="-78"/>
                </a:rPr>
                <a:t>تأیید صحت گزارش</a:t>
              </a:r>
              <a:endParaRPr lang="en-US" sz="2400" b="1" dirty="0" smtClean="0">
                <a:solidFill>
                  <a:schemeClr val="bg1"/>
                </a:solidFill>
                <a:latin typeface="Arial" pitchFamily="34" charset="0"/>
                <a:cs typeface="Arial" pitchFamily="34" charset="0"/>
              </a:endParaRPr>
            </a:p>
          </p:txBody>
        </p:sp>
        <p:sp>
          <p:nvSpPr>
            <p:cNvPr id="37898" name="AutoShape 10"/>
            <p:cNvSpPr>
              <a:spLocks noChangeArrowheads="1"/>
            </p:cNvSpPr>
            <p:nvPr/>
          </p:nvSpPr>
          <p:spPr bwMode="auto">
            <a:xfrm>
              <a:off x="6008" y="2727"/>
              <a:ext cx="793" cy="462"/>
            </a:xfrm>
            <a:prstGeom prst="downArrow">
              <a:avLst>
                <a:gd name="adj1" fmla="val 50000"/>
                <a:gd name="adj2" fmla="val 25000"/>
              </a:avLst>
            </a:prstGeom>
            <a:solidFill>
              <a:srgbClr val="FFFFFF"/>
            </a:solidFill>
            <a:ln w="31750">
              <a:solidFill>
                <a:srgbClr val="4BACC6"/>
              </a:solidFill>
              <a:miter lim="800000"/>
              <a:headEnd/>
              <a:tailEnd/>
            </a:ln>
            <a:effectLst/>
          </p:spPr>
          <p:txBody>
            <a:bodyPr vert="eaVert" wrap="square" lIns="91440" tIns="45720" rIns="91440" bIns="45720" numCol="1" anchor="t" anchorCtr="0" compatLnSpc="1">
              <a:prstTxWarp prst="textNoShape">
                <a:avLst/>
              </a:prstTxWarp>
            </a:bodyPr>
            <a:lstStyle/>
            <a:p>
              <a:endParaRPr lang="en-US">
                <a:solidFill>
                  <a:prstClr val="black"/>
                </a:solidFill>
              </a:endParaRPr>
            </a:p>
          </p:txBody>
        </p:sp>
        <p:sp>
          <p:nvSpPr>
            <p:cNvPr id="37899" name="AutoShape 11"/>
            <p:cNvSpPr>
              <a:spLocks noChangeArrowheads="1"/>
            </p:cNvSpPr>
            <p:nvPr/>
          </p:nvSpPr>
          <p:spPr bwMode="auto">
            <a:xfrm>
              <a:off x="4977" y="5613"/>
              <a:ext cx="2876" cy="975"/>
            </a:xfrm>
            <a:prstGeom prst="downArrowCallout">
              <a:avLst>
                <a:gd name="adj1" fmla="val 73744"/>
                <a:gd name="adj2" fmla="val 73744"/>
                <a:gd name="adj3" fmla="val 16667"/>
                <a:gd name="adj4" fmla="val 66667"/>
              </a:avLst>
            </a:prstGeom>
            <a:solidFill>
              <a:srgbClr val="00B0F0"/>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a-IR" sz="1200" b="1" dirty="0" smtClean="0">
                  <a:solidFill>
                    <a:prstClr val="black"/>
                  </a:solidFill>
                  <a:ea typeface="Arial" pitchFamily="34" charset="0"/>
                  <a:cs typeface="B Nazanin" pitchFamily="2" charset="-78"/>
                </a:rPr>
                <a:t>جمع </a:t>
              </a:r>
              <a:r>
                <a:rPr lang="fa-IR" b="1" dirty="0" smtClean="0">
                  <a:solidFill>
                    <a:prstClr val="black"/>
                  </a:solidFill>
                  <a:ea typeface="Arial" pitchFamily="34" charset="0"/>
                  <a:cs typeface="B Nazanin" pitchFamily="2" charset="-78"/>
                </a:rPr>
                <a:t> آوری روایت از آن فرد</a:t>
              </a:r>
              <a:endParaRPr lang="en-US" b="1" dirty="0" smtClean="0">
                <a:solidFill>
                  <a:prstClr val="black"/>
                </a:solidFill>
                <a:latin typeface="Arial" pitchFamily="34" charset="0"/>
                <a:cs typeface="Arial" pitchFamily="34" charset="0"/>
              </a:endParaRPr>
            </a:p>
          </p:txBody>
        </p:sp>
      </p:grpSp>
      <p:sp>
        <p:nvSpPr>
          <p:cNvPr id="13" name="Flowchart: Stored Data 12"/>
          <p:cNvSpPr/>
          <p:nvPr/>
        </p:nvSpPr>
        <p:spPr>
          <a:xfrm>
            <a:off x="2143108" y="0"/>
            <a:ext cx="6143668" cy="571480"/>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justLow" rtl="1" fontAlgn="base">
              <a:spcBef>
                <a:spcPct val="0"/>
              </a:spcBef>
              <a:spcAft>
                <a:spcPct val="0"/>
              </a:spcAft>
            </a:pPr>
            <a:r>
              <a:rPr lang="fa-IR" sz="2400" b="1" dirty="0" smtClean="0">
                <a:solidFill>
                  <a:prstClr val="black"/>
                </a:solidFill>
                <a:latin typeface="Times New Roman" pitchFamily="18" charset="0"/>
                <a:ea typeface="2  Nazanin" charset="-78"/>
                <a:cs typeface="B Nazanin" pitchFamily="2" charset="-78"/>
              </a:rPr>
              <a:t>نمودار مراحل اجرای پژوهش روایی</a:t>
            </a:r>
            <a:endParaRPr lang="fa-IR" sz="2400" dirty="0" smtClean="0">
              <a:solidFill>
                <a:prstClr val="black"/>
              </a:solidFill>
              <a:latin typeface="Arial" pitchFamily="34" charset="0"/>
              <a:cs typeface="B Nazanin" pitchFamily="2" charset="-78"/>
            </a:endParaRPr>
          </a:p>
        </p:txBody>
      </p:sp>
    </p:spTree>
    <p:extLst>
      <p:ext uri="{BB962C8B-B14F-4D97-AF65-F5344CB8AC3E}">
        <p14:creationId xmlns:p14="http://schemas.microsoft.com/office/powerpoint/2010/main" val="3432146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534400" cy="4876800"/>
          </a:xfrm>
        </p:spPr>
        <p:txBody>
          <a:bodyPr>
            <a:noAutofit/>
          </a:bodyPr>
          <a:lstStyle/>
          <a:p>
            <a:pPr algn="r" rtl="1"/>
            <a:r>
              <a:rPr lang="en-US" sz="2400" dirty="0" smtClean="0">
                <a:cs typeface="B Nazanin" pitchFamily="2" charset="-78"/>
              </a:rPr>
              <a:t/>
            </a:r>
            <a:br>
              <a:rPr lang="en-US" sz="2400" dirty="0" smtClean="0">
                <a:cs typeface="B Nazanin" pitchFamily="2" charset="-78"/>
              </a:rPr>
            </a:br>
            <a:r>
              <a:rPr lang="ar-SA" sz="2400" b="1" dirty="0" smtClean="0">
                <a:cs typeface="B Nazanin" pitchFamily="2" charset="-78"/>
              </a:rPr>
              <a:t>وان دایک استفاده از چهار قاعده</a:t>
            </a:r>
            <a:r>
              <a:rPr lang="en-US" sz="2400" b="1" dirty="0" smtClean="0">
                <a:cs typeface="B Nazanin" pitchFamily="2" charset="-78"/>
              </a:rPr>
              <a:t> </a:t>
            </a:r>
            <a:r>
              <a:rPr lang="ar-SA" sz="2400" b="1" dirty="0" smtClean="0">
                <a:cs typeface="B Nazanin" pitchFamily="2" charset="-78"/>
              </a:rPr>
              <a:t>ی کلان تقلیلی زیر را پیشنهاد می</a:t>
            </a:r>
            <a:r>
              <a:rPr lang="en-US" sz="2400" b="1" dirty="0" smtClean="0">
                <a:cs typeface="B Nazanin" pitchFamily="2" charset="-78"/>
              </a:rPr>
              <a:t> </a:t>
            </a:r>
            <a:r>
              <a:rPr lang="ar-SA" sz="2400" b="1" dirty="0" smtClean="0">
                <a:cs typeface="B Nazanin" pitchFamily="2" charset="-78"/>
              </a:rPr>
              <a:t>کند:</a:t>
            </a:r>
            <a:r>
              <a:rPr lang="en-US" sz="2400" b="1" dirty="0" smtClean="0">
                <a:cs typeface="B Nazanin" pitchFamily="2" charset="-78"/>
              </a:rPr>
              <a:t/>
            </a:r>
            <a:br>
              <a:rPr lang="en-US" sz="2400" b="1" dirty="0" smtClean="0">
                <a:cs typeface="B Nazanin" pitchFamily="2" charset="-78"/>
              </a:rPr>
            </a:br>
            <a:r>
              <a:rPr lang="fa-IR" sz="2400" b="1" dirty="0" smtClean="0">
                <a:solidFill>
                  <a:srgbClr val="FF0000"/>
                </a:solidFill>
                <a:cs typeface="B Nazanin" pitchFamily="2" charset="-78"/>
              </a:rPr>
              <a:t>1) </a:t>
            </a:r>
            <a:r>
              <a:rPr lang="ar-SA" sz="2400" b="1" dirty="0" smtClean="0">
                <a:solidFill>
                  <a:srgbClr val="FF0000"/>
                </a:solidFill>
                <a:cs typeface="B Nazanin" pitchFamily="2" charset="-78"/>
              </a:rPr>
              <a:t>قاعده</a:t>
            </a:r>
            <a:r>
              <a:rPr lang="en-US" sz="2400" b="1" dirty="0" smtClean="0">
                <a:solidFill>
                  <a:srgbClr val="FF0000"/>
                </a:solidFill>
                <a:cs typeface="B Nazanin" pitchFamily="2" charset="-78"/>
              </a:rPr>
              <a:t> </a:t>
            </a:r>
            <a:r>
              <a:rPr lang="ar-SA" sz="2400" b="1" dirty="0" smtClean="0">
                <a:solidFill>
                  <a:srgbClr val="FF0000"/>
                </a:solidFill>
                <a:cs typeface="B Nazanin" pitchFamily="2" charset="-78"/>
              </a:rPr>
              <a:t>ی حذف/ انتخاب</a:t>
            </a:r>
            <a:r>
              <a:rPr lang="fa-IR" sz="2400" b="1" dirty="0" smtClean="0">
                <a:solidFill>
                  <a:srgbClr val="FF0000"/>
                </a:solidFill>
                <a:cs typeface="B Nazanin" pitchFamily="2" charset="-78"/>
              </a:rPr>
              <a:t>:</a:t>
            </a:r>
            <a:r>
              <a:rPr lang="ar-SA" sz="2400" b="1" dirty="0" smtClean="0">
                <a:cs typeface="B Nazanin" pitchFamily="2" charset="-78"/>
              </a:rPr>
              <a:t> یعنی حذف همه</a:t>
            </a:r>
            <a:r>
              <a:rPr lang="en-US" sz="2400" b="1" dirty="0" smtClean="0">
                <a:cs typeface="B Nazanin" pitchFamily="2" charset="-78"/>
              </a:rPr>
              <a:t> </a:t>
            </a:r>
            <a:r>
              <a:rPr lang="ar-SA" sz="2400" b="1" dirty="0" smtClean="0">
                <a:cs typeface="B Nazanin" pitchFamily="2" charset="-78"/>
              </a:rPr>
              <a:t>ی گزاره</a:t>
            </a:r>
            <a:r>
              <a:rPr lang="en-US" sz="2400" b="1" dirty="0" smtClean="0">
                <a:cs typeface="B Nazanin" pitchFamily="2" charset="-78"/>
              </a:rPr>
              <a:t> </a:t>
            </a:r>
            <a:r>
              <a:rPr lang="ar-SA" sz="2400" b="1" dirty="0" smtClean="0">
                <a:cs typeface="B Nazanin" pitchFamily="2" charset="-78"/>
              </a:rPr>
              <a:t>هایی در متن که برای تفسیر گزاره</a:t>
            </a:r>
            <a:r>
              <a:rPr lang="en-US" sz="2400" b="1" dirty="0" smtClean="0">
                <a:cs typeface="B Nazanin" pitchFamily="2" charset="-78"/>
              </a:rPr>
              <a:t> </a:t>
            </a:r>
            <a:r>
              <a:rPr lang="ar-SA" sz="2400" b="1" dirty="0" smtClean="0">
                <a:cs typeface="B Nazanin" pitchFamily="2" charset="-78"/>
              </a:rPr>
              <a:t>های دیگر گفتمان مهم نیستند و بر حقایق دلالت ندارند.</a:t>
            </a:r>
            <a:r>
              <a:rPr lang="en-US" sz="2400" b="1" dirty="0" smtClean="0">
                <a:cs typeface="B Nazanin" pitchFamily="2" charset="-78"/>
              </a:rPr>
              <a:t/>
            </a:r>
            <a:br>
              <a:rPr lang="en-US" sz="2400" b="1" dirty="0" smtClean="0">
                <a:cs typeface="B Nazanin" pitchFamily="2" charset="-78"/>
              </a:rPr>
            </a:br>
            <a:r>
              <a:rPr lang="fa-IR" sz="2400" b="1" dirty="0" smtClean="0">
                <a:solidFill>
                  <a:srgbClr val="FF0000"/>
                </a:solidFill>
                <a:cs typeface="B Nazanin" pitchFamily="2" charset="-78"/>
              </a:rPr>
              <a:t>2) </a:t>
            </a:r>
            <a:r>
              <a:rPr lang="ar-SA" sz="2400" b="1" dirty="0" smtClean="0">
                <a:solidFill>
                  <a:srgbClr val="FF0000"/>
                </a:solidFill>
                <a:cs typeface="B Nazanin" pitchFamily="2" charset="-78"/>
              </a:rPr>
              <a:t>حذف شدید</a:t>
            </a:r>
            <a:r>
              <a:rPr lang="fa-IR" sz="2400" b="1" dirty="0" smtClean="0">
                <a:solidFill>
                  <a:srgbClr val="FF0000"/>
                </a:solidFill>
                <a:cs typeface="B Nazanin" pitchFamily="2" charset="-78"/>
              </a:rPr>
              <a:t>:</a:t>
            </a:r>
            <a:r>
              <a:rPr lang="ar-SA" sz="2400" b="1" dirty="0" smtClean="0">
                <a:solidFill>
                  <a:srgbClr val="FF0000"/>
                </a:solidFill>
                <a:cs typeface="B Nazanin" pitchFamily="2" charset="-78"/>
              </a:rPr>
              <a:t> </a:t>
            </a:r>
            <a:r>
              <a:rPr lang="ar-SA" sz="2400" b="1" dirty="0" smtClean="0">
                <a:cs typeface="B Nazanin" pitchFamily="2" charset="-78"/>
              </a:rPr>
              <a:t>که در صورت قوی</a:t>
            </a:r>
            <a:r>
              <a:rPr lang="en-US" sz="2400" b="1" dirty="0" smtClean="0">
                <a:cs typeface="B Nazanin" pitchFamily="2" charset="-78"/>
              </a:rPr>
              <a:t> </a:t>
            </a:r>
            <a:r>
              <a:rPr lang="ar-SA" sz="2400" b="1" dirty="0" smtClean="0">
                <a:cs typeface="B Nazanin" pitchFamily="2" charset="-78"/>
              </a:rPr>
              <a:t>تری از قاعده قبلی است. در این حالت جزییاتی که به لحاظ مکانی مهم هستند اما در سطح کلان</a:t>
            </a:r>
            <a:r>
              <a:rPr lang="en-US" sz="2400" b="1" dirty="0" smtClean="0">
                <a:cs typeface="B Nazanin" pitchFamily="2" charset="-78"/>
              </a:rPr>
              <a:t> </a:t>
            </a:r>
            <a:r>
              <a:rPr lang="ar-SA" sz="2400" b="1" dirty="0" smtClean="0">
                <a:cs typeface="B Nazanin" pitchFamily="2" charset="-78"/>
              </a:rPr>
              <a:t>تر فاقد اهمیت</a:t>
            </a:r>
            <a:r>
              <a:rPr lang="en-US" sz="2400" b="1" dirty="0" smtClean="0">
                <a:cs typeface="B Nazanin" pitchFamily="2" charset="-78"/>
              </a:rPr>
              <a:t> </a:t>
            </a:r>
            <a:r>
              <a:rPr lang="ar-SA" sz="2400" b="1" dirty="0" smtClean="0">
                <a:cs typeface="B Nazanin" pitchFamily="2" charset="-78"/>
              </a:rPr>
              <a:t>اند حذف می</a:t>
            </a:r>
            <a:r>
              <a:rPr lang="en-US" sz="2400" b="1" dirty="0" smtClean="0">
                <a:cs typeface="B Nazanin" pitchFamily="2" charset="-78"/>
              </a:rPr>
              <a:t> </a:t>
            </a:r>
            <a:r>
              <a:rPr lang="ar-SA" sz="2400" b="1" dirty="0" smtClean="0">
                <a:cs typeface="B Nazanin" pitchFamily="2" charset="-78"/>
              </a:rPr>
              <a:t>شوند.</a:t>
            </a:r>
            <a:r>
              <a:rPr lang="en-US" sz="2400" b="1" dirty="0" smtClean="0">
                <a:cs typeface="B Nazanin" pitchFamily="2" charset="-78"/>
              </a:rPr>
              <a:t/>
            </a:r>
            <a:br>
              <a:rPr lang="en-US" sz="2400" b="1" dirty="0" smtClean="0">
                <a:cs typeface="B Nazanin" pitchFamily="2" charset="-78"/>
              </a:rPr>
            </a:br>
            <a:r>
              <a:rPr lang="fa-IR" sz="2400" b="1" dirty="0" smtClean="0">
                <a:solidFill>
                  <a:srgbClr val="FF0000"/>
                </a:solidFill>
                <a:cs typeface="B Nazanin" pitchFamily="2" charset="-78"/>
              </a:rPr>
              <a:t>3) </a:t>
            </a:r>
            <a:r>
              <a:rPr lang="ar-SA" sz="2400" b="1" dirty="0" smtClean="0">
                <a:solidFill>
                  <a:srgbClr val="FF0000"/>
                </a:solidFill>
                <a:cs typeface="B Nazanin" pitchFamily="2" charset="-78"/>
              </a:rPr>
              <a:t>تعمیم</a:t>
            </a:r>
            <a:r>
              <a:rPr lang="fa-IR" sz="2400" b="1" dirty="0" smtClean="0">
                <a:solidFill>
                  <a:srgbClr val="FF0000"/>
                </a:solidFill>
                <a:cs typeface="B Nazanin" pitchFamily="2" charset="-78"/>
              </a:rPr>
              <a:t>:</a:t>
            </a:r>
            <a:r>
              <a:rPr lang="ar-SA" sz="2400" b="1" dirty="0" smtClean="0">
                <a:solidFill>
                  <a:srgbClr val="FF0000"/>
                </a:solidFill>
                <a:cs typeface="B Nazanin" pitchFamily="2" charset="-78"/>
              </a:rPr>
              <a:t> </a:t>
            </a:r>
            <a:r>
              <a:rPr lang="ar-SA" sz="2400" b="1" dirty="0" smtClean="0">
                <a:cs typeface="B Nazanin" pitchFamily="2" charset="-78"/>
              </a:rPr>
              <a:t>گزاره</a:t>
            </a:r>
            <a:r>
              <a:rPr lang="en-US" sz="2400" b="1" dirty="0" smtClean="0">
                <a:cs typeface="B Nazanin" pitchFamily="2" charset="-78"/>
              </a:rPr>
              <a:t> </a:t>
            </a:r>
            <a:r>
              <a:rPr lang="ar-SA" sz="2400" b="1" dirty="0" smtClean="0">
                <a:cs typeface="B Nazanin" pitchFamily="2" charset="-78"/>
              </a:rPr>
              <a:t>های غیر مرتبط حذف نمی</a:t>
            </a:r>
            <a:r>
              <a:rPr lang="en-US" sz="2400" b="1" dirty="0" smtClean="0">
                <a:cs typeface="B Nazanin" pitchFamily="2" charset="-78"/>
              </a:rPr>
              <a:t> </a:t>
            </a:r>
            <a:r>
              <a:rPr lang="ar-SA" sz="2400" b="1" dirty="0" smtClean="0">
                <a:cs typeface="B Nazanin" pitchFamily="2" charset="-78"/>
              </a:rPr>
              <a:t>شوند، بلکه با ساختن گزاره</a:t>
            </a:r>
            <a:r>
              <a:rPr lang="en-US" sz="2400" b="1" dirty="0" smtClean="0">
                <a:cs typeface="B Nazanin" pitchFamily="2" charset="-78"/>
              </a:rPr>
              <a:t> </a:t>
            </a:r>
            <a:r>
              <a:rPr lang="ar-SA" sz="2400" b="1" dirty="0" smtClean="0">
                <a:cs typeface="B Nazanin" pitchFamily="2" charset="-78"/>
              </a:rPr>
              <a:t>ای که به لحاظ مفهومی کلی</a:t>
            </a:r>
            <a:r>
              <a:rPr lang="en-US" sz="2400" b="1" dirty="0" smtClean="0">
                <a:cs typeface="B Nazanin" pitchFamily="2" charset="-78"/>
              </a:rPr>
              <a:t> </a:t>
            </a:r>
            <a:r>
              <a:rPr lang="ar-SA" sz="2400" b="1" dirty="0" smtClean="0">
                <a:cs typeface="B Nazanin" pitchFamily="2" charset="-78"/>
              </a:rPr>
              <a:t>تر است، آن را از جزئیات معنا شناختی جملات مربوط منتزع می</a:t>
            </a:r>
            <a:r>
              <a:rPr lang="en-US" sz="2400" b="1" dirty="0" smtClean="0">
                <a:cs typeface="B Nazanin" pitchFamily="2" charset="-78"/>
              </a:rPr>
              <a:t> </a:t>
            </a:r>
            <a:r>
              <a:rPr lang="ar-SA" sz="2400" b="1" dirty="0" smtClean="0">
                <a:cs typeface="B Nazanin" pitchFamily="2" charset="-78"/>
              </a:rPr>
              <a:t>کنیم.</a:t>
            </a:r>
            <a:r>
              <a:rPr lang="en-US" sz="2400" b="1" dirty="0" smtClean="0">
                <a:cs typeface="B Nazanin" pitchFamily="2" charset="-78"/>
              </a:rPr>
              <a:t/>
            </a:r>
            <a:br>
              <a:rPr lang="en-US" sz="2400" b="1" dirty="0" smtClean="0">
                <a:cs typeface="B Nazanin" pitchFamily="2" charset="-78"/>
              </a:rPr>
            </a:br>
            <a:r>
              <a:rPr lang="fa-IR" sz="2400" b="1" dirty="0" smtClean="0">
                <a:solidFill>
                  <a:srgbClr val="FF0000"/>
                </a:solidFill>
                <a:cs typeface="B Nazanin" pitchFamily="2" charset="-78"/>
              </a:rPr>
              <a:t>4) </a:t>
            </a:r>
            <a:r>
              <a:rPr lang="ar-SA" sz="2400" b="1" dirty="0" smtClean="0">
                <a:solidFill>
                  <a:srgbClr val="FF0000"/>
                </a:solidFill>
                <a:cs typeface="B Nazanin" pitchFamily="2" charset="-78"/>
              </a:rPr>
              <a:t>ساختن</a:t>
            </a:r>
            <a:r>
              <a:rPr lang="fa-IR" sz="2400" b="1" dirty="0" smtClean="0">
                <a:solidFill>
                  <a:srgbClr val="FF0000"/>
                </a:solidFill>
                <a:cs typeface="B Nazanin" pitchFamily="2" charset="-78"/>
              </a:rPr>
              <a:t>:</a:t>
            </a:r>
            <a:r>
              <a:rPr lang="ar-SA" sz="2400" b="1" dirty="0" smtClean="0">
                <a:solidFill>
                  <a:srgbClr val="FF0000"/>
                </a:solidFill>
                <a:cs typeface="B Nazanin" pitchFamily="2" charset="-78"/>
              </a:rPr>
              <a:t> </a:t>
            </a:r>
            <a:r>
              <a:rPr lang="ar-SA" sz="2400" b="1" dirty="0" smtClean="0">
                <a:cs typeface="B Nazanin" pitchFamily="2" charset="-78"/>
              </a:rPr>
              <a:t>در این حالت با جانشین ساختن گزاره</a:t>
            </a:r>
            <a:r>
              <a:rPr lang="en-US" sz="2400" b="1" dirty="0" smtClean="0">
                <a:cs typeface="B Nazanin" pitchFamily="2" charset="-78"/>
              </a:rPr>
              <a:t> </a:t>
            </a:r>
            <a:r>
              <a:rPr lang="ar-SA" sz="2400" b="1" dirty="0" smtClean="0">
                <a:cs typeface="B Nazanin" pitchFamily="2" charset="-78"/>
              </a:rPr>
              <a:t>ها در یک توالی مشترک، آن</a:t>
            </a:r>
            <a:r>
              <a:rPr lang="en-US" sz="2400" b="1" dirty="0" smtClean="0">
                <a:cs typeface="B Nazanin" pitchFamily="2" charset="-78"/>
              </a:rPr>
              <a:t> </a:t>
            </a:r>
            <a:r>
              <a:rPr lang="ar-SA" sz="2400" b="1" dirty="0" smtClean="0">
                <a:cs typeface="B Nazanin" pitchFamily="2" charset="-78"/>
              </a:rPr>
              <a:t>ها را با یکدیگر در نظر می</a:t>
            </a:r>
            <a:r>
              <a:rPr lang="en-US" sz="2400" b="1" dirty="0" smtClean="0">
                <a:cs typeface="B Nazanin" pitchFamily="2" charset="-78"/>
              </a:rPr>
              <a:t> </a:t>
            </a:r>
            <a:r>
              <a:rPr lang="ar-SA" sz="2400" b="1" dirty="0" smtClean="0">
                <a:cs typeface="B Nazanin" pitchFamily="2" charset="-78"/>
              </a:rPr>
              <a:t>گیریم. در حقیقت گزاره</a:t>
            </a:r>
            <a:r>
              <a:rPr lang="en-US" sz="2400" b="1" dirty="0" smtClean="0">
                <a:cs typeface="B Nazanin" pitchFamily="2" charset="-78"/>
              </a:rPr>
              <a:t> </a:t>
            </a:r>
            <a:r>
              <a:rPr lang="ar-SA" sz="2400" b="1" dirty="0" smtClean="0">
                <a:cs typeface="B Nazanin" pitchFamily="2" charset="-78"/>
              </a:rPr>
              <a:t>هایی را می</a:t>
            </a:r>
            <a:r>
              <a:rPr lang="en-US" sz="2400" b="1" dirty="0" smtClean="0">
                <a:cs typeface="B Nazanin" pitchFamily="2" charset="-78"/>
              </a:rPr>
              <a:t> </a:t>
            </a:r>
            <a:r>
              <a:rPr lang="ar-SA" sz="2400" b="1" dirty="0" smtClean="0">
                <a:cs typeface="B Nazanin" pitchFamily="2" charset="-78"/>
              </a:rPr>
              <a:t>سازیم که بر حقیقت کل دلالت دارند.</a:t>
            </a:r>
            <a:r>
              <a:rPr lang="en-US" sz="2400" b="1" dirty="0" smtClean="0">
                <a:cs typeface="B Nazanin" pitchFamily="2" charset="-78"/>
              </a:rPr>
              <a:t/>
            </a:r>
            <a:br>
              <a:rPr lang="en-US" sz="2400" b="1" dirty="0" smtClean="0">
                <a:cs typeface="B Nazanin" pitchFamily="2" charset="-78"/>
              </a:rPr>
            </a:br>
            <a:r>
              <a:rPr lang="fa-IR" sz="2400" b="1" dirty="0" smtClean="0">
                <a:solidFill>
                  <a:srgbClr val="FF0000"/>
                </a:solidFill>
                <a:cs typeface="B Nazanin" pitchFamily="2" charset="-78"/>
              </a:rPr>
              <a:t>5) </a:t>
            </a:r>
            <a:r>
              <a:rPr lang="ar-SA" sz="2400" b="1" dirty="0" smtClean="0">
                <a:solidFill>
                  <a:srgbClr val="FF0000"/>
                </a:solidFill>
                <a:cs typeface="B Nazanin" pitchFamily="2" charset="-78"/>
              </a:rPr>
              <a:t>قاعده صفر</a:t>
            </a:r>
            <a:r>
              <a:rPr lang="fa-IR" sz="2400" b="1" dirty="0" smtClean="0">
                <a:solidFill>
                  <a:srgbClr val="FF0000"/>
                </a:solidFill>
                <a:cs typeface="B Nazanin" pitchFamily="2" charset="-78"/>
              </a:rPr>
              <a:t>: </a:t>
            </a:r>
            <a:r>
              <a:rPr lang="ar-SA" sz="2400" b="1" dirty="0" smtClean="0">
                <a:cs typeface="B Nazanin" pitchFamily="2" charset="-78"/>
              </a:rPr>
              <a:t>در این حالت گزاره ها تغییر نمی</a:t>
            </a:r>
            <a:r>
              <a:rPr lang="en-US" sz="2400" b="1" dirty="0" smtClean="0">
                <a:cs typeface="B Nazanin" pitchFamily="2" charset="-78"/>
              </a:rPr>
              <a:t> </a:t>
            </a:r>
            <a:r>
              <a:rPr lang="ar-SA" sz="2400" b="1" dirty="0" smtClean="0">
                <a:cs typeface="B Nazanin" pitchFamily="2" charset="-78"/>
              </a:rPr>
              <a:t>یابد و مستقیما در سطح کلان پذیرفته می</a:t>
            </a:r>
            <a:r>
              <a:rPr lang="en-US" sz="2400" b="1" dirty="0" smtClean="0">
                <a:cs typeface="B Nazanin" pitchFamily="2" charset="-78"/>
              </a:rPr>
              <a:t> </a:t>
            </a:r>
            <a:r>
              <a:rPr lang="ar-SA" sz="2400" b="1" dirty="0" smtClean="0">
                <a:cs typeface="B Nazanin" pitchFamily="2" charset="-78"/>
              </a:rPr>
              <a:t>شوند( ذکایی، 1387).</a:t>
            </a:r>
            <a:r>
              <a:rPr lang="en-US" sz="2400" dirty="0" smtClean="0">
                <a:cs typeface="B Nazanin" pitchFamily="2" charset="-78"/>
              </a:rPr>
              <a:t/>
            </a:r>
            <a:br>
              <a:rPr lang="en-US" sz="2400" dirty="0" smtClean="0">
                <a:cs typeface="B Nazanin" pitchFamily="2" charset="-78"/>
              </a:rPr>
            </a:br>
            <a:endParaRPr lang="en-US" sz="2400" dirty="0">
              <a:cs typeface="B Nazanin" pitchFamily="2" charset="-78"/>
            </a:endParaRPr>
          </a:p>
        </p:txBody>
      </p:sp>
      <p:sp>
        <p:nvSpPr>
          <p:cNvPr id="5" name="Flowchart: Stored Data 4"/>
          <p:cNvSpPr/>
          <p:nvPr/>
        </p:nvSpPr>
        <p:spPr>
          <a:xfrm>
            <a:off x="3428992" y="357166"/>
            <a:ext cx="5286412" cy="642942"/>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ar-SA" sz="2800" b="1" dirty="0" smtClean="0">
                <a:cs typeface="B Nazanin" pitchFamily="2" charset="-78"/>
              </a:rPr>
              <a:t>تحلیل ساختاری روایت ها</a:t>
            </a:r>
            <a:r>
              <a:rPr lang="ar-SA" sz="4400" b="1" dirty="0" smtClean="0">
                <a:cs typeface="B Nazanin" pitchFamily="2" charset="-78"/>
              </a:rPr>
              <a:t>:</a:t>
            </a: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2574419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14400" y="1219200"/>
            <a:ext cx="7620000" cy="4648200"/>
          </a:xfrm>
          <a:prstGeom prst="snip2DiagRec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ar-SA" sz="4800" b="1" dirty="0">
                <a:solidFill>
                  <a:srgbClr val="FF0000"/>
                </a:solidFill>
                <a:latin typeface="Arial" pitchFamily="34" charset="0"/>
                <a:ea typeface="+mj-ea"/>
                <a:cs typeface="B Jadid" pitchFamily="2" charset="-78"/>
              </a:rPr>
              <a:t>نقد و ارزیابی روش شناختی</a:t>
            </a:r>
            <a:endParaRPr lang="en-US" sz="4800" dirty="0">
              <a:solidFill>
                <a:srgbClr val="FF0000"/>
              </a:solidFill>
              <a:cs typeface="B Jadid" pitchFamily="2" charset="-78"/>
            </a:endParaRPr>
          </a:p>
        </p:txBody>
      </p:sp>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304800" y="1371600"/>
            <a:ext cx="8305800" cy="4343400"/>
          </a:xfrm>
          <a:prstGeom prst="foldedCorner">
            <a:avLst/>
          </a:prstGeom>
        </p:spPr>
        <p:style>
          <a:lnRef idx="3">
            <a:schemeClr val="lt1"/>
          </a:lnRef>
          <a:fillRef idx="1">
            <a:schemeClr val="accent3"/>
          </a:fillRef>
          <a:effectRef idx="1">
            <a:schemeClr val="accent3"/>
          </a:effectRef>
          <a:fontRef idx="minor">
            <a:schemeClr val="lt1"/>
          </a:fontRef>
        </p:style>
        <p:txBody>
          <a:bodyPr rtlCol="0" anchor="ctr"/>
          <a:lstStyle/>
          <a:p>
            <a:pPr lvl="0" algn="r"/>
            <a:r>
              <a:rPr lang="fa-IR" sz="2400" b="1" spc="50" dirty="0">
                <a:ln w="11430"/>
                <a:solidFill>
                  <a:srgbClr val="002060"/>
                </a:solidFill>
                <a:latin typeface="Calibri"/>
                <a:cs typeface="B Titr" pitchFamily="2" charset="-78"/>
              </a:rPr>
              <a:t>روایت داستانی در یک قالب ساختاری است (به صورت سخن، نوشتار، سرود، فیلم، تلویزیون، بازی کامپیوتری، عکاسی یا تئاتر) که سکانسی از یک رخداد قصه‌ای یا غیر قصه‌ای راتوصیف می‌کند.</a:t>
            </a:r>
            <a:endParaRPr lang="en-US" b="1" spc="50" dirty="0">
              <a:ln w="11430"/>
              <a:solidFill>
                <a:srgbClr val="002060"/>
              </a:solidFill>
              <a:cs typeface="B Titr" pitchFamily="2" charset="-78"/>
            </a:endParaRPr>
          </a:p>
        </p:txBody>
      </p:sp>
    </p:spTree>
    <p:extLst>
      <p:ext uri="{BB962C8B-B14F-4D97-AF65-F5344CB8AC3E}">
        <p14:creationId xmlns:p14="http://schemas.microsoft.com/office/powerpoint/2010/main" val="60167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362200"/>
            <a:ext cx="6019800" cy="3810000"/>
          </a:xfrm>
        </p:spPr>
        <p:txBody>
          <a:bodyPr>
            <a:noAutofit/>
          </a:bodyPr>
          <a:lstStyle/>
          <a:p>
            <a:pPr algn="r" rtl="1"/>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ar-SA" sz="2800" b="1"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ar-SA" sz="2800" dirty="0" smtClean="0">
                <a:solidFill>
                  <a:schemeClr val="tx1"/>
                </a:solidFill>
                <a:latin typeface="Arial" pitchFamily="34" charset="0"/>
                <a:cs typeface="Arial" pitchFamily="34" charset="0"/>
              </a:rPr>
              <a:t>مصاحبه</a:t>
            </a:r>
            <a:r>
              <a:rPr lang="en-US" sz="2800" dirty="0" smtClean="0">
                <a:solidFill>
                  <a:schemeClr val="tx1"/>
                </a:solidFill>
                <a:latin typeface="Arial" pitchFamily="34" charset="0"/>
                <a:cs typeface="Arial" pitchFamily="34" charset="0"/>
              </a:rPr>
              <a:t> </a:t>
            </a:r>
            <a:r>
              <a:rPr lang="ar-SA" sz="2800" dirty="0" smtClean="0">
                <a:solidFill>
                  <a:schemeClr val="tx1"/>
                </a:solidFill>
                <a:latin typeface="Arial" pitchFamily="34" charset="0"/>
                <a:cs typeface="Arial" pitchFamily="34" charset="0"/>
              </a:rPr>
              <a:t>های روایتی علیرغم اهمیتی که در بازسازی تجارب راوی و فهم مشترک از آنها دارد و شناخت عمیق ساختار دنیای تجربه شده­ی او فراهم می</a:t>
            </a:r>
            <a:r>
              <a:rPr lang="en-US" sz="2800" dirty="0" smtClean="0">
                <a:solidFill>
                  <a:schemeClr val="tx1"/>
                </a:solidFill>
                <a:latin typeface="Arial" pitchFamily="34" charset="0"/>
                <a:cs typeface="Arial" pitchFamily="34" charset="0"/>
              </a:rPr>
              <a:t> </a:t>
            </a:r>
            <a:r>
              <a:rPr lang="ar-SA" sz="2800" dirty="0" smtClean="0">
                <a:solidFill>
                  <a:schemeClr val="tx1"/>
                </a:solidFill>
                <a:latin typeface="Arial" pitchFamily="34" charset="0"/>
                <a:cs typeface="Arial" pitchFamily="34" charset="0"/>
              </a:rPr>
              <a:t>سازد، محدودیت و انتقاداتی را نیز همراه دارد. در سطح روش شناختی تخطی منظم از انتظارات نقشی هم درمورد راوی و هم مصاحبه کننده و نیز رعایت نشدن انتظارات مربوط به وضعیت روایت در زندگی روزمره از جمله ملاحظات جدی وارد شده بر این روش است( فلیک، 1997).</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a:solidFill>
                <a:schemeClr val="tx1"/>
              </a:solidFill>
              <a:latin typeface="Arial" pitchFamily="34" charset="0"/>
              <a:cs typeface="Arial" pitchFamily="34" charset="0"/>
            </a:endParaRPr>
          </a:p>
        </p:txBody>
      </p:sp>
      <p:pic>
        <p:nvPicPr>
          <p:cNvPr id="4" name="Content Placeholder 3" descr="Image-2953.JPG"/>
          <p:cNvPicPr>
            <a:picLocks noGrp="1" noChangeAspect="1"/>
          </p:cNvPicPr>
          <p:nvPr>
            <p:ph idx="1"/>
          </p:nvPr>
        </p:nvPicPr>
        <p:blipFill>
          <a:blip r:embed="rId2" cstate="print"/>
          <a:stretch>
            <a:fillRect/>
          </a:stretch>
        </p:blipFill>
        <p:spPr>
          <a:xfrm>
            <a:off x="0" y="0"/>
            <a:ext cx="2362200" cy="6858000"/>
          </a:xfrm>
        </p:spPr>
      </p:pic>
      <p:sp>
        <p:nvSpPr>
          <p:cNvPr id="5" name="Flowchart: Stored Data 4"/>
          <p:cNvSpPr/>
          <p:nvPr/>
        </p:nvSpPr>
        <p:spPr>
          <a:xfrm>
            <a:off x="2643174" y="571480"/>
            <a:ext cx="6072230"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ar-SA" sz="2800" b="1" dirty="0" smtClean="0">
                <a:latin typeface="Arial" pitchFamily="34" charset="0"/>
                <a:cs typeface="Arial" pitchFamily="34" charset="0"/>
              </a:rPr>
              <a:t>نقد و ارزیابی روش شناختی:</a:t>
            </a:r>
            <a:endParaRPr kumimoji="0" lang="fa-IR" sz="28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1634375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1295400"/>
            <a:ext cx="8001000" cy="5105400"/>
          </a:xfrm>
          <a:prstGeom prst="cloud">
            <a:avLst/>
          </a:prstGeom>
          <a:ln>
            <a:solidFill>
              <a:srgbClr val="FF0000"/>
            </a:solidFill>
          </a:ln>
          <a:scene3d>
            <a:camera prst="isometricOffAxis2Left"/>
            <a:lightRig rig="threePt" dir="t"/>
          </a:scene3d>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fa-IR" sz="4400" b="1" dirty="0">
                <a:ln w="50800"/>
                <a:solidFill>
                  <a:srgbClr val="FF0000"/>
                </a:solidFill>
                <a:ea typeface="+mj-ea"/>
                <a:cs typeface="B Jadid" pitchFamily="2" charset="-78"/>
              </a:rPr>
              <a:t>واقعه نگاری در آموزش</a:t>
            </a:r>
            <a:endParaRPr lang="en-US" sz="4400" b="1" dirty="0">
              <a:ln w="50800"/>
              <a:solidFill>
                <a:srgbClr val="FF0000"/>
              </a:solidFill>
              <a:cs typeface="B Jadid" pitchFamily="2" charset="-78"/>
            </a:endParaRPr>
          </a:p>
        </p:txBody>
      </p:sp>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xfrm>
            <a:off x="609600" y="1143000"/>
            <a:ext cx="7924800" cy="2574925"/>
          </a:xfrm>
          <a:solidFill>
            <a:srgbClr val="FFFF0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7500" lnSpcReduction="20000"/>
          </a:bodyPr>
          <a:lstStyle/>
          <a:p>
            <a:pPr algn="r" rtl="1">
              <a:lnSpc>
                <a:spcPct val="80000"/>
              </a:lnSpc>
              <a:buFontTx/>
              <a:buNone/>
              <a:defRPr/>
            </a:pPr>
            <a:r>
              <a:rPr lang="fa-IR" sz="1800" dirty="0"/>
              <a:t>    </a:t>
            </a:r>
            <a:endParaRPr lang="fa-IR" sz="2000" dirty="0">
              <a:solidFill>
                <a:srgbClr val="FF0000"/>
              </a:solidFill>
            </a:endParaRPr>
          </a:p>
          <a:p>
            <a:pPr algn="r" rtl="1">
              <a:lnSpc>
                <a:spcPct val="80000"/>
              </a:lnSpc>
              <a:buFontTx/>
              <a:buNone/>
              <a:defRPr/>
            </a:pPr>
            <a:r>
              <a:rPr lang="fa-IR" sz="2000" b="1" dirty="0">
                <a:solidFill>
                  <a:srgbClr val="FF0000"/>
                </a:solidFill>
              </a:rPr>
              <a:t>    </a:t>
            </a:r>
            <a:r>
              <a:rPr lang="fa-IR" b="1" dirty="0">
                <a:solidFill>
                  <a:srgbClr val="FF0000"/>
                </a:solidFill>
              </a:rPr>
              <a:t>واقعه </a:t>
            </a:r>
            <a:r>
              <a:rPr lang="fa-IR" b="1" dirty="0" smtClean="0">
                <a:solidFill>
                  <a:srgbClr val="FF0000"/>
                </a:solidFill>
              </a:rPr>
              <a:t>نگاری در آموزش:</a:t>
            </a:r>
            <a:endParaRPr lang="fa-IR" b="1" dirty="0">
              <a:solidFill>
                <a:srgbClr val="FF0000"/>
              </a:solidFill>
            </a:endParaRPr>
          </a:p>
          <a:p>
            <a:pPr algn="r" rtl="1">
              <a:lnSpc>
                <a:spcPct val="120000"/>
              </a:lnSpc>
              <a:buFontTx/>
              <a:buNone/>
              <a:defRPr/>
            </a:pPr>
            <a:r>
              <a:rPr lang="fa-IR" b="1" dirty="0">
                <a:latin typeface="2  Nazanin"/>
              </a:rPr>
              <a:t>  </a:t>
            </a:r>
            <a:r>
              <a:rPr lang="fa-IR" sz="3400" b="1" dirty="0">
                <a:latin typeface="2  Nazanin"/>
              </a:rPr>
              <a:t> ثبت داستانی یک شیوه یادداشت برداری ساده و سریع برای نشان دادن فرایند پیشرفت و توانمندی های علمی و اجتماعی دانش آموز است. برای بدست آوردن اطلاعات مرتبط، معلم باید خطوط راهنمایی را  برای ثبت داده ها مشخص نماید.</a:t>
            </a:r>
          </a:p>
          <a:p>
            <a:pPr algn="r" rtl="1">
              <a:lnSpc>
                <a:spcPct val="80000"/>
              </a:lnSpc>
              <a:buFontTx/>
              <a:buNone/>
              <a:defRPr/>
            </a:pPr>
            <a:r>
              <a:rPr lang="fa-IR" b="1" dirty="0"/>
              <a:t>    </a:t>
            </a:r>
            <a:endParaRPr lang="en-US" b="1" dirty="0"/>
          </a:p>
        </p:txBody>
      </p:sp>
      <p:sp>
        <p:nvSpPr>
          <p:cNvPr id="5" name="Rectangle 3"/>
          <p:cNvSpPr txBox="1">
            <a:spLocks noChangeArrowheads="1"/>
          </p:cNvSpPr>
          <p:nvPr/>
        </p:nvSpPr>
        <p:spPr>
          <a:xfrm>
            <a:off x="457200" y="3886200"/>
            <a:ext cx="8229600" cy="2590800"/>
          </a:xfrm>
          <a:prstGeom prst="rect">
            <a:avLst/>
          </a:prstGeom>
          <a:solidFill>
            <a:srgbClr val="33CC33"/>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p>
            <a:pPr marL="342900" indent="-342900" algn="just" rtl="1">
              <a:spcBef>
                <a:spcPct val="20000"/>
              </a:spcBef>
              <a:defRPr/>
            </a:pPr>
            <a:r>
              <a:rPr lang="ar-SA" sz="3200" b="1" dirty="0" smtClean="0">
                <a:solidFill>
                  <a:prstClr val="black"/>
                </a:solidFill>
              </a:rPr>
              <a:t>هر واقعه نگاري داراي  دو بخش  </a:t>
            </a:r>
            <a:r>
              <a:rPr lang="ar-SA" sz="3200" b="1" dirty="0" smtClean="0">
                <a:solidFill>
                  <a:srgbClr val="FF0000"/>
                </a:solidFill>
              </a:rPr>
              <a:t>توصيف عيني رويداد و تفسير آن </a:t>
            </a:r>
            <a:r>
              <a:rPr lang="ar-SA" sz="3200" b="1" dirty="0" smtClean="0">
                <a:solidFill>
                  <a:prstClr val="black"/>
                </a:solidFill>
              </a:rPr>
              <a:t>است . بنابراين، در بخش توصيف، آن‌چه واقعاً رخ داده است، نوشته شده و سپس، آن رويداد تفسير مي‌گردد. در بخش تفسير، به </a:t>
            </a:r>
            <a:r>
              <a:rPr lang="ar-SA" sz="3200" b="1" dirty="0" smtClean="0">
                <a:solidFill>
                  <a:srgbClr val="FF0000"/>
                </a:solidFill>
              </a:rPr>
              <a:t>دلايل احتمالي و راه‌ حل ها يا نتايج مثبت و منفي </a:t>
            </a:r>
            <a:r>
              <a:rPr lang="ar-SA" sz="3200" b="1" dirty="0" smtClean="0">
                <a:solidFill>
                  <a:prstClr val="black"/>
                </a:solidFill>
              </a:rPr>
              <a:t>آن نيز اشاره مي‌شود.</a:t>
            </a:r>
            <a:r>
              <a:rPr lang="ar-SA" sz="3200" b="1" dirty="0" smtClean="0">
                <a:solidFill>
                  <a:prstClr val="black"/>
                </a:solidFill>
                <a:effectLst>
                  <a:outerShdw blurRad="38100" dist="38100" dir="2700000" algn="tl">
                    <a:srgbClr val="000000">
                      <a:alpha val="43137"/>
                    </a:srgbClr>
                  </a:outerShdw>
                </a:effectLst>
              </a:rPr>
              <a:t> </a:t>
            </a:r>
            <a:endParaRPr lang="en-US" sz="3200" b="1" dirty="0" smtClean="0">
              <a:solidFill>
                <a:prstClr val="black"/>
              </a:solidFill>
            </a:endParaRPr>
          </a:p>
        </p:txBody>
      </p:sp>
      <p:sp>
        <p:nvSpPr>
          <p:cNvPr id="6" name="Flowchart: Stored Data 5"/>
          <p:cNvSpPr/>
          <p:nvPr/>
        </p:nvSpPr>
        <p:spPr>
          <a:xfrm>
            <a:off x="3286116" y="285728"/>
            <a:ext cx="5429288"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fa-IR" sz="3200" b="1" dirty="0" smtClean="0">
                <a:solidFill>
                  <a:srgbClr val="FF0000"/>
                </a:solidFill>
              </a:rPr>
              <a:t>واقعه نگاری در آموزش:</a:t>
            </a:r>
            <a:endParaRPr kumimoji="0" lang="fa-IR" sz="32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2463977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28596" y="5500702"/>
          <a:ext cx="8321040" cy="64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1371600"/>
            <a:ext cx="8183880" cy="3986226"/>
          </a:xfrm>
          <a:blipFill>
            <a:blip r:embed="rId7"/>
            <a:tile tx="0" ty="0" sx="100000" sy="100000" flip="none" algn="tl"/>
          </a:blipFill>
          <a:ln w="38100">
            <a:solidFill>
              <a:schemeClr val="accent1">
                <a:lumMod val="75000"/>
              </a:schemeClr>
            </a:solidFill>
          </a:ln>
          <a:scene3d>
            <a:camera prst="orthographicFront"/>
            <a:lightRig rig="threePt" dir="t"/>
          </a:scene3d>
          <a:sp3d>
            <a:bevelT/>
          </a:sp3d>
        </p:spPr>
        <p:txBody>
          <a:bodyPr/>
          <a:lstStyle/>
          <a:p>
            <a:pPr algn="just" rtl="1"/>
            <a:endParaRPr lang="fa-IR" b="1" dirty="0" smtClean="0">
              <a:latin typeface="Arial" pitchFamily="34" charset="0"/>
              <a:cs typeface="Arial" pitchFamily="34" charset="0"/>
            </a:endParaRPr>
          </a:p>
          <a:p>
            <a:pPr algn="just" rtl="1"/>
            <a:r>
              <a:rPr lang="fa-IR" b="1" dirty="0" smtClean="0">
                <a:latin typeface="Arial" pitchFamily="34" charset="0"/>
                <a:cs typeface="Arial" pitchFamily="34" charset="0"/>
              </a:rPr>
              <a:t>ارتباط میان روایت و تجربه‌انسانی به این معنای است که تجربه حرفه‏ای نمی</a:t>
            </a:r>
            <a:r>
              <a:rPr lang="en-US" b="1" dirty="0" smtClean="0">
                <a:latin typeface="Arial" pitchFamily="34" charset="0"/>
                <a:cs typeface="Arial" pitchFamily="34" charset="0"/>
              </a:rPr>
              <a:t> </a:t>
            </a:r>
            <a:r>
              <a:rPr lang="fa-IR" b="1" dirty="0" smtClean="0">
                <a:latin typeface="Arial" pitchFamily="34" charset="0"/>
                <a:cs typeface="Arial" pitchFamily="34" charset="0"/>
              </a:rPr>
              <a:t>تواند تنها از طریق روش‌های عملی، که این تجربه و موضوعات اطراف آن را با استفاده از ارقام آماری خلاصه می</a:t>
            </a:r>
            <a:r>
              <a:rPr lang="en-US" b="1" dirty="0" smtClean="0">
                <a:latin typeface="Arial" pitchFamily="34" charset="0"/>
                <a:cs typeface="Arial" pitchFamily="34" charset="0"/>
              </a:rPr>
              <a:t> </a:t>
            </a:r>
            <a:r>
              <a:rPr lang="fa-IR" b="1" dirty="0" smtClean="0">
                <a:latin typeface="Arial" pitchFamily="34" charset="0"/>
                <a:cs typeface="Arial" pitchFamily="34" charset="0"/>
              </a:rPr>
              <a:t>کنند، دریافت شود. چنین رویکردی غیرکافی و محدود کننده است.</a:t>
            </a:r>
          </a:p>
          <a:p>
            <a:pPr algn="just" rtl="1"/>
            <a:r>
              <a:rPr lang="fa-IR" b="1" dirty="0" smtClean="0">
                <a:latin typeface="Arial" pitchFamily="34" charset="0"/>
                <a:cs typeface="Arial" pitchFamily="34" charset="0"/>
              </a:rPr>
              <a:t>روایت ها نسبت به موضوعاتی که با رویکردهای فنی و تکنیکی آشکار نمی‏شوند حساس­اند.</a:t>
            </a:r>
            <a:endParaRPr lang="en-US" b="1" dirty="0" smtClean="0">
              <a:latin typeface="Arial" pitchFamily="34" charset="0"/>
              <a:cs typeface="Arial" pitchFamily="34" charset="0"/>
            </a:endParaRPr>
          </a:p>
          <a:p>
            <a:pPr algn="just" rtl="1"/>
            <a:endParaRPr lang="en-US" b="1" dirty="0" smtClean="0">
              <a:latin typeface="Arial" pitchFamily="34" charset="0"/>
              <a:cs typeface="Arial" pitchFamily="34" charset="0"/>
            </a:endParaRPr>
          </a:p>
          <a:p>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590800"/>
            <a:ext cx="8183880" cy="1984248"/>
          </a:xfrm>
          <a:solidFill>
            <a:srgbClr val="C00000"/>
          </a:solidFill>
        </p:spPr>
        <p:txBody>
          <a:bodyPr>
            <a:normAutofit/>
          </a:bodyPr>
          <a:lstStyle/>
          <a:p>
            <a:pPr algn="just"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استفاده از روایت ها به عنوان یک روش پژوهش می­تواند، به فهم بهتر یاددهی، یادگیری و عملکرد ما در طیف وسیعی از محیط­ها و تولید ابزارها و شیوه‌های مناسب یاددهی کمک کند.</a:t>
            </a:r>
          </a:p>
        </p:txBody>
      </p:sp>
      <p:sp>
        <p:nvSpPr>
          <p:cNvPr id="4" name="Content Placeholder 2"/>
          <p:cNvSpPr txBox="1">
            <a:spLocks/>
          </p:cNvSpPr>
          <p:nvPr/>
        </p:nvSpPr>
        <p:spPr>
          <a:xfrm>
            <a:off x="502920" y="4724400"/>
            <a:ext cx="8183880" cy="1603248"/>
          </a:xfrm>
          <a:prstGeom prst="rect">
            <a:avLst/>
          </a:prstGeom>
          <a:solidFill>
            <a:schemeClr val="bg1">
              <a:lumMod val="95000"/>
            </a:schemeClr>
          </a:solidFill>
          <a:ln w="38100">
            <a:solidFill>
              <a:schemeClr val="accent1">
                <a:lumMod val="60000"/>
                <a:lumOff val="40000"/>
              </a:schemeClr>
            </a:solidFill>
          </a:ln>
        </p:spPr>
        <p:txBody>
          <a:bodyPr vert="horz" lIns="182880" tIns="91440">
            <a:normAutofit/>
          </a:bodyPr>
          <a:lstStyle/>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در مشاغلی که با افراد سر و کار دارند، داستان‏ها و تجارب برای توضیح و توجیه تفکر و کارکردها به کار گرفته می‏شود. </a:t>
            </a:r>
            <a:endParaRPr kumimoji="0" lang="en-US" sz="28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endParaRPr>
          </a:p>
        </p:txBody>
      </p:sp>
      <p:sp>
        <p:nvSpPr>
          <p:cNvPr id="6" name="Left Arrow 5"/>
          <p:cNvSpPr/>
          <p:nvPr/>
        </p:nvSpPr>
        <p:spPr>
          <a:xfrm>
            <a:off x="838200" y="533400"/>
            <a:ext cx="7848600" cy="2133600"/>
          </a:xfrm>
          <a:prstGeom prst="leftArrow">
            <a:avLst/>
          </a:prstGeom>
          <a:ln>
            <a:solidFill>
              <a:srgbClr val="FF0000"/>
            </a:solidFill>
          </a:ln>
          <a:scene3d>
            <a:camera prst="isometricOffAxis1Top"/>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dirty="0">
                <a:solidFill>
                  <a:srgbClr val="04617B"/>
                </a:solidFill>
                <a:latin typeface="Calibri"/>
                <a:ea typeface="+mj-ea"/>
                <a:cs typeface="B Jadid" pitchFamily="2" charset="-78"/>
              </a:rPr>
              <a:t>ر</a:t>
            </a:r>
            <a:r>
              <a:rPr lang="fa-IR" sz="2400" b="1" dirty="0">
                <a:solidFill>
                  <a:srgbClr val="04617B"/>
                </a:solidFill>
                <a:latin typeface="Calibri"/>
                <a:ea typeface="+mj-ea"/>
                <a:cs typeface="B Jadid" pitchFamily="2" charset="-78"/>
              </a:rPr>
              <a:t>وایت ها راهی برای واکاوی تجربیات حرفه‏ای</a:t>
            </a:r>
            <a:endParaRPr lang="en-US" sz="2400" dirty="0">
              <a:cs typeface="B Jadid"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434" y="2206752"/>
            <a:ext cx="8183880" cy="1069848"/>
          </a:xfrm>
        </p:spPr>
        <p:style>
          <a:lnRef idx="3">
            <a:schemeClr val="lt1"/>
          </a:lnRef>
          <a:fillRef idx="1">
            <a:schemeClr val="accent4"/>
          </a:fillRef>
          <a:effectRef idx="1">
            <a:schemeClr val="accent4"/>
          </a:effectRef>
          <a:fontRef idx="minor">
            <a:schemeClr val="lt1"/>
          </a:fontRef>
        </p:style>
        <p:txBody>
          <a:bodyPr>
            <a:normAutofit/>
          </a:bodyPr>
          <a:lstStyle/>
          <a:p>
            <a:pPr algn="just" rtl="1"/>
            <a:r>
              <a:rPr lang="fa-IR" dirty="0" smtClean="0"/>
              <a:t>روایت ها ابزار کارورزان است تا از تجربه معناسازی کنند و آن را در بدنه‏ای از دانش عملی سازمان دهند.</a:t>
            </a:r>
          </a:p>
          <a:p>
            <a:pPr algn="just" rtl="1"/>
            <a:endParaRPr lang="en-US" dirty="0" smtClean="0"/>
          </a:p>
          <a:p>
            <a:endParaRPr lang="en-US" dirty="0"/>
          </a:p>
        </p:txBody>
      </p:sp>
      <p:sp>
        <p:nvSpPr>
          <p:cNvPr id="4" name="Content Placeholder 2"/>
          <p:cNvSpPr txBox="1">
            <a:spLocks/>
          </p:cNvSpPr>
          <p:nvPr/>
        </p:nvSpPr>
        <p:spPr>
          <a:xfrm>
            <a:off x="1069703" y="3276600"/>
            <a:ext cx="7086600" cy="160020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vert="horz" lIns="182880" tIns="91440">
            <a:normAutofit fontScale="92500" lnSpcReduction="10000"/>
          </a:bodyPr>
          <a:lstStyle/>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mn-cs"/>
              </a:rPr>
              <a:t>مدل فنی در کارورزی نظریه‏سازی و تمرین‌عملی را از هم جدا می‏داند و با تحمیل توضیح و تفسیر بیرونی بر یادگیرنده، موجب تصور غلط از روابط متقابل کنش انسان و تمرین می‏شود.</a:t>
            </a:r>
          </a:p>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81000" y="4876800"/>
            <a:ext cx="8183880" cy="1447800"/>
          </a:xfrm>
          <a:prstGeom prst="rect">
            <a:avLst/>
          </a:prstGeom>
          <a:solidFill>
            <a:srgbClr val="008000"/>
          </a:solidFill>
        </p:spPr>
        <p:style>
          <a:lnRef idx="0">
            <a:schemeClr val="accent2"/>
          </a:lnRef>
          <a:fillRef idx="3">
            <a:schemeClr val="accent2"/>
          </a:fillRef>
          <a:effectRef idx="3">
            <a:schemeClr val="accent2"/>
          </a:effectRef>
          <a:fontRef idx="minor">
            <a:schemeClr val="lt1"/>
          </a:fontRef>
        </p:style>
        <p:txBody>
          <a:bodyPr vert="horz" lIns="182880" tIns="9144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b="1"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itchFamily="34" charset="0"/>
                <a:cs typeface="Arial" pitchFamily="34" charset="0"/>
              </a:rPr>
              <a:t>اگر تمرین‏ها را به عنوان بخشی از فرایند تغییر درک کنیم........ درک این تمرین‏ها مستلزم گفتن داستان‏هایی درباره این است که آن‌ها چگونه و با چه هدفی تکامل یافته‏اند.</a:t>
            </a:r>
            <a:endParaRPr kumimoji="0" lang="en-US" sz="2800" b="1"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itchFamily="34" charset="0"/>
              <a:cs typeface="Arial" pitchFamily="34" charset="0"/>
            </a:endParaRPr>
          </a:p>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1"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itchFamily="34" charset="0"/>
              <a:cs typeface="Arial" pitchFamily="34" charset="0"/>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fa-IR" sz="2800" b="1"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itchFamily="34" charset="0"/>
                <a:cs typeface="Arial" pitchFamily="34" charset="0"/>
              </a:rPr>
              <a:t>؟</a:t>
            </a:r>
            <a:endParaRPr kumimoji="0" lang="en-US" sz="2800" b="1"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pitchFamily="34" charset="0"/>
              <a:cs typeface="Arial" pitchFamily="34" charset="0"/>
            </a:endParaRPr>
          </a:p>
        </p:txBody>
      </p:sp>
      <p:sp>
        <p:nvSpPr>
          <p:cNvPr id="7" name="Left Arrow 6"/>
          <p:cNvSpPr/>
          <p:nvPr/>
        </p:nvSpPr>
        <p:spPr>
          <a:xfrm>
            <a:off x="1676401" y="152400"/>
            <a:ext cx="7028542" cy="1981200"/>
          </a:xfrm>
          <a:prstGeom prst="leftArrow">
            <a:avLst/>
          </a:prstGeom>
          <a:ln>
            <a:solidFill>
              <a:srgbClr val="FF0000"/>
            </a:solidFill>
          </a:ln>
          <a:scene3d>
            <a:camera prst="perspectiveRelaxed"/>
            <a:lightRig rig="threePt" dir="t"/>
          </a:scene3d>
        </p:spPr>
        <p:style>
          <a:lnRef idx="3">
            <a:schemeClr val="lt1"/>
          </a:lnRef>
          <a:fillRef idx="1">
            <a:schemeClr val="accent3"/>
          </a:fillRef>
          <a:effectRef idx="1">
            <a:schemeClr val="accent3"/>
          </a:effectRef>
          <a:fontRef idx="minor">
            <a:schemeClr val="lt1"/>
          </a:fontRef>
        </p:style>
        <p:txBody>
          <a:bodyPr rtlCol="0" anchor="ctr"/>
          <a:lstStyle/>
          <a:p>
            <a:pPr algn="ctr"/>
            <a:r>
              <a:rPr lang="fa-IR" sz="3000" spc="50" dirty="0">
                <a:ln w="11430"/>
                <a:solidFill>
                  <a:srgbClr val="FF0000"/>
                </a:solidFill>
                <a:effectLst>
                  <a:outerShdw blurRad="76200" dist="50800" dir="5400000" algn="tl" rotWithShape="0">
                    <a:srgbClr val="000000">
                      <a:alpha val="65000"/>
                    </a:srgbClr>
                  </a:outerShdw>
                </a:effectLst>
                <a:latin typeface="Calibri"/>
                <a:ea typeface="+mj-ea"/>
                <a:cs typeface="B Jadid" pitchFamily="2" charset="-78"/>
              </a:rPr>
              <a:t>نقش روایت ها در کارورزی</a:t>
            </a:r>
            <a:endParaRPr lang="en-US" dirty="0">
              <a:solidFill>
                <a:srgbClr val="FF0000"/>
              </a:solidFill>
              <a:cs typeface="B Jadid"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Callout 2"/>
          <p:cNvSpPr/>
          <p:nvPr/>
        </p:nvSpPr>
        <p:spPr>
          <a:xfrm>
            <a:off x="609600" y="1295400"/>
            <a:ext cx="8153400" cy="4724400"/>
          </a:xfrm>
          <a:prstGeom prst="quadArrowCallout">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5000" dirty="0">
                <a:solidFill>
                  <a:srgbClr val="FF0000"/>
                </a:solidFill>
                <a:cs typeface="B Jadid" pitchFamily="2" charset="-78"/>
              </a:rPr>
              <a:t>نقش روایت ها</a:t>
            </a:r>
            <a:endParaRPr lang="en-US" dirty="0">
              <a:solidFill>
                <a:srgbClr val="FF0000"/>
              </a:solidFill>
              <a:cs typeface="B Jadid" pitchFamily="2" charset="-78"/>
            </a:endParaRPr>
          </a:p>
        </p:txBody>
      </p:sp>
    </p:spTree>
    <p:extLst>
      <p:ext uri="{BB962C8B-B14F-4D97-AF65-F5344CB8AC3E}">
        <p14:creationId xmlns:p14="http://schemas.microsoft.com/office/powerpoint/2010/main" val="1342376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3480"/>
            <a:ext cx="8305800" cy="1051560"/>
          </a:xfrm>
          <a:ln/>
        </p:spPr>
        <p:style>
          <a:lnRef idx="2">
            <a:schemeClr val="accent3"/>
          </a:lnRef>
          <a:fillRef idx="1">
            <a:schemeClr val="lt1"/>
          </a:fillRef>
          <a:effectRef idx="0">
            <a:schemeClr val="accent3"/>
          </a:effectRef>
          <a:fontRef idx="minor">
            <a:schemeClr val="dk1"/>
          </a:fontRef>
        </p:style>
        <p:txBody>
          <a:bodyPr/>
          <a:lstStyle/>
          <a:p>
            <a:pPr algn="ctr"/>
            <a:r>
              <a:rPr lang="fa-IR" dirty="0" smtClean="0">
                <a:solidFill>
                  <a:srgbClr val="454599"/>
                </a:solidFill>
              </a:rPr>
              <a:t>نقش روایت ها</a:t>
            </a:r>
            <a:endParaRPr lang="en-US" dirty="0">
              <a:solidFill>
                <a:srgbClr val="454599"/>
              </a:solidFill>
            </a:endParaRPr>
          </a:p>
        </p:txBody>
      </p:sp>
      <p:sp>
        <p:nvSpPr>
          <p:cNvPr id="3" name="Content Placeholder 2"/>
          <p:cNvSpPr>
            <a:spLocks noGrp="1"/>
          </p:cNvSpPr>
          <p:nvPr>
            <p:ph idx="1"/>
          </p:nvPr>
        </p:nvSpPr>
        <p:spPr>
          <a:xfrm>
            <a:off x="502920" y="762000"/>
            <a:ext cx="8183880" cy="1524000"/>
          </a:xfrm>
          <a:solidFill>
            <a:schemeClr val="accent3">
              <a:lumMod val="75000"/>
            </a:schemeClr>
          </a:solidFill>
        </p:spPr>
        <p:txBody>
          <a:bodyPr>
            <a:normAutofit/>
          </a:bodyPr>
          <a:lstStyle/>
          <a:p>
            <a:pPr algn="just" rtl="1"/>
            <a:endParaRPr lang="fa-IR" dirty="0" smtClean="0"/>
          </a:p>
          <a:p>
            <a:pPr algn="just"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پیوستگی روایت ها در حرکت آن در طول زمان به عنوان انتقال دانش دیده می‏شود، که از یک داستان ناتمام به داستانی کامل‏تر منتهی می­شود.</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endParaRPr lang="en-US" dirty="0" smtClean="0"/>
          </a:p>
          <a:p>
            <a:endParaRPr lang="en-US" dirty="0"/>
          </a:p>
        </p:txBody>
      </p:sp>
      <p:sp>
        <p:nvSpPr>
          <p:cNvPr id="4" name="Content Placeholder 2"/>
          <p:cNvSpPr txBox="1">
            <a:spLocks/>
          </p:cNvSpPr>
          <p:nvPr/>
        </p:nvSpPr>
        <p:spPr>
          <a:xfrm>
            <a:off x="502920" y="2514600"/>
            <a:ext cx="8183880" cy="1143000"/>
          </a:xfrm>
          <a:prstGeom prst="rect">
            <a:avLst/>
          </a:prstGeom>
          <a:solidFill>
            <a:schemeClr val="bg1">
              <a:lumMod val="95000"/>
            </a:schemeClr>
          </a:solidFill>
          <a:ln w="38100">
            <a:solidFill>
              <a:srgbClr val="454599"/>
            </a:solidFill>
          </a:ln>
          <a:scene3d>
            <a:camera prst="orthographicFront"/>
            <a:lightRig rig="threePt" dir="t"/>
          </a:scene3d>
          <a:sp3d>
            <a:bevelT/>
          </a:sp3d>
        </p:spPr>
        <p:txBody>
          <a:bodyPr vert="horz" lIns="182880" tIns="91440">
            <a:normAutofit/>
          </a:bodyPr>
          <a:lstStyle/>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lang="fa-IR" sz="2800" dirty="0" smtClean="0">
                <a:solidFill>
                  <a:srgbClr val="454599"/>
                </a:solidFill>
              </a:rPr>
              <a:t>روایت ها </a:t>
            </a:r>
            <a:r>
              <a:rPr kumimoji="0" lang="fa-IR" sz="2800" b="0" i="0" u="none" strike="noStrike" kern="1200" cap="none" spc="0" normalizeH="0" baseline="0" noProof="0" dirty="0" smtClean="0">
                <a:ln>
                  <a:noFill/>
                </a:ln>
                <a:solidFill>
                  <a:srgbClr val="454599"/>
                </a:solidFill>
                <a:effectLst/>
                <a:uLnTx/>
                <a:uFillTx/>
                <a:latin typeface="+mn-lt"/>
                <a:ea typeface="+mn-ea"/>
                <a:cs typeface="+mn-cs"/>
              </a:rPr>
              <a:t>چارچوبی سازمانی برای دیدن پیچیدگی ارائه می‏کند.</a:t>
            </a:r>
            <a:endParaRPr kumimoji="0" lang="en-US" sz="2800" b="0" i="0" u="none" strike="noStrike" kern="1200" cap="none" spc="0" normalizeH="0" baseline="0" noProof="0" dirty="0" smtClean="0">
              <a:ln>
                <a:noFill/>
              </a:ln>
              <a:solidFill>
                <a:srgbClr val="454599"/>
              </a:solidFill>
              <a:effectLst/>
              <a:uLnTx/>
              <a:uFillTx/>
              <a:latin typeface="+mn-lt"/>
              <a:ea typeface="+mn-ea"/>
              <a:cs typeface="+mn-cs"/>
            </a:endParaRPr>
          </a:p>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502920" y="3810000"/>
            <a:ext cx="8183880" cy="1066800"/>
          </a:xfrm>
          <a:prstGeom prst="rect">
            <a:avLst/>
          </a:prstGeom>
        </p:spPr>
        <p:style>
          <a:lnRef idx="0">
            <a:schemeClr val="accent3"/>
          </a:lnRef>
          <a:fillRef idx="3">
            <a:schemeClr val="accent3"/>
          </a:fillRef>
          <a:effectRef idx="3">
            <a:schemeClr val="accent3"/>
          </a:effectRef>
          <a:fontRef idx="minor">
            <a:schemeClr val="lt1"/>
          </a:fontRef>
        </p:style>
        <p:txBody>
          <a:bodyPr vert="horz" lIns="182880" tIns="91440">
            <a:normAutofit/>
          </a:bodyPr>
          <a:lstStyle/>
          <a:p>
            <a:pPr marL="265176" marR="0" lvl="0" indent="-265176" algn="just"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روایت ها بر دانش ضمنی که باید درک شود تکیه می‏کند.</a:t>
            </a:r>
            <a:endParaRPr kumimoji="0" lang="en-US" sz="28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546" y="2071678"/>
            <a:ext cx="6324600" cy="612648"/>
          </a:xfrm>
          <a:solidFill>
            <a:srgbClr val="CCEFFC"/>
          </a:solidFill>
          <a:effectLst>
            <a:outerShdw blurRad="50800" dist="38100" dir="2700000" algn="tl" rotWithShape="0">
              <a:prstClr val="black">
                <a:alpha val="40000"/>
              </a:prstClr>
            </a:outerShdw>
          </a:effectLst>
        </p:spPr>
        <p:txBody>
          <a:bodyPr>
            <a:normAutofit/>
          </a:bodyPr>
          <a:lstStyle/>
          <a:p>
            <a:pPr algn="ctr" rtl="1"/>
            <a:r>
              <a:rPr lang="fa-IR" dirty="0" smtClean="0"/>
              <a:t>یادگیری در بافتی معناداری صورت می‏گیرد.</a:t>
            </a:r>
          </a:p>
          <a:p>
            <a:endParaRPr lang="en-US" dirty="0"/>
          </a:p>
        </p:txBody>
      </p:sp>
      <p:sp>
        <p:nvSpPr>
          <p:cNvPr id="4" name="Content Placeholder 2"/>
          <p:cNvSpPr txBox="1">
            <a:spLocks/>
          </p:cNvSpPr>
          <p:nvPr/>
        </p:nvSpPr>
        <p:spPr>
          <a:xfrm>
            <a:off x="500034" y="5429264"/>
            <a:ext cx="8229600" cy="1066800"/>
          </a:xfrm>
          <a:prstGeom prst="rect">
            <a:avLst/>
          </a:prstGeom>
          <a:solidFill>
            <a:srgbClr val="002846"/>
          </a:solidFill>
          <a:ln>
            <a:noFill/>
          </a:ln>
          <a:effectLst/>
          <a:scene3d>
            <a:camera prst="orthographicFront">
              <a:rot lat="0" lon="0" rev="0"/>
            </a:camera>
            <a:lightRig rig="glow" dir="t">
              <a:rot lat="0" lon="0" rev="14100000"/>
            </a:lightRig>
          </a:scene3d>
          <a:sp3d prstMaterial="softEdge">
            <a:bevelT w="127000" prst="artDeco"/>
          </a:sp3d>
        </p:spPr>
        <p:txBody>
          <a:bodyPr vert="horz" lIns="182880" tIns="91440">
            <a:normAutofit/>
          </a:bodyPr>
          <a:lstStyle/>
          <a:p>
            <a:pPr marL="265176" marR="0" lvl="0" indent="-265176" algn="ctr"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تفکیک ناپذیری اندیشه و عمل را در داستان‏گویی- گفتگوی بین گوینده و مخاطب  منعکس می‌کند</a:t>
            </a:r>
            <a:r>
              <a:rPr kumimoji="0" lang="fa-IR"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357290" y="4071942"/>
            <a:ext cx="7162800" cy="990600"/>
          </a:xfrm>
          <a:prstGeom prst="rect">
            <a:avLst/>
          </a:prstGeom>
          <a:solidFill>
            <a:srgbClr val="236F9D"/>
          </a:solidFill>
          <a:ln>
            <a:noFill/>
          </a:ln>
          <a:effectLst/>
          <a:scene3d>
            <a:camera prst="orthographicFront">
              <a:rot lat="0" lon="0" rev="0"/>
            </a:camera>
            <a:lightRig rig="contrasting" dir="t">
              <a:rot lat="0" lon="0" rev="7800000"/>
            </a:lightRig>
          </a:scene3d>
          <a:sp3d>
            <a:bevelT w="139700" h="139700"/>
          </a:sp3d>
        </p:spPr>
        <p:txBody>
          <a:bodyPr vert="horz" lIns="182880" tIns="91440">
            <a:normAutofit/>
          </a:bodyPr>
          <a:lstStyle/>
          <a:p>
            <a:pPr marL="265176" marR="0" lvl="0" indent="-265176" algn="ctr"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می‏تواند انتقاد را به شیوه‏هایی قابل قبولی</a:t>
            </a:r>
            <a:r>
              <a:rPr kumimoji="0" lang="fa-IR" sz="28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fa-IR"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منعکس کند.</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42910" y="2857496"/>
            <a:ext cx="6477000" cy="990600"/>
          </a:xfrm>
          <a:prstGeom prst="rect">
            <a:avLst/>
          </a:prstGeom>
          <a:solidFill>
            <a:srgbClr val="53A6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182880" tIns="91440">
            <a:normAutofit/>
          </a:bodyPr>
          <a:lstStyle/>
          <a:p>
            <a:pPr marL="265176" marR="0" lvl="0" indent="-265176" algn="ctr" defTabSz="914400" rtl="1" eaLnBrk="1" fontAlgn="auto" latinLnBrk="0" hangingPunct="1">
              <a:lnSpc>
                <a:spcPct val="100000"/>
              </a:lnSpc>
              <a:spcBef>
                <a:spcPts val="250"/>
              </a:spcBef>
              <a:spcAft>
                <a:spcPts val="0"/>
              </a:spcAft>
              <a:buClr>
                <a:schemeClr val="accent1"/>
              </a:buClr>
              <a:buSzPct val="80000"/>
              <a:buFont typeface="Wingdings 2"/>
              <a:buChar char=""/>
              <a:tabLst/>
              <a:defRPr/>
            </a:pPr>
            <a:r>
              <a:rPr kumimoji="0" lang="fa-IR"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غالباً درسی اخلاقی را که باید یاد گرفته شود در بر می‏گیرد.</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lowchart: Stored Data 6"/>
          <p:cNvSpPr/>
          <p:nvPr/>
        </p:nvSpPr>
        <p:spPr>
          <a:xfrm>
            <a:off x="3286116" y="857232"/>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fa-IR" sz="4400" b="1" dirty="0" smtClean="0">
                <a:solidFill>
                  <a:srgbClr val="454599"/>
                </a:solidFill>
              </a:rPr>
              <a:t>نقش روایت ها</a:t>
            </a:r>
            <a:endParaRPr kumimoji="0" lang="fa-IR" sz="4400" b="1"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3505200"/>
          </a:xfrm>
        </p:spPr>
        <p:txBody>
          <a:bodyPr>
            <a:normAutofit/>
          </a:bodyPr>
          <a:lstStyle/>
          <a:p>
            <a:pPr algn="r"/>
            <a:r>
              <a:rPr lang="fa-IR" sz="2400" dirty="0" smtClean="0">
                <a:solidFill>
                  <a:schemeClr val="tx1"/>
                </a:solidFill>
                <a:latin typeface="Arial" pitchFamily="34" charset="0"/>
                <a:cs typeface="Arial" pitchFamily="34" charset="0"/>
              </a:rPr>
              <a:t>یک </a:t>
            </a:r>
            <a:r>
              <a:rPr lang="fa-IR" sz="2400" dirty="0">
                <a:solidFill>
                  <a:schemeClr val="tx1"/>
                </a:solidFill>
                <a:latin typeface="Arial" pitchFamily="34" charset="0"/>
                <a:cs typeface="Arial" pitchFamily="34" charset="0"/>
              </a:rPr>
              <a:t>روایت ممکن است توسط یک شخصیت در خلال روایت بزرگ‌تر نقل شود. یک بخش مهم از روایت، شیوهٔ روایت است. شیوه‌های به‌کاررفته برای برقراری ارتباط در روایت به عنوان یک عملکرد را روایت‌گری می‌نامند.</a:t>
            </a:r>
            <a:br>
              <a:rPr lang="fa-IR" sz="2400" dirty="0">
                <a:solidFill>
                  <a:schemeClr val="tx1"/>
                </a:solidFill>
                <a:latin typeface="Arial" pitchFamily="34" charset="0"/>
                <a:cs typeface="Arial" pitchFamily="34" charset="0"/>
              </a:rPr>
            </a:br>
            <a:r>
              <a:rPr lang="fa-IR" sz="2400" dirty="0" smtClean="0">
                <a:solidFill>
                  <a:schemeClr val="tx1"/>
                </a:solidFill>
                <a:latin typeface="Arial" pitchFamily="34" charset="0"/>
                <a:cs typeface="Arial" pitchFamily="34" charset="0"/>
              </a:rPr>
              <a:t>تعریف </a:t>
            </a:r>
            <a:r>
              <a:rPr lang="fa-IR" sz="2400" dirty="0">
                <a:solidFill>
                  <a:schemeClr val="tx1"/>
                </a:solidFill>
                <a:latin typeface="Arial" pitchFamily="34" charset="0"/>
                <a:cs typeface="Arial" pitchFamily="34" charset="0"/>
              </a:rPr>
              <a:t>دقیق تر روایت شیوهٔ قصه نویسی است که در آن راوی مستقیماً با خواننده ارتباط برقرار می‌کند.</a:t>
            </a:r>
          </a:p>
        </p:txBody>
      </p:sp>
    </p:spTree>
    <p:extLst>
      <p:ext uri="{BB962C8B-B14F-4D97-AF65-F5344CB8AC3E}">
        <p14:creationId xmlns:p14="http://schemas.microsoft.com/office/powerpoint/2010/main" val="601670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7158" y="1071546"/>
            <a:ext cx="8458200" cy="4857783"/>
          </a:xfrm>
          <a:prstGeom prst="rect">
            <a:avLst/>
          </a:prstGeom>
          <a:ln w="57150">
            <a:solidFill>
              <a:srgbClr val="FFC000"/>
            </a:solidFill>
          </a:ln>
        </p:spPr>
        <p:txBody>
          <a:bodyP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اول: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کدگذاري اوليه، در ميان متن ايده­هاي اصلي را پيدا مي‏کنيم.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دوم: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کدگذاري اوليه را مرور مي‏کنيم.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سوم: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فهرست اولية عناوينِ</a:t>
            </a:r>
            <a:r>
              <a:rPr kumimoji="0" lang="fa-IR" sz="2800" b="1" i="0" u="none" strike="noStrike" kern="1200" cap="none" spc="0" normalizeH="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«دسته­بندي­ها» و «مفاهيم اصلي» موجود در داده­ها را تهيه مي‏کنيم.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چهارم: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فهرست اوليه را از طريق خواندن مجدد داده­ها ويرايش مي‏کنيم.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پنجم: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عناويني را که براي «دسته­ها» و «زيرشاخه­هاي آنها» انتخاب کرده‏ايم ويرايش مي‏کنيم.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r>
              <a:rPr kumimoji="0" lang="fa-IR" sz="2800" b="1" i="0" u="none" strike="noStrike" kern="1200" cap="none" spc="0" normalizeH="0" baseline="0" noProof="0" dirty="0" smtClean="0">
                <a:ln>
                  <a:noFill/>
                </a:ln>
                <a:solidFill>
                  <a:srgbClr val="FF99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مرحله ششم: </a:t>
            </a:r>
            <a:r>
              <a:rPr kumimoji="0" lang="fa-IR"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از عناوين دسته‏بندي‏ها به مفاهيم (يا موضوعات) مي‏رسيم.</a:t>
            </a:r>
            <a: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t/>
            </a:r>
            <a:br>
              <a:rPr kumimoji="0" lang="en-US" sz="2800" b="1" i="0" u="none" strike="noStrike" kern="1200" cap="none" spc="0" normalizeH="0" baseline="0" noProof="0" dirty="0" smtClean="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rPr>
            </a:br>
            <a:endParaRPr kumimoji="0" lang="en-US" sz="2800" b="1" i="0" u="none" strike="noStrike" kern="1200" cap="none" spc="0" normalizeH="0" baseline="0" noProof="0" dirty="0">
              <a:ln>
                <a:noFill/>
              </a:ln>
              <a:solidFill>
                <a:srgbClr val="008000"/>
              </a:solidFill>
              <a:effectLst>
                <a:outerShdw blurRad="53975" dist="22860" dir="5400000" algn="tl" rotWithShape="0">
                  <a:srgbClr val="000000">
                    <a:alpha val="5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214554"/>
            <a:ext cx="8183880" cy="3505200"/>
          </a:xfrm>
        </p:spPr>
        <p:txBody>
          <a:bodyPr>
            <a:noAutofit/>
          </a:bodyPr>
          <a:lstStyle/>
          <a:p>
            <a:pPr algn="r" rtl="1"/>
            <a:r>
              <a:rPr lang="fa-IR" sz="2800" b="1" i="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fa-IR" sz="2800" b="1" i="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itchFamily="34" charset="0"/>
                <a:cs typeface="Arial" pitchFamily="34" charset="0"/>
              </a:rPr>
              <a:t>حتي اگر داده­هايي که جمع­آوري کرده­ايد کم باشند، براي شروع کردن کار کدگذاري زود نيست.  يکي از متن­هاي خود را انتخاب کنيد و آن را بخوانيد. کدهاي اوليه را وارد کنيد. باز هم، در حاليکه کدها را وارد مي­کنيد، متن داده­هاي خود را بخوانيد. وقتي کدگذاري اوليه يکي از متن­ها تمام شد، متن ديگري انتخاب کنيد و همان کار را دوباره انجام دهيد.</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dirty="0" smtClean="0"/>
              <a:t/>
            </a:r>
            <a:br>
              <a:rPr lang="en-US" sz="2800" dirty="0" smtClean="0"/>
            </a:br>
            <a:endParaRPr lang="en-US" sz="2800" dirty="0">
              <a:latin typeface="Arial" pitchFamily="34" charset="0"/>
              <a:cs typeface="Arial" pitchFamily="34" charset="0"/>
            </a:endParaRPr>
          </a:p>
        </p:txBody>
      </p:sp>
      <p:sp>
        <p:nvSpPr>
          <p:cNvPr id="3" name="Flowchart: Stored Data 2"/>
          <p:cNvSpPr/>
          <p:nvPr/>
        </p:nvSpPr>
        <p:spPr>
          <a:xfrm>
            <a:off x="2857488" y="785794"/>
            <a:ext cx="5286412" cy="857256"/>
          </a:xfrm>
          <a:prstGeom prst="flowChartOnlineStorage">
            <a:avLst/>
          </a:prstGeom>
          <a:solidFill>
            <a:srgbClr val="0070C0"/>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r" rtl="1">
              <a:buNone/>
            </a:pPr>
            <a:r>
              <a:rPr lang="fa-IR" sz="2800" b="1" dirty="0" smtClean="0">
                <a:ln w="17780" cmpd="sng">
                  <a:solidFill>
                    <a:schemeClr val="accent1">
                      <a:tint val="3000"/>
                    </a:schemeClr>
                  </a:solidFill>
                  <a:prstDash val="solid"/>
                  <a:miter lim="800000"/>
                </a:ln>
                <a:solidFill>
                  <a:srgbClr val="FFFF00"/>
                </a:solidFill>
                <a:latin typeface="Arial" pitchFamily="34" charset="0"/>
                <a:cs typeface="Arial" pitchFamily="34" charset="0"/>
              </a:rPr>
              <a:t>مرحله اول.  کدگذاري اوليه</a:t>
            </a:r>
            <a:r>
              <a:rPr lang="fa-IR" sz="2800" b="1" dirty="0" smtClean="0">
                <a:ln w="17780" cmpd="sng">
                  <a:solidFill>
                    <a:schemeClr val="accent1">
                      <a:tint val="3000"/>
                    </a:schemeClr>
                  </a:solidFill>
                  <a:prstDash val="solid"/>
                  <a:miter lim="800000"/>
                </a:ln>
                <a:solidFill>
                  <a:srgbClr val="FF9900"/>
                </a:solidFill>
                <a:effectLst>
                  <a:outerShdw blurRad="55000" dist="50800" dir="5400000" algn="tl">
                    <a:srgbClr val="000000">
                      <a:alpha val="33000"/>
                    </a:srgbClr>
                  </a:outerShdw>
                </a:effectLst>
                <a:latin typeface="Arial" pitchFamily="34" charset="0"/>
                <a:cs typeface="Arial" pitchFamily="34" charset="0"/>
              </a:rPr>
              <a:t>:</a:t>
            </a:r>
          </a:p>
        </p:txBody>
      </p:sp>
    </p:spTree>
    <p:extLst>
      <p:ext uri="{BB962C8B-B14F-4D97-AF65-F5344CB8AC3E}">
        <p14:creationId xmlns:p14="http://schemas.microsoft.com/office/powerpoint/2010/main" val="2465483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0306"/>
            <a:ext cx="8229600" cy="3824294"/>
          </a:xfrm>
        </p:spPr>
        <p:txBody>
          <a:bodyPr>
            <a:normAutofit/>
          </a:bodyPr>
          <a:lstStyle/>
          <a:p>
            <a:pPr algn="just" rtl="1"/>
            <a:r>
              <a:rPr lang="fa-IR"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cs typeface="Arial" pitchFamily="34" charset="0"/>
              </a:rPr>
              <a:t>تا اين مرحله کدهاي بسياري تهيه کرده­ايد.  بعضي از آنها اضافي هستند و لازم است آنها را حذف کنيد يا عنوان آنها را تغيير دهيد.  گاهی بعضي افراد تمام عبارات و جملات يک متن را کدگذاري مي‏کنند در حاليکه عده‏اي ديگر نگاهي کلي‏تر دارند.  بهتر است روشي را انتخاب کنيد که براي خود شما بهتر باشد.  ممکن است بخواهيد کدهايي را که انتخاب کرده‏ايد، پس از بررسي داده‏هايي که قبلاً گرد آورده‏ايد و داده‏هاي خامي که به تازگي جمع کرده‏ايد ويرايش کنيد.</a:t>
            </a:r>
            <a:endParaRPr lang="en-US"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pitchFamily="34" charset="0"/>
              <a:cs typeface="Arial" pitchFamily="34" charset="0"/>
            </a:endParaRPr>
          </a:p>
          <a:p>
            <a:endParaRPr lang="en-US" dirty="0">
              <a:solidFill>
                <a:srgbClr val="002060"/>
              </a:solidFill>
            </a:endParaRPr>
          </a:p>
        </p:txBody>
      </p:sp>
      <p:sp>
        <p:nvSpPr>
          <p:cNvPr id="4" name="Flowchart: Stored Data 3"/>
          <p:cNvSpPr/>
          <p:nvPr/>
        </p:nvSpPr>
        <p:spPr>
          <a:xfrm>
            <a:off x="2214546" y="571480"/>
            <a:ext cx="6072230" cy="1143008"/>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ctr">
              <a:defRPr/>
            </a:pPr>
            <a:endParaRPr lang="fa-IR" sz="24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algn="ctr">
              <a:defRPr/>
            </a:pPr>
            <a:r>
              <a:rPr lang="fa-IR" sz="2800" b="1" i="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cs typeface="Arial" pitchFamily="34" charset="0"/>
              </a:rPr>
              <a:t>مرحله دوم. مرور کدگذاري اوليه</a:t>
            </a:r>
            <a:r>
              <a:rPr lang="fa-IR" sz="28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Arial" pitchFamily="34" charset="0"/>
                <a:cs typeface="Arial"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4554"/>
            <a:ext cx="8183880" cy="3884494"/>
          </a:xfrm>
        </p:spPr>
        <p:txBody>
          <a:bodyPr>
            <a:normAutofit/>
          </a:bodyPr>
          <a:lstStyle/>
          <a:p>
            <a:pPr algn="just" rtl="1">
              <a:buNone/>
            </a:pPr>
            <a:r>
              <a:rPr lang="fa-IR"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اکنون که کدهاي خود را ويرايش کرده­ايد زمان آن رسيده است که کدها را دسته‏بندي کرده آنها را مرتب کنيد. بعضي کدها مي‏توانند کدهاي اصلي باشند اما بعضي ديگر فرعي هستند يعني آنها را مي‏توان با هم زير يک عنوان قرار داد و زير مجموعه آن عنوان اصلي دانست.  در واقع از فهرست طويل کدها چند فهرستِ حاوي عناوين دسته‏بندي‏ها را تهيه کرده‏ايم و زيرشاخه‏هاي اين دسته‏بندي‏ها نيز در اين فهرست قرار دارد.</a:t>
            </a:r>
            <a:endParaRPr lang="en-US" dirty="0" smtClean="0"/>
          </a:p>
          <a:p>
            <a:endParaRPr lang="en-US" dirty="0"/>
          </a:p>
        </p:txBody>
      </p:sp>
      <p:sp>
        <p:nvSpPr>
          <p:cNvPr id="4" name="Flowchart: Stored Data 3"/>
          <p:cNvSpPr/>
          <p:nvPr/>
        </p:nvSpPr>
        <p:spPr>
          <a:xfrm>
            <a:off x="2643174" y="714356"/>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r" rtl="1">
              <a:buNone/>
            </a:pPr>
            <a:r>
              <a:rPr lang="fa-IR" sz="2400" b="1" i="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rPr>
              <a:t>مرحله سوم. فهرست اوليه عناوين دسته‏بندي‏ها</a:t>
            </a:r>
            <a:endParaRPr lang="fa-IR" sz="24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sz="32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مرحله چهارم ويرايش فهرست اوليه</a:t>
            </a:r>
          </a:p>
          <a:p>
            <a:pPr algn="r" rtl="1">
              <a:buNone/>
            </a:pPr>
            <a:r>
              <a:rPr lang="fa-IR"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در اين مرحله لازمست همان فرايند تعاملي را ادامه دهيد.  ممکن است به اين نتيجه برسيد که بعضي از عناوين دسته‏بندي‏هايي که انتخاب کرده‏ايد از بقيه کم اهميت‏تر هستند يا ممکن است فکر کنيد دو تا از دسته‏بندي‏ها را مي‏توان با هم ادغام کرد.  مهم است بدانيد که هدف شما انجام تحليل سه مرحله‏اي است و بايد از «کدگذاري اوليه داده‏ها» به سوي «مشخص کردن عناوين دسته‏بندي‏ها» و «پيدا کردن مفاهيم اصلي» حرکت کنيد.</a:t>
            </a:r>
            <a:endParaRPr lang="en-US"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a:p>
            <a:endParaRPr lang="en-US" dirty="0"/>
          </a:p>
        </p:txBody>
      </p:sp>
      <p:sp>
        <p:nvSpPr>
          <p:cNvPr id="4" name="Flowchart: Stored Data 3"/>
          <p:cNvSpPr/>
          <p:nvPr/>
        </p:nvSpPr>
        <p:spPr>
          <a:xfrm>
            <a:off x="3000364" y="714356"/>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ctr">
              <a:defRPr/>
            </a:pPr>
            <a:endParaRPr lang="fa-IR"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defRPr/>
            </a:pPr>
            <a:r>
              <a:rPr lang="fa-IR" sz="4400" b="1" cap="all" dirty="0" smtClean="0">
                <a:ln w="0"/>
                <a:solidFill>
                  <a:srgbClr val="FF0000"/>
                </a:solidFill>
                <a:effectLst>
                  <a:reflection blurRad="12700" stA="50000" endPos="50000" dist="5000" dir="5400000" sy="-100000" rotWithShape="0"/>
                </a:effectLst>
              </a:rPr>
              <a:t>مرحله چهارم</a:t>
            </a:r>
            <a:endParaRPr lang="en-US" sz="4400" b="1" cap="all" dirty="0" smtClean="0">
              <a:ln w="0"/>
              <a:solidFill>
                <a:srgbClr val="FF0000"/>
              </a:solidFill>
              <a:effectLst>
                <a:reflection blurRad="12700" stA="50000" endPos="50000" dist="5000" dir="5400000" sy="-100000" rotWithShape="0"/>
              </a:effectLs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sz="3200" b="1" i="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rPr>
              <a:t>مرحله پنجم. ويرايش عناوين دسته­بندي­ها</a:t>
            </a:r>
            <a:endParaRPr lang="fa-IR" b="1" i="1" dirty="0" smtClean="0">
              <a:solidFill>
                <a:srgbClr val="002060"/>
              </a:solidFill>
            </a:endParaRPr>
          </a:p>
          <a:p>
            <a:pPr algn="r" rtl="1">
              <a:buNone/>
            </a:pPr>
            <a:r>
              <a:rPr lang="fa-IR"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در اين مرحله عناوين دسته‏بندي‏هاي خود را بررسي کنيد و ببينيد که آيا عناوين اضافي وجود دارند که بتوان آنها را حذف کرد، و اينکه آيا مي‏شود عناوين اصلي را مشخص کرد.  تجربه نشان مي‏دهد که اکثر پژوهشگران تازه کار همة عناوين را مهم مي‏دانند.  آنها ترديد دارند که بگويند بعضي مفاهيم جالب‏تر از بعضي مفاهيم ديگر است.  بايد قضاوت خود را معيار قرار دهيد تا بفهميد چه چيز مهم است و چه چيز مهم نيست.</a:t>
            </a:r>
            <a:endPar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endParaRPr lang="en-US" dirty="0"/>
          </a:p>
        </p:txBody>
      </p:sp>
      <p:sp>
        <p:nvSpPr>
          <p:cNvPr id="4" name="Flowchart: Stored Data 3"/>
          <p:cNvSpPr/>
          <p:nvPr/>
        </p:nvSpPr>
        <p:spPr>
          <a:xfrm>
            <a:off x="2786050" y="714356"/>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ctr">
              <a:defRPr/>
            </a:pPr>
            <a:endParaRPr lang="fa-IR"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endParaRPr>
          </a:p>
          <a:p>
            <a:pPr algn="ctr">
              <a:defRPr/>
            </a:pPr>
            <a:r>
              <a:rPr lang="fa-IR"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rPr>
              <a:t>مرحله پنجم</a:t>
            </a:r>
            <a:endParaRPr lang="en-US"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183880" cy="4803648"/>
          </a:xfrm>
          <a:ln>
            <a:solidFill>
              <a:schemeClr val="accent1"/>
            </a:solidFill>
          </a:ln>
        </p:spPr>
        <p:txBody>
          <a:bodyPr>
            <a:normAutofit fontScale="92500" lnSpcReduction="10000"/>
          </a:bodyPr>
          <a:lstStyle/>
          <a:p>
            <a:pPr algn="r" rtl="1">
              <a:buNone/>
            </a:pPr>
            <a:r>
              <a:rPr lang="fa-IR" sz="41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مرحله ششم. </a:t>
            </a:r>
            <a:r>
              <a:rPr lang="fa-IR" sz="4100" b="1" i="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pitchFamily="34" charset="0"/>
                <a:cs typeface="Arial" pitchFamily="34" charset="0"/>
              </a:rPr>
              <a:t>از عناوين دسته­بندي­ها به مفاهيم رسيدن</a:t>
            </a:r>
            <a:endParaRPr lang="fa-IR" sz="41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algn="just" rtl="1">
              <a:buNone/>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a-IR"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pitchFamily="34" charset="0"/>
                <a:cs typeface="Arial" pitchFamily="34" charset="0"/>
              </a:rPr>
              <a:t>مرحله آخر فرايند تحليل داده­ها اين است که مفاهيم اصلي موجود در داده‏ها را تعيين کنيد.  اين مفاهيم نشان مي‏دهند شما چه موضوعي را در داده‏هاي خود دنبال مي‏کنيد.  قانون مشخصي وجود ندارد که بگويد چند مفهوم در داده‏ها پيدا خواهيد کرد، اگر مفاهيم اندکي پيدا کنيد که بر پايه و اساس محکمي استوار باشند، تحليل غني و خوبي انجام داده‏ايد تا اينکه مفاهيم ضعيفي را به تعداد زياد مطرح نماييد.  با خواندن مجدد داده‏هاي خود مي‏بينيد که بعضي ايده‏ها در مقايسه با ساير ايده‏ها قوي‏تر و غني‏تر ظاهر مي‏شوند.  تشخيص آنها به نظر شما بستگي دارد. پيشنهاد مي‏شود، حداکثر پنج تا هفت مفهوم را در هر سري داده مشخص کنيد.  بعضي اطلاعات، گرچه در داده‏ها وجود دارند اما بي‏اهميت هستند.</a:t>
            </a:r>
            <a:endParaRPr lang="en-US" dirty="0" smtClean="0">
              <a:latin typeface="Arial" pitchFamily="34" charset="0"/>
              <a:cs typeface="Arial" pitchFamily="34" charset="0"/>
            </a:endParaRPr>
          </a:p>
          <a:p>
            <a:endParaRPr lang="en-US" dirty="0"/>
          </a:p>
        </p:txBody>
      </p:sp>
      <p:sp>
        <p:nvSpPr>
          <p:cNvPr id="4" name="Flowchart: Stored Data 3"/>
          <p:cNvSpPr/>
          <p:nvPr/>
        </p:nvSpPr>
        <p:spPr>
          <a:xfrm>
            <a:off x="2857488" y="571480"/>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algn="ctr">
              <a:defRPr/>
            </a:pPr>
            <a:endParaRPr lang="fa-IR"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endParaRPr>
          </a:p>
          <a:p>
            <a:pPr algn="ctr">
              <a:defRPr/>
            </a:pPr>
            <a:r>
              <a:rPr lang="fa-IR"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rPr>
              <a:t>مرحله ششم</a:t>
            </a:r>
            <a:endParaRPr lang="en-US" sz="440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cs typeface="B Jadid" pitchFamily="2" charset="-7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12281899"/>
              </p:ext>
            </p:extLst>
          </p:nvPr>
        </p:nvGraphicFramePr>
        <p:xfrm>
          <a:off x="685800" y="533400"/>
          <a:ext cx="7848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2941320"/>
          </a:xfrm>
          <a:solidFill>
            <a:schemeClr val="accent6">
              <a:lumMod val="60000"/>
              <a:lumOff val="40000"/>
            </a:scheme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a:lstStyle/>
          <a:p>
            <a:pPr algn="r" rtl="1"/>
            <a:r>
              <a:rPr lang="fa-IR" sz="3600" b="1" dirty="0" smtClean="0">
                <a:ln w="18415" cmpd="sng">
                  <a:solidFill>
                    <a:srgbClr val="FFFFFF"/>
                  </a:solidFill>
                  <a:prstDash val="solid"/>
                </a:ln>
                <a:solidFill>
                  <a:schemeClr val="tx1"/>
                </a:solidFill>
                <a:latin typeface="Arial" pitchFamily="34" charset="0"/>
                <a:cs typeface="Arial" pitchFamily="34" charset="0"/>
              </a:rPr>
              <a:t>ويژگيهاي کليدي اين مدل اين است که «تعاملي» و «چرخه­اي» است و از همة قسمتهاي مدل مي­توان به آن وارد شد.  لازم است بتوانيد براساس اين مدل درباره پژوهش خود بيانديشيد.</a:t>
            </a:r>
          </a:p>
          <a:p>
            <a:endParaRPr lang="en-US" b="1" dirty="0">
              <a:solidFill>
                <a:schemeClr val="tx1"/>
              </a:solidFill>
              <a:latin typeface="Arial" pitchFamily="34" charset="0"/>
              <a:cs typeface="Arial" pitchFamily="34" charset="0"/>
            </a:endParaRPr>
          </a:p>
        </p:txBody>
      </p:sp>
      <p:sp>
        <p:nvSpPr>
          <p:cNvPr id="4" name="Flowchart: Stored Data 3"/>
          <p:cNvSpPr/>
          <p:nvPr/>
        </p:nvSpPr>
        <p:spPr>
          <a:xfrm>
            <a:off x="2928926" y="1142984"/>
            <a:ext cx="5286412"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defRPr/>
            </a:pPr>
            <a:r>
              <a:rPr lang="fa-IR" sz="440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cs typeface="B Jadid" pitchFamily="2" charset="-78"/>
              </a:rPr>
              <a:t>مدل مطالعه</a:t>
            </a: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pPr algn="r"/>
            <a:r>
              <a:rPr lang="fa-IR" sz="4000" dirty="0" smtClean="0">
                <a:solidFill>
                  <a:srgbClr val="FF0000"/>
                </a:solidFill>
                <a:cs typeface="B Jadid" pitchFamily="2" charset="-78"/>
              </a:rPr>
              <a:t>تحلیل ساختار روایت ها</a:t>
            </a:r>
            <a:endParaRPr lang="en-US" sz="4000" dirty="0">
              <a:solidFill>
                <a:srgbClr val="FF0000"/>
              </a:solidFill>
              <a:cs typeface="B Jadid" pitchFamily="2" charset="-78"/>
            </a:endParaRPr>
          </a:p>
        </p:txBody>
      </p:sp>
      <p:sp>
        <p:nvSpPr>
          <p:cNvPr id="3" name="Content Placeholder 2"/>
          <p:cNvSpPr>
            <a:spLocks noGrp="1"/>
          </p:cNvSpPr>
          <p:nvPr>
            <p:ph idx="1"/>
          </p:nvPr>
        </p:nvSpPr>
        <p:spPr>
          <a:xfrm>
            <a:off x="145143" y="1676400"/>
            <a:ext cx="8846457" cy="4803648"/>
          </a:xfrm>
          <a:solidFill>
            <a:srgbClr val="236F9D"/>
          </a:solid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lvl="0" algn="just" rtl="1"/>
            <a:r>
              <a:rPr lang="ar-SA" u="sng" dirty="0" smtClean="0">
                <a:solidFill>
                  <a:srgbClr val="002060"/>
                </a:solidFill>
                <a:latin typeface="Arial" pitchFamily="34" charset="0"/>
                <a:cs typeface="Arial" pitchFamily="34" charset="0"/>
              </a:rPr>
              <a:t>قاعده­ی حذف</a:t>
            </a:r>
            <a:r>
              <a:rPr lang="fa-IR" u="sng" dirty="0" smtClean="0">
                <a:solidFill>
                  <a:srgbClr val="002060"/>
                </a:solidFill>
                <a:latin typeface="Arial" pitchFamily="34" charset="0"/>
                <a:cs typeface="Arial" pitchFamily="34" charset="0"/>
              </a:rPr>
              <a:t>:</a:t>
            </a:r>
            <a:r>
              <a:rPr lang="fa-IR" dirty="0" smtClean="0">
                <a:solidFill>
                  <a:srgbClr val="002060"/>
                </a:solidFill>
                <a:latin typeface="Arial" pitchFamily="34" charset="0"/>
                <a:cs typeface="Arial" pitchFamily="34" charset="0"/>
              </a:rPr>
              <a:t> </a:t>
            </a:r>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انتخاب یعنی حذف همه­ی گزاره­هایی در متن که برای تفسیر گزاره­های دیگر گفتمان مهم نیستند و بر حقایق دلالت ندارند.</a:t>
            </a:r>
            <a:endParaRPr lang="en-US" dirty="0" smtClean="0">
              <a:solidFill>
                <a:srgbClr val="002060"/>
              </a:solidFill>
              <a:latin typeface="Arial" pitchFamily="34" charset="0"/>
              <a:cs typeface="Arial" pitchFamily="34" charset="0"/>
            </a:endParaRPr>
          </a:p>
          <a:p>
            <a:pPr lvl="0" algn="just" rtl="1"/>
            <a:r>
              <a:rPr lang="ar-SA" u="sng" dirty="0" smtClean="0">
                <a:solidFill>
                  <a:srgbClr val="002060"/>
                </a:solidFill>
                <a:latin typeface="Arial" pitchFamily="34" charset="0"/>
                <a:cs typeface="Arial" pitchFamily="34" charset="0"/>
              </a:rPr>
              <a:t>حذف شدید</a:t>
            </a:r>
            <a:r>
              <a:rPr lang="fa-IR" u="sng" dirty="0" smtClean="0">
                <a:solidFill>
                  <a:srgbClr val="002060"/>
                </a:solidFill>
                <a:latin typeface="Arial" pitchFamily="34" charset="0"/>
                <a:cs typeface="Arial" pitchFamily="34" charset="0"/>
              </a:rPr>
              <a:t>:</a:t>
            </a:r>
            <a:r>
              <a:rPr lang="ar-SA" u="sng" dirty="0" smtClean="0">
                <a:solidFill>
                  <a:srgbClr val="002060"/>
                </a:solidFill>
                <a:latin typeface="Arial" pitchFamily="34" charset="0"/>
                <a:cs typeface="Arial" pitchFamily="34" charset="0"/>
              </a:rPr>
              <a:t> </a:t>
            </a:r>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که در صورت قوی­تری از قاعده قبلی است. در این حالت جزییاتی که به لحاظ مکانی مهم هستند اما در سطح کلان­تر فاقد اهمیت­اند حذف می­شوند.</a:t>
            </a:r>
            <a:endParaRPr lang="en-US" dirty="0" smtClean="0">
              <a:solidFill>
                <a:srgbClr val="002060"/>
              </a:solidFill>
              <a:latin typeface="Arial" pitchFamily="34" charset="0"/>
              <a:cs typeface="Arial" pitchFamily="34" charset="0"/>
            </a:endParaRPr>
          </a:p>
          <a:p>
            <a:pPr lvl="0" algn="just" rtl="1"/>
            <a:r>
              <a:rPr lang="ar-SA" u="sng" dirty="0" smtClean="0">
                <a:solidFill>
                  <a:srgbClr val="002060"/>
                </a:solidFill>
                <a:latin typeface="Arial" pitchFamily="34" charset="0"/>
                <a:cs typeface="Arial" pitchFamily="34" charset="0"/>
              </a:rPr>
              <a:t>تعمیم</a:t>
            </a:r>
            <a:r>
              <a:rPr lang="fa-IR" u="sng" dirty="0" smtClean="0">
                <a:solidFill>
                  <a:srgbClr val="002060"/>
                </a:solidFill>
                <a:latin typeface="Arial" pitchFamily="34" charset="0"/>
                <a:cs typeface="Arial" pitchFamily="34" charset="0"/>
              </a:rPr>
              <a:t>:</a:t>
            </a:r>
            <a:r>
              <a:rPr lang="ar-SA" u="sng" dirty="0" smtClean="0">
                <a:solidFill>
                  <a:srgbClr val="002060"/>
                </a:solidFill>
                <a:latin typeface="Arial" pitchFamily="34" charset="0"/>
                <a:cs typeface="Arial" pitchFamily="34" charset="0"/>
              </a:rPr>
              <a:t> </a:t>
            </a:r>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گزاره­های غیر مرتبط حذف نمی­شوند، بلکه با ساختن گزاره­ای که به لحاظ مفهومی کلی­تر است، آن را از جزئیات معنا شناختی جملات مربوط منتزع می­کنیم.</a:t>
            </a:r>
            <a:endParaRPr lang="en-US" dirty="0" smtClean="0">
              <a:solidFill>
                <a:srgbClr val="002060"/>
              </a:solidFill>
              <a:latin typeface="Arial" pitchFamily="34" charset="0"/>
              <a:cs typeface="Arial" pitchFamily="34" charset="0"/>
            </a:endParaRPr>
          </a:p>
          <a:p>
            <a:pPr lvl="0" algn="just" rtl="1"/>
            <a:r>
              <a:rPr lang="ar-SA" u="sng" dirty="0" smtClean="0">
                <a:solidFill>
                  <a:srgbClr val="002060"/>
                </a:solidFill>
                <a:latin typeface="Arial" pitchFamily="34" charset="0"/>
                <a:cs typeface="Arial" pitchFamily="34" charset="0"/>
              </a:rPr>
              <a:t>ساختن</a:t>
            </a:r>
            <a:r>
              <a:rPr lang="fa-IR" u="sng" dirty="0" smtClean="0">
                <a:solidFill>
                  <a:srgbClr val="002060"/>
                </a:solidFill>
                <a:latin typeface="Arial" pitchFamily="34" charset="0"/>
                <a:cs typeface="Arial" pitchFamily="34" charset="0"/>
              </a:rPr>
              <a:t>:</a:t>
            </a:r>
            <a:r>
              <a:rPr lang="ar-SA" u="sng" dirty="0" smtClean="0">
                <a:solidFill>
                  <a:srgbClr val="002060"/>
                </a:solidFill>
                <a:latin typeface="Arial" pitchFamily="34" charset="0"/>
                <a:cs typeface="Arial" pitchFamily="34" charset="0"/>
              </a:rPr>
              <a:t> </a:t>
            </a:r>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در این حالت با جانشین ساختن گزاره­ها در یک توالی مشترک، آن­ها را با یکدیگر در نظر می­گیریم. در حقیقت گزاره­هایی را می­سازیم که بر حقیقت کل دلالت دارند.</a:t>
            </a:r>
            <a:endParaRPr lang="fa-IR" dirty="0" smtClean="0">
              <a:solidFill>
                <a:srgbClr val="002060"/>
              </a:solidFill>
              <a:latin typeface="Arial" pitchFamily="34" charset="0"/>
              <a:cs typeface="Arial" pitchFamily="34" charset="0"/>
            </a:endParaRPr>
          </a:p>
          <a:p>
            <a:pPr algn="just" rtl="1"/>
            <a:r>
              <a:rPr lang="ar-SA" u="sng" dirty="0" smtClean="0">
                <a:solidFill>
                  <a:srgbClr val="002060"/>
                </a:solidFill>
                <a:latin typeface="Arial" pitchFamily="34" charset="0"/>
                <a:cs typeface="Arial" pitchFamily="34" charset="0"/>
              </a:rPr>
              <a:t>قاعده صفر</a:t>
            </a:r>
            <a:r>
              <a:rPr lang="fa-IR" u="sng" dirty="0" smtClean="0">
                <a:solidFill>
                  <a:srgbClr val="002060"/>
                </a:solidFill>
                <a:latin typeface="Arial" pitchFamily="34" charset="0"/>
                <a:cs typeface="Arial" pitchFamily="34" charset="0"/>
              </a:rPr>
              <a:t>:</a:t>
            </a:r>
            <a:r>
              <a:rPr lang="ar-SA" u="sng" dirty="0" smtClean="0">
                <a:solidFill>
                  <a:srgbClr val="002060"/>
                </a:solidFill>
                <a:latin typeface="Arial" pitchFamily="34" charset="0"/>
                <a:cs typeface="Arial" pitchFamily="34" charset="0"/>
              </a:rPr>
              <a:t> </a:t>
            </a:r>
            <a:r>
              <a:rPr lang="ar-SA"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pitchFamily="34" charset="0"/>
                <a:cs typeface="Arial" pitchFamily="34" charset="0"/>
              </a:rPr>
              <a:t>در این حالت گزاره ها تغییر نمی­یابد و مستقیما در سطح کلان پذیرفته می­شوند</a:t>
            </a:r>
            <a:endParaRPr lang="en-US" dirty="0" smtClean="0">
              <a:solidFill>
                <a:srgbClr val="002060"/>
              </a:solidFill>
              <a:latin typeface="Arial" pitchFamily="34" charset="0"/>
              <a:cs typeface="Arial" pitchFamily="34" charset="0"/>
            </a:endParaRPr>
          </a:p>
          <a:p>
            <a:pPr lvl="0" rtl="1"/>
            <a:endParaRPr lang="en-US" dirty="0" smtClean="0">
              <a:solidFill>
                <a:srgbClr val="002060"/>
              </a:solidFill>
              <a:latin typeface="Arial" pitchFamily="34" charset="0"/>
              <a:cs typeface="Arial" pitchFamily="34" charset="0"/>
            </a:endParaRPr>
          </a:p>
          <a:p>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33400" y="1219200"/>
            <a:ext cx="8305800" cy="4724400"/>
          </a:xfrm>
          <a:prstGeom prst="flowChartAlternateProcess">
            <a:avLst/>
          </a:prstGeom>
          <a:ln>
            <a:solidFill>
              <a:srgbClr val="FF0000"/>
            </a:solidFill>
          </a:ln>
          <a:scene3d>
            <a:camera prst="orthographicFront"/>
            <a:lightRig rig="threePt" dir="t"/>
          </a:scene3d>
          <a:sp3d>
            <a:bevelT prst="relaxedInset"/>
          </a:sp3d>
        </p:spPr>
        <p:style>
          <a:lnRef idx="3">
            <a:schemeClr val="lt1"/>
          </a:lnRef>
          <a:fillRef idx="1">
            <a:schemeClr val="accent3"/>
          </a:fillRef>
          <a:effectRef idx="1">
            <a:schemeClr val="accent3"/>
          </a:effectRef>
          <a:fontRef idx="minor">
            <a:schemeClr val="lt1"/>
          </a:fontRef>
        </p:style>
        <p:txBody>
          <a:bodyPr rtlCol="0" anchor="ctr"/>
          <a:lstStyle/>
          <a:p>
            <a:pPr algn="ctr"/>
            <a:r>
              <a:rPr lang="fa-IR" sz="4000" b="1" dirty="0">
                <a:solidFill>
                  <a:srgbClr val="C00000"/>
                </a:solidFill>
                <a:latin typeface="B Nazanin"/>
              </a:rPr>
              <a:t> بنابراین، می</a:t>
            </a:r>
            <a:r>
              <a:rPr lang="fa-IR" sz="4000" b="1" dirty="0">
                <a:solidFill>
                  <a:srgbClr val="C00000"/>
                </a:solidFill>
                <a:latin typeface="Times New Roman"/>
              </a:rPr>
              <a:t> </a:t>
            </a:r>
            <a:r>
              <a:rPr lang="fa-IR" sz="4000" b="1" dirty="0">
                <a:solidFill>
                  <a:srgbClr val="C00000"/>
                </a:solidFill>
                <a:latin typeface="B Nazanin"/>
              </a:rPr>
              <a:t>توان تعریف جامعی از روایت ارائه داد: «روایت، توالی رویدادهایی است که به شکل غیرتصادفی و با پیوندی سببی و زمانی به هم اتصال یافته</a:t>
            </a:r>
            <a:r>
              <a:rPr lang="fa-IR" sz="4000" b="1" dirty="0">
                <a:solidFill>
                  <a:srgbClr val="C00000"/>
                </a:solidFill>
                <a:latin typeface="Times New Roman"/>
              </a:rPr>
              <a:t> </a:t>
            </a:r>
            <a:r>
              <a:rPr lang="fa-IR" sz="4000" b="1" dirty="0">
                <a:solidFill>
                  <a:srgbClr val="C00000"/>
                </a:solidFill>
                <a:latin typeface="B Nazanin"/>
              </a:rPr>
              <a:t>اند.»</a:t>
            </a:r>
            <a:endParaRPr lang="en-US" sz="4000" b="1" dirty="0">
              <a:solidFill>
                <a:srgbClr val="C00000"/>
              </a:solidFill>
              <a:latin typeface="Arial" pitchFamily="34" charset="0"/>
              <a:cs typeface="Arial" pitchFamily="34" charset="0"/>
            </a:endParaRPr>
          </a:p>
          <a:p>
            <a:pPr algn="ctr"/>
            <a:endParaRPr lang="en-US" sz="4000" dirty="0">
              <a:solidFill>
                <a:srgbClr val="C00000"/>
              </a:solidFill>
            </a:endParaRPr>
          </a:p>
        </p:txBody>
      </p:sp>
    </p:spTree>
    <p:extLst>
      <p:ext uri="{BB962C8B-B14F-4D97-AF65-F5344CB8AC3E}">
        <p14:creationId xmlns:p14="http://schemas.microsoft.com/office/powerpoint/2010/main" val="3297004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609600" y="1600200"/>
            <a:ext cx="8001000" cy="4038600"/>
          </a:xfrm>
          <a:prstGeom prst="downArrowCallout">
            <a:avLst/>
          </a:prstGeom>
          <a:ln>
            <a:solidFill>
              <a:srgbClr val="FF0000"/>
            </a:solidFill>
          </a:ln>
          <a:scene3d>
            <a:camera prst="isometricTopUp"/>
            <a:lightRig rig="threePt" dir="t"/>
          </a:scene3d>
        </p:spPr>
        <p:style>
          <a:lnRef idx="3">
            <a:schemeClr val="lt1"/>
          </a:lnRef>
          <a:fillRef idx="1">
            <a:schemeClr val="accent3"/>
          </a:fillRef>
          <a:effectRef idx="1">
            <a:schemeClr val="accent3"/>
          </a:effectRef>
          <a:fontRef idx="minor">
            <a:schemeClr val="lt1"/>
          </a:fontRef>
        </p:style>
        <p:txBody>
          <a:bodyPr rtlCol="0" anchor="ctr"/>
          <a:lstStyle/>
          <a:p>
            <a:pPr algn="ctr"/>
            <a:r>
              <a:rPr lang="ar-SA" sz="5400" b="1" dirty="0">
                <a:solidFill>
                  <a:srgbClr val="FF0000"/>
                </a:solidFill>
                <a:latin typeface="Calibri"/>
                <a:cs typeface="B Jadid" pitchFamily="2" charset="-78"/>
              </a:rPr>
              <a:t>فهرست منابع:</a:t>
            </a:r>
            <a:endParaRPr lang="en-US" sz="5400" dirty="0">
              <a:solidFill>
                <a:srgbClr val="FF0000"/>
              </a:solidFill>
              <a:cs typeface="B Jadid" pitchFamily="2" charset="-78"/>
            </a:endParaRPr>
          </a:p>
        </p:txBody>
      </p:sp>
    </p:spTree>
    <p:extLst>
      <p:ext uri="{BB962C8B-B14F-4D97-AF65-F5344CB8AC3E}">
        <p14:creationId xmlns:p14="http://schemas.microsoft.com/office/powerpoint/2010/main" val="13388735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4038600"/>
          </a:xfrm>
        </p:spPr>
        <p:txBody>
          <a:bodyPr>
            <a:noAutofit/>
          </a:bodyPr>
          <a:lstStyle/>
          <a:p>
            <a:pPr algn="r" rtl="1"/>
            <a:r>
              <a:rPr lang="ar-SA" sz="2800" b="1" dirty="0" smtClean="0">
                <a:cs typeface="B Nazanin" pitchFamily="2" charset="-78"/>
              </a:rPr>
              <a:t>فهرست منابع:</a:t>
            </a:r>
            <a:r>
              <a:rPr lang="en-US" sz="2800" dirty="0" smtClean="0">
                <a:cs typeface="B Nazanin" pitchFamily="2" charset="-78"/>
              </a:rPr>
              <a:t/>
            </a:r>
            <a:br>
              <a:rPr lang="en-US" sz="2800" dirty="0" smtClean="0">
                <a:cs typeface="B Nazanin" pitchFamily="2" charset="-78"/>
              </a:rPr>
            </a:br>
            <a:r>
              <a:rPr lang="ar-SA" sz="2800" dirty="0" smtClean="0">
                <a:cs typeface="B Nazanin" pitchFamily="2" charset="-78"/>
              </a:rPr>
              <a:t>آسابرگر، آرتور</a:t>
            </a:r>
            <a:r>
              <a:rPr lang="en-US" sz="2800" dirty="0" smtClean="0">
                <a:cs typeface="B Nazanin" pitchFamily="2" charset="-78"/>
              </a:rPr>
              <a:t>. ( 1380 ). </a:t>
            </a:r>
            <a:r>
              <a:rPr lang="ar-SA" sz="2800" dirty="0" smtClean="0">
                <a:cs typeface="B Nazanin" pitchFamily="2" charset="-78"/>
              </a:rPr>
              <a:t>روايت در فرهنگ عاميانه، رسانه و زندگي روزمره</a:t>
            </a:r>
            <a:r>
              <a:rPr lang="en-US" sz="2800" dirty="0" smtClean="0">
                <a:cs typeface="B Nazanin" pitchFamily="2" charset="-78"/>
              </a:rPr>
              <a:t>. </a:t>
            </a:r>
            <a:r>
              <a:rPr lang="ar-SA" sz="2800" dirty="0" smtClean="0">
                <a:cs typeface="B Nazanin" pitchFamily="2" charset="-78"/>
              </a:rPr>
              <a:t>ترجمة محمدرضا ليراوي</a:t>
            </a:r>
            <a:r>
              <a:rPr lang="en-US" sz="2800" dirty="0" smtClean="0">
                <a:cs typeface="B Nazanin" pitchFamily="2" charset="-78"/>
              </a:rPr>
              <a:t>. </a:t>
            </a:r>
            <a:r>
              <a:rPr lang="ar-SA" sz="2800" dirty="0" smtClean="0">
                <a:cs typeface="B Nazanin" pitchFamily="2" charset="-78"/>
              </a:rPr>
              <a:t>تهران</a:t>
            </a:r>
            <a:r>
              <a:rPr lang="en-US" sz="2800" dirty="0" smtClean="0">
                <a:cs typeface="B Nazanin" pitchFamily="2" charset="-78"/>
              </a:rPr>
              <a:t> : </a:t>
            </a:r>
            <a:r>
              <a:rPr lang="ar-SA" sz="2800" dirty="0" smtClean="0">
                <a:cs typeface="B Nazanin" pitchFamily="2" charset="-78"/>
              </a:rPr>
              <a:t>سروش</a:t>
            </a:r>
            <a:r>
              <a:rPr lang="en-US" sz="2800" dirty="0" smtClean="0">
                <a:cs typeface="B Nazanin" pitchFamily="2" charset="-78"/>
              </a:rPr>
              <a:t>.</a:t>
            </a:r>
            <a:br>
              <a:rPr lang="en-US" sz="2800" dirty="0" smtClean="0">
                <a:cs typeface="B Nazanin" pitchFamily="2" charset="-78"/>
              </a:rPr>
            </a:br>
            <a:r>
              <a:rPr lang="ar-SA" sz="2800" dirty="0" smtClean="0">
                <a:cs typeface="B Nazanin" pitchFamily="2" charset="-78"/>
              </a:rPr>
              <a:t>برنتز،يوهانس ويلم</a:t>
            </a:r>
            <a:r>
              <a:rPr lang="en-US" sz="2800" dirty="0" smtClean="0">
                <a:cs typeface="B Nazanin" pitchFamily="2" charset="-78"/>
              </a:rPr>
              <a:t>.( 1382 ). </a:t>
            </a:r>
            <a:r>
              <a:rPr lang="ar-SA" sz="2800" dirty="0" smtClean="0">
                <a:cs typeface="B Nazanin" pitchFamily="2" charset="-78"/>
              </a:rPr>
              <a:t>نظرية ادب ي</a:t>
            </a:r>
            <a:r>
              <a:rPr lang="en-US" sz="2800" dirty="0" smtClean="0">
                <a:cs typeface="B Nazanin" pitchFamily="2" charset="-78"/>
              </a:rPr>
              <a:t>.</a:t>
            </a:r>
            <a:r>
              <a:rPr lang="ar-SA" sz="2800" dirty="0" smtClean="0">
                <a:cs typeface="B Nazanin" pitchFamily="2" charset="-78"/>
              </a:rPr>
              <a:t>ترجمة فرزان سجود ي</a:t>
            </a:r>
            <a:r>
              <a:rPr lang="en-US" sz="2800" dirty="0" smtClean="0">
                <a:cs typeface="B Nazanin" pitchFamily="2" charset="-78"/>
              </a:rPr>
              <a:t>. </a:t>
            </a:r>
            <a:r>
              <a:rPr lang="ar-SA" sz="2800" dirty="0" smtClean="0">
                <a:cs typeface="B Nazanin" pitchFamily="2" charset="-78"/>
              </a:rPr>
              <a:t>تهرا ن</a:t>
            </a:r>
            <a:r>
              <a:rPr lang="en-US" sz="2800" dirty="0" smtClean="0">
                <a:cs typeface="B Nazanin" pitchFamily="2" charset="-78"/>
              </a:rPr>
              <a:t>:</a:t>
            </a:r>
            <a:r>
              <a:rPr lang="ar-SA" sz="2800" dirty="0" smtClean="0">
                <a:cs typeface="B Nazanin" pitchFamily="2" charset="-78"/>
              </a:rPr>
              <a:t>آهنگ ديگر</a:t>
            </a:r>
            <a:r>
              <a:rPr lang="en-US" sz="2800" dirty="0" smtClean="0">
                <a:cs typeface="B Nazanin" pitchFamily="2" charset="-78"/>
              </a:rPr>
              <a:t>.</a:t>
            </a:r>
            <a:br>
              <a:rPr lang="en-US" sz="2800" dirty="0" smtClean="0">
                <a:cs typeface="B Nazanin" pitchFamily="2" charset="-78"/>
              </a:rPr>
            </a:br>
            <a:r>
              <a:rPr lang="ar-SA" sz="2800" dirty="0" smtClean="0">
                <a:cs typeface="B Nazanin" pitchFamily="2" charset="-78"/>
              </a:rPr>
              <a:t>ريكور، پل</a:t>
            </a:r>
            <a:r>
              <a:rPr lang="en-US" sz="2800" dirty="0" smtClean="0">
                <a:cs typeface="B Nazanin" pitchFamily="2" charset="-78"/>
              </a:rPr>
              <a:t>. ( 1384 ). </a:t>
            </a:r>
            <a:r>
              <a:rPr lang="ar-SA" sz="2800" dirty="0" smtClean="0">
                <a:cs typeface="B Nazanin" pitchFamily="2" charset="-78"/>
              </a:rPr>
              <a:t>زمان و حكايت، پيكر بندي زمان در حكايت داستاني</a:t>
            </a:r>
            <a:r>
              <a:rPr lang="en-US" sz="2800" dirty="0" smtClean="0">
                <a:cs typeface="B Nazanin" pitchFamily="2" charset="-78"/>
              </a:rPr>
              <a:t>. </a:t>
            </a:r>
            <a:r>
              <a:rPr lang="ar-SA" sz="2800" dirty="0" smtClean="0">
                <a:cs typeface="B Nazanin" pitchFamily="2" charset="-78"/>
              </a:rPr>
              <a:t>ترجمة مهشيد نونهالي</a:t>
            </a:r>
            <a:r>
              <a:rPr lang="en-US" sz="2800" dirty="0" smtClean="0">
                <a:cs typeface="B Nazanin" pitchFamily="2" charset="-78"/>
              </a:rPr>
              <a:t>. </a:t>
            </a:r>
            <a:r>
              <a:rPr lang="ar-SA" sz="2800" dirty="0" smtClean="0">
                <a:cs typeface="B Nazanin" pitchFamily="2" charset="-78"/>
              </a:rPr>
              <a:t>تهران</a:t>
            </a:r>
            <a:r>
              <a:rPr lang="en-US" sz="2800" dirty="0" smtClean="0">
                <a:cs typeface="B Nazanin" pitchFamily="2" charset="-78"/>
              </a:rPr>
              <a:t>: </a:t>
            </a:r>
            <a:r>
              <a:rPr lang="ar-SA" sz="2800" dirty="0" smtClean="0">
                <a:cs typeface="B Nazanin" pitchFamily="2" charset="-78"/>
              </a:rPr>
              <a:t>گام نو</a:t>
            </a:r>
            <a:r>
              <a:rPr lang="en-US" sz="2800" dirty="0" smtClean="0">
                <a:cs typeface="B Nazanin" pitchFamily="2" charset="-78"/>
              </a:rPr>
              <a:t>.</a:t>
            </a:r>
            <a:br>
              <a:rPr lang="en-US" sz="2800" dirty="0" smtClean="0">
                <a:cs typeface="B Nazanin" pitchFamily="2" charset="-78"/>
              </a:rPr>
            </a:br>
            <a:r>
              <a:rPr lang="ar-SA" sz="2800" dirty="0" smtClean="0">
                <a:cs typeface="B Nazanin" pitchFamily="2" charset="-78"/>
              </a:rPr>
              <a:t>ذکایی، محمد سعید. (1387). روایت، روایت گری و تحلیل های شرح حال نگارانه. پژوهشنامه علوم انسانس و اجتماعی. </a:t>
            </a:r>
            <a:r>
              <a:rPr lang="en-US" sz="2800" dirty="0" smtClean="0">
                <a:cs typeface="B Nazanin" pitchFamily="2" charset="-78"/>
              </a:rPr>
              <a:t/>
            </a:r>
            <a:br>
              <a:rPr lang="en-US" sz="2800" dirty="0" smtClean="0">
                <a:cs typeface="B Nazanin" pitchFamily="2" charset="-78"/>
              </a:rPr>
            </a:br>
            <a:r>
              <a:rPr lang="ar-SA" sz="2800" dirty="0" smtClean="0">
                <a:cs typeface="B Nazanin" pitchFamily="2" charset="-78"/>
              </a:rPr>
              <a:t>كالر، جاناتان</a:t>
            </a:r>
            <a:r>
              <a:rPr lang="en-US" sz="2800" dirty="0" smtClean="0">
                <a:cs typeface="B Nazanin" pitchFamily="2" charset="-78"/>
              </a:rPr>
              <a:t>. ( 1382 ). </a:t>
            </a:r>
            <a:r>
              <a:rPr lang="ar-SA" sz="2800" dirty="0" smtClean="0">
                <a:cs typeface="B Nazanin" pitchFamily="2" charset="-78"/>
              </a:rPr>
              <a:t>نظرية ادبي</a:t>
            </a:r>
            <a:r>
              <a:rPr lang="en-US" sz="2800" dirty="0" smtClean="0">
                <a:cs typeface="B Nazanin" pitchFamily="2" charset="-78"/>
              </a:rPr>
              <a:t>. </a:t>
            </a:r>
            <a:r>
              <a:rPr lang="ar-SA" sz="2800" dirty="0" smtClean="0">
                <a:cs typeface="B Nazanin" pitchFamily="2" charset="-78"/>
              </a:rPr>
              <a:t>ترجمة فرزانه طاهر ي</a:t>
            </a:r>
            <a:r>
              <a:rPr lang="en-US" sz="2800" dirty="0" smtClean="0">
                <a:cs typeface="B Nazanin" pitchFamily="2" charset="-78"/>
              </a:rPr>
              <a:t>. </a:t>
            </a:r>
            <a:r>
              <a:rPr lang="ar-SA" sz="2800" dirty="0" smtClean="0">
                <a:cs typeface="B Nazanin" pitchFamily="2" charset="-78"/>
              </a:rPr>
              <a:t>چاپ او ل</a:t>
            </a:r>
            <a:r>
              <a:rPr lang="en-US" sz="2800" dirty="0" smtClean="0">
                <a:cs typeface="B Nazanin" pitchFamily="2" charset="-78"/>
              </a:rPr>
              <a:t>. </a:t>
            </a:r>
            <a:r>
              <a:rPr lang="ar-SA" sz="2800" dirty="0" smtClean="0">
                <a:cs typeface="B Nazanin" pitchFamily="2" charset="-78"/>
              </a:rPr>
              <a:t>تهران</a:t>
            </a:r>
            <a:r>
              <a:rPr lang="en-US" sz="2800" dirty="0" smtClean="0">
                <a:cs typeface="B Nazanin" pitchFamily="2" charset="-78"/>
              </a:rPr>
              <a:t> : </a:t>
            </a:r>
            <a:r>
              <a:rPr lang="ar-SA" sz="2800" dirty="0" smtClean="0">
                <a:cs typeface="B Nazanin" pitchFamily="2" charset="-78"/>
              </a:rPr>
              <a:t>نشر مركز</a:t>
            </a:r>
            <a:r>
              <a:rPr lang="en-US" sz="2800" dirty="0" smtClean="0">
                <a:cs typeface="B Nazanin" pitchFamily="2" charset="-78"/>
              </a:rPr>
              <a:t>.</a:t>
            </a:r>
            <a:br>
              <a:rPr lang="en-US" sz="2800" dirty="0" smtClean="0">
                <a:cs typeface="B Nazanin" pitchFamily="2" charset="-78"/>
              </a:rPr>
            </a:br>
            <a:r>
              <a:rPr lang="en-US" sz="2800" dirty="0" smtClean="0">
                <a:cs typeface="B Nazanin" pitchFamily="2" charset="-78"/>
              </a:rPr>
              <a:t/>
            </a:r>
            <a:br>
              <a:rPr lang="en-US" sz="2800" dirty="0" smtClean="0">
                <a:cs typeface="B Nazanin" pitchFamily="2" charset="-78"/>
              </a:rPr>
            </a:br>
            <a:endParaRPr lang="en-US" sz="2800" dirty="0">
              <a:cs typeface="B Nazanin" pitchFamily="2" charset="-78"/>
            </a:endParaRPr>
          </a:p>
        </p:txBody>
      </p:sp>
      <p:pic>
        <p:nvPicPr>
          <p:cNvPr id="4" name="Content Placeholder 3" descr="Image-2343.JPG"/>
          <p:cNvPicPr>
            <a:picLocks noGrp="1" noChangeAspect="1"/>
          </p:cNvPicPr>
          <p:nvPr>
            <p:ph idx="1"/>
          </p:nvPr>
        </p:nvPicPr>
        <p:blipFill>
          <a:blip r:embed="rId2" cstate="print"/>
          <a:stretch>
            <a:fillRect/>
          </a:stretch>
        </p:blipFill>
        <p:spPr>
          <a:xfrm>
            <a:off x="0" y="5105400"/>
            <a:ext cx="1905000" cy="1676400"/>
          </a:xfrm>
        </p:spPr>
      </p:pic>
    </p:spTree>
    <p:extLst>
      <p:ext uri="{BB962C8B-B14F-4D97-AF65-F5344CB8AC3E}">
        <p14:creationId xmlns:p14="http://schemas.microsoft.com/office/powerpoint/2010/main" val="2852601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1295400"/>
            <a:ext cx="8458200" cy="5257800"/>
          </a:xfrm>
        </p:spPr>
        <p:txBody>
          <a:bodyPr>
            <a:noAutofit/>
          </a:bodyPr>
          <a:lstStyle/>
          <a:p>
            <a:pPr algn="l"/>
            <a:r>
              <a:rPr lang="en-US" sz="2000" dirty="0" smtClean="0"/>
              <a:t/>
            </a:r>
            <a:br>
              <a:rPr lang="en-US" sz="2000" dirty="0" smtClean="0"/>
            </a:br>
            <a:r>
              <a:rPr lang="en-US" sz="2000" dirty="0" smtClean="0"/>
              <a:t> </a:t>
            </a:r>
            <a:r>
              <a:rPr lang="en-US" sz="2000" dirty="0" err="1" smtClean="0"/>
              <a:t>Dijk</a:t>
            </a:r>
            <a:r>
              <a:rPr lang="en-US" sz="2000" dirty="0" smtClean="0"/>
              <a:t>, T. (1985) Handbook of discourse analysis, London: Academic.</a:t>
            </a:r>
            <a:br>
              <a:rPr lang="en-US" sz="2000" dirty="0" smtClean="0"/>
            </a:br>
            <a:r>
              <a:rPr lang="en-US" sz="2000" dirty="0" err="1" smtClean="0"/>
              <a:t>Clandinin</a:t>
            </a:r>
            <a:r>
              <a:rPr lang="en-US" sz="2000" dirty="0" smtClean="0"/>
              <a:t>, D,J , &amp; </a:t>
            </a:r>
            <a:r>
              <a:rPr lang="en-US" sz="2000" dirty="0" err="1" smtClean="0"/>
              <a:t>Connely</a:t>
            </a:r>
            <a:r>
              <a:rPr lang="en-US" sz="2000" dirty="0" smtClean="0"/>
              <a:t>, F. M. (2000). Narrative </a:t>
            </a:r>
            <a:r>
              <a:rPr lang="en-US" sz="2000" dirty="0" err="1" smtClean="0"/>
              <a:t>inquery</a:t>
            </a:r>
            <a:r>
              <a:rPr lang="en-US" sz="2000" dirty="0" smtClean="0"/>
              <a:t>: Experience and story in qualitative research. San Francisco: </a:t>
            </a:r>
            <a:r>
              <a:rPr lang="en-US" sz="2000" dirty="0" err="1" smtClean="0"/>
              <a:t>Jossey</a:t>
            </a:r>
            <a:r>
              <a:rPr lang="en-US" sz="2000" dirty="0" smtClean="0"/>
              <a:t>- Bass.</a:t>
            </a:r>
            <a:br>
              <a:rPr lang="en-US" sz="2000" dirty="0" smtClean="0"/>
            </a:br>
            <a:r>
              <a:rPr lang="en-US" sz="2000" dirty="0" err="1" smtClean="0"/>
              <a:t>Creswell,j.w</a:t>
            </a:r>
            <a:r>
              <a:rPr lang="en-US" sz="2000" dirty="0" smtClean="0"/>
              <a:t>(2012). </a:t>
            </a:r>
            <a:r>
              <a:rPr lang="en-US" sz="2000" i="1" dirty="0" smtClean="0"/>
              <a:t>Educational research: </a:t>
            </a:r>
            <a:r>
              <a:rPr lang="en-US" sz="2000" i="1" dirty="0" err="1" smtClean="0"/>
              <a:t>planing,conducting</a:t>
            </a:r>
            <a:r>
              <a:rPr lang="en-US" sz="2000" i="1" dirty="0" smtClean="0"/>
              <a:t> and evaluating </a:t>
            </a:r>
            <a:r>
              <a:rPr lang="en-US" sz="2000" i="1" dirty="0" err="1" smtClean="0"/>
              <a:t>quantitive</a:t>
            </a:r>
            <a:r>
              <a:rPr lang="en-US" sz="2000" i="1" dirty="0" smtClean="0"/>
              <a:t> and </a:t>
            </a:r>
            <a:r>
              <a:rPr lang="en-US" sz="2000" i="1" dirty="0" err="1" smtClean="0"/>
              <a:t>qualitive</a:t>
            </a:r>
            <a:r>
              <a:rPr lang="en-US" sz="2000" i="1" dirty="0" smtClean="0"/>
              <a:t> research </a:t>
            </a:r>
            <a:r>
              <a:rPr lang="en-US" sz="2000" dirty="0" smtClean="0"/>
              <a:t>.  4</a:t>
            </a:r>
            <a:r>
              <a:rPr lang="en-US" sz="2000" baseline="30000" dirty="0" smtClean="0"/>
              <a:t>th</a:t>
            </a:r>
            <a:r>
              <a:rPr lang="en-US" sz="2000" dirty="0" smtClean="0"/>
              <a:t> ed. By </a:t>
            </a:r>
            <a:r>
              <a:rPr lang="en-US" sz="2000" dirty="0" err="1" smtClean="0"/>
              <a:t>pearson</a:t>
            </a:r>
            <a:r>
              <a:rPr lang="en-US" sz="2000" dirty="0" smtClean="0"/>
              <a:t> education.</a:t>
            </a:r>
            <a:br>
              <a:rPr lang="en-US" sz="2000" dirty="0" smtClean="0"/>
            </a:br>
            <a:r>
              <a:rPr lang="en-US" sz="2000" dirty="0" err="1" smtClean="0"/>
              <a:t>Fronzosi</a:t>
            </a:r>
            <a:r>
              <a:rPr lang="en-US" sz="2000" dirty="0" smtClean="0"/>
              <a:t>, R. (1998) Narrative analysis or why( and how) sociologists should be interested in narrative, Annual Review of Sociology, Vol. 24: 517- 554.</a:t>
            </a:r>
            <a:br>
              <a:rPr lang="en-US" sz="2000" dirty="0" smtClean="0"/>
            </a:br>
            <a:r>
              <a:rPr lang="en-US" sz="2000" dirty="0" smtClean="0"/>
              <a:t>Griffin, L. (1993) Narrative, event structure analysis and casual interpretation in historical sociology, The American Journal of Sociology, vol. 98: (5): 1094- 1133.</a:t>
            </a:r>
            <a:br>
              <a:rPr lang="en-US" sz="2000" dirty="0" smtClean="0"/>
            </a:br>
            <a:r>
              <a:rPr lang="en-US" sz="2000" dirty="0" err="1" smtClean="0"/>
              <a:t>Heise</a:t>
            </a:r>
            <a:r>
              <a:rPr lang="en-US" sz="2000" dirty="0" smtClean="0"/>
              <a:t>, D. (1989) Modeling event structure, J. Math. Social. 14: 139- 169.</a:t>
            </a:r>
            <a:br>
              <a:rPr lang="en-US" sz="2000" dirty="0" smtClean="0"/>
            </a:br>
            <a:r>
              <a:rPr lang="en-US" sz="2000" dirty="0" err="1" smtClean="0"/>
              <a:t>Labov</a:t>
            </a:r>
            <a:r>
              <a:rPr lang="en-US" sz="2000" dirty="0" smtClean="0"/>
              <a:t>, W. (1972) Language in the inner city, Philadelphia, Univ. of Pa. Press.</a:t>
            </a:r>
            <a:br>
              <a:rPr lang="en-US" sz="2000" dirty="0" smtClean="0"/>
            </a:br>
            <a:r>
              <a:rPr lang="en-US" sz="2000" dirty="0" smtClean="0"/>
              <a:t>Rosenthal, G. and Fischer-Rosenthal, W. (2004) The analysis of narrative biographical interviews, in U. </a:t>
            </a:r>
            <a:r>
              <a:rPr lang="en-US" sz="2000" dirty="0" err="1" smtClean="0"/>
              <a:t>Flik</a:t>
            </a:r>
            <a:r>
              <a:rPr lang="en-US" sz="2000" dirty="0" smtClean="0"/>
              <a:t>, et al . (</a:t>
            </a:r>
            <a:r>
              <a:rPr lang="en-US" sz="2000" dirty="0" err="1" smtClean="0"/>
              <a:t>eds</a:t>
            </a:r>
            <a:r>
              <a:rPr lang="en-US" sz="2000" dirty="0" smtClean="0"/>
              <a:t>) A companion to qualitative research, London: Sage.</a:t>
            </a:r>
            <a:br>
              <a:rPr lang="en-US" sz="2000" dirty="0" smtClean="0"/>
            </a:br>
            <a:r>
              <a:rPr lang="en-US" sz="2000" dirty="0" smtClean="0"/>
              <a:t>Thompson, E. (1978) The poverty of theory and other essays, London: Merlin.</a:t>
            </a:r>
            <a:br>
              <a:rPr lang="en-US" sz="2000" dirty="0" smtClean="0"/>
            </a:br>
            <a:r>
              <a:rPr lang="en-US" sz="2000" dirty="0" smtClean="0"/>
              <a:t>Van </a:t>
            </a:r>
            <a:r>
              <a:rPr lang="en-US" sz="2000" dirty="0" err="1" smtClean="0"/>
              <a:t>Dijk</a:t>
            </a:r>
            <a:r>
              <a:rPr lang="en-US" sz="2000" dirty="0" smtClean="0"/>
              <a:t>, T. (1988) News on discourse, Hillsdale, NJ: </a:t>
            </a:r>
            <a:r>
              <a:rPr lang="en-US" sz="2000" dirty="0" err="1" smtClean="0"/>
              <a:t>Elbaum</a:t>
            </a:r>
            <a:r>
              <a:rPr lang="en-US" sz="2000" dirty="0" smtClean="0"/>
              <a:t>.</a:t>
            </a:r>
            <a:br>
              <a:rPr lang="en-US" sz="2000" dirty="0" smtClean="0"/>
            </a:br>
            <a:r>
              <a:rPr lang="en-US" sz="2000" dirty="0" smtClean="0"/>
              <a:t>Van </a:t>
            </a:r>
            <a:endParaRPr lang="en-US" sz="2000" dirty="0"/>
          </a:p>
        </p:txBody>
      </p:sp>
      <p:pic>
        <p:nvPicPr>
          <p:cNvPr id="4" name="Content Placeholder 3" descr="Image-2343.JPG"/>
          <p:cNvPicPr>
            <a:picLocks noGrp="1" noChangeAspect="1"/>
          </p:cNvPicPr>
          <p:nvPr>
            <p:ph idx="1"/>
          </p:nvPr>
        </p:nvPicPr>
        <p:blipFill>
          <a:blip r:embed="rId2" cstate="print"/>
          <a:stretch>
            <a:fillRect/>
          </a:stretch>
        </p:blipFill>
        <p:spPr>
          <a:xfrm>
            <a:off x="3112885" y="1935163"/>
            <a:ext cx="2918229" cy="4389437"/>
          </a:xfrm>
        </p:spPr>
      </p:pic>
    </p:spTree>
    <p:extLst>
      <p:ext uri="{BB962C8B-B14F-4D97-AF65-F5344CB8AC3E}">
        <p14:creationId xmlns:p14="http://schemas.microsoft.com/office/powerpoint/2010/main" val="1353447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12976"/>
            <a:ext cx="8183880" cy="3505200"/>
          </a:xfrm>
        </p:spPr>
        <p:txBody>
          <a:bodyPr>
            <a:noAutofit/>
          </a:bodyPr>
          <a:lstStyle/>
          <a:p>
            <a:pPr algn="r" rtl="1"/>
            <a:r>
              <a:rPr lang="fa-IR" sz="2400" dirty="0" smtClean="0">
                <a:solidFill>
                  <a:schemeClr val="tx1"/>
                </a:solidFill>
                <a:latin typeface="Arial" pitchFamily="34" charset="0"/>
                <a:cs typeface="Arial" pitchFamily="34" charset="0"/>
              </a:rPr>
              <a:t>از </a:t>
            </a:r>
            <a:r>
              <a:rPr lang="fa-IR" sz="2400" dirty="0">
                <a:solidFill>
                  <a:schemeClr val="tx1"/>
                </a:solidFill>
                <a:latin typeface="Arial" pitchFamily="34" charset="0"/>
                <a:cs typeface="Arial" pitchFamily="34" charset="0"/>
              </a:rPr>
              <a:t>منظری متداول در نشانه شناسی و تئوری ادبی، روایت یک داستان یا بخشی از یک داستان است. ممکن است به زبان آورده شود، نوشته شود یا تصور شود و یک یا چند زوایه دید را برای برخی نقش‌ها و ناظرها و یاهمهٔ آنان ارایه می‌دهد. در داستان‌هایی که به صورت شفاهی بیان می‌شوند، یک نفر داستان را بیان می‌کند، یک راوی که مخاطبان یا او را می‌بیند یا صدایش رامی شوند کسی که لایه‌های معنایی غیر زبانی را به متن می‌افزاید. راوی همچنین این فرصت را دارد تا واکنش مخاطب در برابر داستان را مشاهده کند تا روش بیان خود را با مضمون‌های روشن با بالابردن میل مخاطب اصلاح کند. تفاوت‌های این روش با قالب نوشتاری که درآن نویسنده واکنش‌های محتمل خوانندگان را در حال رمزگشایی متن می‌سنجد تا انتخاب نهایی کلمات به امید رسیدن به واکنش مطلوب را انجام دهد، قابل تمییز است. قالب هر چه که باشد، ممکن است مضمون به مردم و اتفاقات جهان واقعی مربوط باشد که با نام روایتگر تجربه‌های شخصی شناخته </a:t>
            </a:r>
            <a:r>
              <a:rPr lang="fa-IR" sz="2400" dirty="0" smtClean="0">
                <a:solidFill>
                  <a:schemeClr val="tx1"/>
                </a:solidFill>
                <a:latin typeface="Arial" pitchFamily="34" charset="0"/>
                <a:cs typeface="Arial" pitchFamily="34" charset="0"/>
              </a:rPr>
              <a:t>می‌شود</a:t>
            </a:r>
            <a:endParaRPr lang="en-US" sz="2400" dirty="0">
              <a:solidFill>
                <a:schemeClr val="tx1"/>
              </a:solidFill>
              <a:latin typeface="Arial" pitchFamily="34" charset="0"/>
              <a:cs typeface="Arial" pitchFamily="34" charset="0"/>
            </a:endParaRPr>
          </a:p>
        </p:txBody>
      </p:sp>
      <p:sp>
        <p:nvSpPr>
          <p:cNvPr id="3" name="Flowchart: Stored Data 2"/>
          <p:cNvSpPr/>
          <p:nvPr/>
        </p:nvSpPr>
        <p:spPr>
          <a:xfrm>
            <a:off x="3779912" y="1063566"/>
            <a:ext cx="4722888" cy="925274"/>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4400" b="0" i="0" u="none" strike="noStrike" kern="0" cap="none" spc="0" normalizeH="0" baseline="0" noProof="0" dirty="0" smtClean="0">
                <a:ln>
                  <a:noFill/>
                </a:ln>
                <a:solidFill>
                  <a:sysClr val="windowText" lastClr="000000"/>
                </a:solidFill>
                <a:effectLst/>
                <a:uLnTx/>
                <a:uFillTx/>
                <a:latin typeface="Constantia"/>
                <a:ea typeface="+mn-ea"/>
                <a:cs typeface="B Titr" pitchFamily="2" charset="-78"/>
              </a:rPr>
              <a:t>سخن آغازين: </a:t>
            </a:r>
            <a:endParaRPr kumimoji="0" lang="fa-IR" sz="44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60167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3505200"/>
          </a:xfrm>
        </p:spPr>
        <p:txBody>
          <a:bodyPr>
            <a:normAutofit/>
          </a:bodyPr>
          <a:lstStyle/>
          <a:p>
            <a:pPr algn="r" rtl="1"/>
            <a:r>
              <a:rPr lang="fa-IR" sz="2400" dirty="0">
                <a:solidFill>
                  <a:prstClr val="black"/>
                </a:solidFill>
                <a:latin typeface="Arial" pitchFamily="34" charset="0"/>
                <a:cs typeface="Arial" pitchFamily="34" charset="0"/>
              </a:rPr>
              <a:t>. زمانی که مضمون ساختگی باشد، روش‌های دیگری اعمال می‌شوند. متن صدای روایتگر است، در حالی که راوی متعلق به جهانی ساختگی یا خیالی و نه واقعی است. راوی می‌تواند یکی از شخصیت‌های داستان باشد.</a:t>
            </a:r>
            <a:r>
              <a:rPr lang="fa-IR" sz="2800" b="1" dirty="0" smtClean="0">
                <a:solidFill>
                  <a:schemeClr val="tx1"/>
                </a:solidFill>
                <a:latin typeface="Arial" pitchFamily="34" charset="0"/>
                <a:cs typeface="Arial" pitchFamily="34" charset="0"/>
              </a:rPr>
              <a:t>اشتوتان </a:t>
            </a:r>
            <a:r>
              <a:rPr lang="fa-IR" sz="2800" b="1" dirty="0">
                <a:solidFill>
                  <a:schemeClr val="tx1"/>
                </a:solidFill>
                <a:latin typeface="Arial" pitchFamily="34" charset="0"/>
                <a:cs typeface="Arial" pitchFamily="34" charset="0"/>
              </a:rPr>
              <a:t>تودوروف </a:t>
            </a:r>
            <a:r>
              <a:rPr lang="fa-IR" sz="2800" dirty="0">
                <a:solidFill>
                  <a:schemeClr val="tx1"/>
                </a:solidFill>
                <a:latin typeface="Arial" pitchFamily="34" charset="0"/>
                <a:cs typeface="Arial" pitchFamily="34" charset="0"/>
              </a:rPr>
              <a:t>(۱۹۶۹) اصطلاح </a:t>
            </a:r>
            <a:r>
              <a:rPr lang="fa-IR" sz="2800" dirty="0" smtClean="0">
                <a:solidFill>
                  <a:schemeClr val="tx1"/>
                </a:solidFill>
                <a:latin typeface="Arial" pitchFamily="34" charset="0"/>
                <a:cs typeface="Arial" pitchFamily="34" charset="0"/>
              </a:rPr>
              <a:t>روایت </a:t>
            </a:r>
            <a:r>
              <a:rPr lang="fa-IR" sz="2800" dirty="0" err="1" smtClean="0">
                <a:solidFill>
                  <a:schemeClr val="tx1"/>
                </a:solidFill>
                <a:latin typeface="Arial" pitchFamily="34" charset="0"/>
                <a:cs typeface="Arial" pitchFamily="34" charset="0"/>
              </a:rPr>
              <a:t>شناسی</a:t>
            </a:r>
            <a:r>
              <a:rPr lang="fa-IR" sz="2800" dirty="0" smtClean="0">
                <a:solidFill>
                  <a:schemeClr val="tx1"/>
                </a:solidFill>
                <a:latin typeface="Arial" pitchFamily="34" charset="0"/>
                <a:cs typeface="Arial" pitchFamily="34" charset="0"/>
              </a:rPr>
              <a:t> را </a:t>
            </a:r>
            <a:r>
              <a:rPr lang="fa-IR" sz="2800" dirty="0">
                <a:solidFill>
                  <a:schemeClr val="tx1"/>
                </a:solidFill>
                <a:latin typeface="Arial" pitchFamily="34" charset="0"/>
                <a:cs typeface="Arial" pitchFamily="34" charset="0"/>
              </a:rPr>
              <a:t>برای تحلیل‌های </a:t>
            </a:r>
            <a:r>
              <a:rPr lang="fa-IR" sz="2800" dirty="0" smtClean="0">
                <a:solidFill>
                  <a:schemeClr val="tx1"/>
                </a:solidFill>
                <a:latin typeface="Arial" pitchFamily="34" charset="0"/>
                <a:cs typeface="Arial" pitchFamily="34" charset="0"/>
              </a:rPr>
              <a:t>ساختار </a:t>
            </a:r>
            <a:r>
              <a:rPr lang="fa-IR" sz="2800" dirty="0">
                <a:solidFill>
                  <a:schemeClr val="tx1"/>
                </a:solidFill>
                <a:latin typeface="Arial" pitchFamily="34" charset="0"/>
                <a:cs typeface="Arial" pitchFamily="34" charset="0"/>
              </a:rPr>
              <a:t>گرایانه روایت‌هایی که عنصر سازنده آنها در کارکردها و روابط آنان معین می‌شوند، ابداع کرد. برای این منظور </a:t>
            </a:r>
            <a:r>
              <a:rPr lang="fa-IR" sz="2800" dirty="0" smtClean="0">
                <a:solidFill>
                  <a:schemeClr val="tx1"/>
                </a:solidFill>
                <a:latin typeface="Arial" pitchFamily="34" charset="0"/>
                <a:cs typeface="Arial" pitchFamily="34" charset="0"/>
              </a:rPr>
              <a:t>داستان آن </a:t>
            </a:r>
            <a:r>
              <a:rPr lang="fa-IR" sz="2800" dirty="0">
                <a:solidFill>
                  <a:schemeClr val="tx1"/>
                </a:solidFill>
                <a:latin typeface="Arial" pitchFamily="34" charset="0"/>
                <a:cs typeface="Arial" pitchFamily="34" charset="0"/>
              </a:rPr>
              <a:t>چیزی است که روایت شده‌است</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9329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420888"/>
            <a:ext cx="8183880" cy="3505200"/>
          </a:xfrm>
        </p:spPr>
        <p:txBody>
          <a:bodyPr>
            <a:noAutofit/>
          </a:bodyPr>
          <a:lstStyle/>
          <a:p>
            <a:pPr algn="r" rtl="1"/>
            <a:r>
              <a:rPr lang="fa-IR" sz="2400" b="1" dirty="0">
                <a:solidFill>
                  <a:schemeClr val="tx1"/>
                </a:solidFill>
                <a:latin typeface="Arial" pitchFamily="34" charset="0"/>
                <a:cs typeface="Arial" pitchFamily="34" charset="0"/>
              </a:rPr>
              <a:t>زیبایی شناسی روایت</a:t>
            </a:r>
            <a:r>
              <a:rPr lang="fa-IR" sz="2400" dirty="0">
                <a:solidFill>
                  <a:schemeClr val="tx1"/>
                </a:solidFill>
                <a:latin typeface="Arial" pitchFamily="34" charset="0"/>
                <a:cs typeface="Arial" pitchFamily="34" charset="0"/>
              </a:rPr>
              <a:t>: هنر روایت به خودی خود یک امر بسیار مهم زیبایی شناسانه است. معمولاً تعداد زیادی از المان‌های زیبایی شناسانه در داستان‌های خوب پرداخت شده، وارد عمل می‌شوند. این المان‌ها شامل ایده‌های ضروری ساختار روایت با شروع و میانه و پایان یا شرح– توسعه– نقطه اوج – </a:t>
            </a:r>
            <a:r>
              <a:rPr lang="fa-IR" sz="2400" dirty="0" smtClean="0">
                <a:solidFill>
                  <a:schemeClr val="tx1"/>
                </a:solidFill>
                <a:latin typeface="Arial" pitchFamily="34" charset="0"/>
                <a:cs typeface="Arial" pitchFamily="34" charset="0"/>
              </a:rPr>
              <a:t>پایان </a:t>
            </a:r>
            <a:r>
              <a:rPr lang="fa-IR" sz="2400" dirty="0">
                <a:solidFill>
                  <a:schemeClr val="tx1"/>
                </a:solidFill>
                <a:latin typeface="Arial" pitchFamily="34" charset="0"/>
                <a:cs typeface="Arial" pitchFamily="34" charset="0"/>
              </a:rPr>
              <a:t>با رویدادهای مهم و محرک که در خطوط پیرنگ به صورت منسجم ساختار بندی شده‌اند، قابل تشخیص </a:t>
            </a:r>
            <a:r>
              <a:rPr lang="fa-IR" sz="2400" dirty="0" smtClean="0">
                <a:solidFill>
                  <a:schemeClr val="tx1"/>
                </a:solidFill>
                <a:latin typeface="Arial" pitchFamily="34" charset="0"/>
                <a:cs typeface="Arial" pitchFamily="34" charset="0"/>
              </a:rPr>
              <a:t>اند</a:t>
            </a:r>
            <a:br>
              <a:rPr lang="fa-IR" sz="2400" dirty="0" smtClean="0">
                <a:solidFill>
                  <a:schemeClr val="tx1"/>
                </a:solidFill>
                <a:latin typeface="Arial" pitchFamily="34" charset="0"/>
                <a:cs typeface="Arial" pitchFamily="34" charset="0"/>
              </a:rPr>
            </a:br>
            <a:r>
              <a:rPr lang="fa-IR" sz="2400" b="1" dirty="0" smtClean="0">
                <a:solidFill>
                  <a:prstClr val="black"/>
                </a:solidFill>
                <a:latin typeface="Arial" pitchFamily="34" charset="0"/>
                <a:cs typeface="Arial" pitchFamily="34" charset="0"/>
              </a:rPr>
              <a:t>پیرنگ</a:t>
            </a:r>
            <a:r>
              <a:rPr lang="fa-IR" sz="2400" b="1" dirty="0">
                <a:solidFill>
                  <a:prstClr val="black"/>
                </a:solidFill>
                <a:latin typeface="Arial" pitchFamily="34" charset="0"/>
                <a:cs typeface="Arial" pitchFamily="34" charset="0"/>
              </a:rPr>
              <a:t>، ساختار منطقی و علی یک داستان را نشان می‌دهد و چرایی وقوع را توضیح می‌دهد</a:t>
            </a:r>
            <a:br>
              <a:rPr lang="fa-IR" sz="2400" b="1" dirty="0">
                <a:solidFill>
                  <a:prstClr val="black"/>
                </a:solidFill>
                <a:latin typeface="Arial" pitchFamily="34" charset="0"/>
                <a:cs typeface="Arial" pitchFamily="34" charset="0"/>
              </a:rPr>
            </a:br>
            <a:r>
              <a:rPr lang="fa-IR" sz="2400" dirty="0" smtClean="0">
                <a:solidFill>
                  <a:schemeClr val="tx1"/>
                </a:solidFill>
                <a:latin typeface="Arial" pitchFamily="34" charset="0"/>
                <a:cs typeface="Arial" pitchFamily="34" charset="0"/>
              </a:rPr>
              <a:t/>
            </a:r>
            <a:br>
              <a:rPr lang="fa-IR" sz="2400" dirty="0" smtClean="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sp>
        <p:nvSpPr>
          <p:cNvPr id="3" name="Flowchart: Stored Data 2"/>
          <p:cNvSpPr/>
          <p:nvPr/>
        </p:nvSpPr>
        <p:spPr>
          <a:xfrm>
            <a:off x="4572000" y="980728"/>
            <a:ext cx="4299224" cy="857256"/>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r>
              <a:rPr lang="fa-IR" sz="2800" b="1" dirty="0">
                <a:solidFill>
                  <a:prstClr val="black"/>
                </a:solidFill>
                <a:latin typeface="Arial" pitchFamily="34" charset="0"/>
                <a:ea typeface="+mj-ea"/>
                <a:cs typeface="Arial" pitchFamily="34" charset="0"/>
              </a:rPr>
              <a:t>زیبایی شناسی روایت: </a:t>
            </a:r>
            <a:endParaRPr kumimoji="0" lang="fa-IR" sz="2800" b="1"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40166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183880" cy="3505200"/>
          </a:xfrm>
        </p:spPr>
        <p:txBody>
          <a:bodyPr>
            <a:noAutofit/>
          </a:bodyPr>
          <a:lstStyle/>
          <a:p>
            <a:pPr algn="r"/>
            <a:r>
              <a:rPr lang="fa-IR" sz="2400" dirty="0" smtClean="0">
                <a:solidFill>
                  <a:schemeClr val="tx1"/>
                </a:solidFill>
                <a:latin typeface="Arial" pitchFamily="34" charset="0"/>
                <a:cs typeface="Arial" pitchFamily="34" charset="0"/>
              </a:rPr>
              <a:t>در </a:t>
            </a:r>
            <a:r>
              <a:rPr lang="fa-IR" sz="2400" dirty="0">
                <a:solidFill>
                  <a:schemeClr val="tx1"/>
                </a:solidFill>
                <a:latin typeface="Arial" pitchFamily="34" charset="0"/>
                <a:cs typeface="Arial" pitchFamily="34" charset="0"/>
              </a:rPr>
              <a:t>فلسفه ذهن، علوم اجتماعی و سایر رشته‌های بالینی شامل پزشکی، روایت می‌تواند به روان‌شناسی بشر اشاره کند. پروسه روایت شخصی با حس شخص یاهویت فرهنگی سروکار دارد و در ایجاد و ساخت و ساز حافظه‌ها به طبیعت بنیادی شخصی استدلال می‌کند.</a:t>
            </a:r>
            <a:br>
              <a:rPr lang="fa-IR" sz="2400" dirty="0">
                <a:solidFill>
                  <a:schemeClr val="tx1"/>
                </a:solidFill>
                <a:latin typeface="Arial" pitchFamily="34" charset="0"/>
                <a:cs typeface="Arial" pitchFamily="34" charset="0"/>
              </a:rPr>
            </a:br>
            <a:r>
              <a:rPr lang="fa-IR" sz="2400" dirty="0">
                <a:solidFill>
                  <a:schemeClr val="tx1"/>
                </a:solidFill>
                <a:latin typeface="Arial" pitchFamily="34" charset="0"/>
                <a:cs typeface="Arial" pitchFamily="34" charset="0"/>
              </a:rPr>
              <a:t>تقسیم بندی روایت مثبت و منطقی دلالت بر توسعهٔ </a:t>
            </a:r>
            <a:r>
              <a:rPr lang="fa-IR" sz="2400" dirty="0" smtClean="0">
                <a:solidFill>
                  <a:schemeClr val="tx1"/>
                </a:solidFill>
                <a:latin typeface="Arial" pitchFamily="34" charset="0"/>
                <a:cs typeface="Arial" pitchFamily="34" charset="0"/>
              </a:rPr>
              <a:t>بیماری و </a:t>
            </a:r>
            <a:r>
              <a:rPr lang="fa-IR" sz="2400" dirty="0">
                <a:solidFill>
                  <a:schemeClr val="tx1"/>
                </a:solidFill>
                <a:latin typeface="Arial" pitchFamily="34" charset="0"/>
                <a:cs typeface="Arial" pitchFamily="34" charset="0"/>
              </a:rPr>
              <a:t>اختلال‌های روانی دارد واصطلاحاً گفته می‌شود که نقش مهمی را در بهبودی باز می‌کند. روایت درمانی یک مکتب روان درمانی است. روایت بیماری، یک راه برای کسی است که تحت تأثیر یک بیماری واقع شده تا تجربه‌های حسی وی را خلق کند. آنان معمولاً از یک یا چند الگوی از پیش نظم یافته پیروی می‌کنند، روایت تلافی </a:t>
            </a:r>
            <a:r>
              <a:rPr lang="fa-IR" sz="2400" dirty="0" smtClean="0">
                <a:solidFill>
                  <a:schemeClr val="tx1"/>
                </a:solidFill>
                <a:latin typeface="Arial" pitchFamily="34" charset="0"/>
                <a:cs typeface="Arial" pitchFamily="34" charset="0"/>
              </a:rPr>
              <a:t>گونه </a:t>
            </a:r>
            <a:r>
              <a:rPr lang="fa-IR" sz="2400" dirty="0">
                <a:solidFill>
                  <a:schemeClr val="tx1"/>
                </a:solidFill>
                <a:latin typeface="Arial" pitchFamily="34" charset="0"/>
                <a:cs typeface="Arial" pitchFamily="34" charset="0"/>
              </a:rPr>
              <a:t>روایت آشفتگی و یا روایت جستجو گونه.</a:t>
            </a:r>
            <a:br>
              <a:rPr lang="fa-IR" sz="2400" dirty="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sp>
        <p:nvSpPr>
          <p:cNvPr id="3" name="Flowchart: Stored Data 2"/>
          <p:cNvSpPr/>
          <p:nvPr/>
        </p:nvSpPr>
        <p:spPr>
          <a:xfrm>
            <a:off x="3779912" y="714356"/>
            <a:ext cx="5082928" cy="770428"/>
          </a:xfrm>
          <a:prstGeom prst="flowChartOnlineStorage">
            <a:avLst/>
          </a:prstGeom>
          <a:solidFill>
            <a:srgbClr val="DBF5F9">
              <a:lumMod val="75000"/>
            </a:srgbClr>
          </a:solidFill>
          <a:ln w="38100" cap="flat" cmpd="sng" algn="ctr">
            <a:solidFill>
              <a:srgbClr val="FF0000"/>
            </a:solidFill>
            <a:prstDash val="solid"/>
          </a:ln>
          <a:effectLst>
            <a:outerShdw blurRad="57150" dist="38100" dir="5400000" algn="ctr" rotWithShape="0">
              <a:srgbClr val="10CF9B">
                <a:shade val="9000"/>
                <a:satMod val="105000"/>
                <a:alpha val="48000"/>
              </a:srgbClr>
            </a:outerShdw>
          </a:effectLst>
        </p:spPr>
        <p:txBody>
          <a:bodyPr rtlCol="1" anchor="ctr"/>
          <a:lstStyle/>
          <a:p>
            <a:pPr lvl="0" algn="ctr"/>
            <a:endParaRPr lang="en-US" sz="3200" b="1" dirty="0" smtClean="0">
              <a:latin typeface="Arial" pitchFamily="34" charset="0"/>
              <a:cs typeface="Arial" pitchFamily="34" charset="0"/>
            </a:endParaRPr>
          </a:p>
          <a:p>
            <a:pPr lvl="0" algn="ctr"/>
            <a:r>
              <a:rPr lang="fa-IR" sz="3200" b="1" dirty="0" smtClean="0">
                <a:latin typeface="Arial" pitchFamily="34" charset="0"/>
                <a:cs typeface="Arial" pitchFamily="34" charset="0"/>
              </a:rPr>
              <a:t>روایت </a:t>
            </a:r>
            <a:r>
              <a:rPr lang="fa-IR" sz="3200" b="1" dirty="0">
                <a:latin typeface="Arial" pitchFamily="34" charset="0"/>
                <a:cs typeface="Arial" pitchFamily="34" charset="0"/>
              </a:rPr>
              <a:t>روان شناسانه</a:t>
            </a:r>
            <a:r>
              <a:rPr lang="fa-IR" sz="3200" dirty="0">
                <a:latin typeface="Arial" pitchFamily="34" charset="0"/>
                <a:cs typeface="Arial" pitchFamily="34" charset="0"/>
              </a:rPr>
              <a:t>:</a:t>
            </a:r>
            <a:br>
              <a:rPr lang="fa-IR" sz="3200" dirty="0">
                <a:latin typeface="Arial" pitchFamily="34" charset="0"/>
                <a:cs typeface="Arial" pitchFamily="34" charset="0"/>
              </a:rPr>
            </a:br>
            <a:endParaRPr kumimoji="0" lang="fa-IR" sz="3200" b="0" i="0" u="none" strike="noStrike" kern="0" cap="none" spc="0" normalizeH="0" baseline="0" noProof="0" dirty="0">
              <a:ln>
                <a:noFill/>
              </a:ln>
              <a:solidFill>
                <a:sysClr val="window" lastClr="FFFFFF"/>
              </a:solidFill>
              <a:effectLst/>
              <a:uLnTx/>
              <a:uFillTx/>
              <a:latin typeface="Constantia"/>
            </a:endParaRPr>
          </a:p>
        </p:txBody>
      </p:sp>
    </p:spTree>
    <p:extLst>
      <p:ext uri="{BB962C8B-B14F-4D97-AF65-F5344CB8AC3E}">
        <p14:creationId xmlns:p14="http://schemas.microsoft.com/office/powerpoint/2010/main" val="3401662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w">
  <a:themeElements>
    <a:clrScheme name="Custom 1">
      <a:dk1>
        <a:sysClr val="windowText" lastClr="000000"/>
      </a:dk1>
      <a:lt1>
        <a:srgbClr val="DBF5F9"/>
      </a:lt1>
      <a:dk2>
        <a:srgbClr val="DBF5F9"/>
      </a:dk2>
      <a:lt2>
        <a:srgbClr val="FFFFFF"/>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2340</TotalTime>
  <Words>2872</Words>
  <Application>Microsoft Office PowerPoint</Application>
  <PresentationFormat>On-screen Show (4:3)</PresentationFormat>
  <Paragraphs>168</Paragraphs>
  <Slides>52</Slides>
  <Notes>3</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52</vt:i4>
      </vt:variant>
    </vt:vector>
  </HeadingPairs>
  <TitlesOfParts>
    <vt:vector size="74" baseType="lpstr">
      <vt:lpstr>Arial Unicode MS</vt:lpstr>
      <vt:lpstr>0 Bardiya</vt:lpstr>
      <vt:lpstr>2  Jadid</vt:lpstr>
      <vt:lpstr>2  Nazanin</vt:lpstr>
      <vt:lpstr>Arial</vt:lpstr>
      <vt:lpstr>Armin_nazanin Bold</vt:lpstr>
      <vt:lpstr>Armin_Zar</vt:lpstr>
      <vt:lpstr>B Homa</vt:lpstr>
      <vt:lpstr>B Jadid</vt:lpstr>
      <vt:lpstr>B Mitra</vt:lpstr>
      <vt:lpstr>B Nazanin</vt:lpstr>
      <vt:lpstr>B Titr</vt:lpstr>
      <vt:lpstr>Calibri</vt:lpstr>
      <vt:lpstr>Calibri Light</vt:lpstr>
      <vt:lpstr>Constantia</vt:lpstr>
      <vt:lpstr>Majalla UI</vt:lpstr>
      <vt:lpstr>Times New Roman</vt:lpstr>
      <vt:lpstr>Traditional Arabic</vt:lpstr>
      <vt:lpstr>Wingdings 2</vt:lpstr>
      <vt:lpstr>Flow</vt:lpstr>
      <vt:lpstr>Office Theme</vt:lpstr>
      <vt:lpstr>1_Flow</vt:lpstr>
      <vt:lpstr>PowerPoint Presentation</vt:lpstr>
      <vt:lpstr>PowerPoint Presentation</vt:lpstr>
      <vt:lpstr>PowerPoint Presentation</vt:lpstr>
      <vt:lpstr>یک روایت ممکن است توسط یک شخصیت در خلال روایت بزرگ‌تر نقل شود. یک بخش مهم از روایت، شیوهٔ روایت است. شیوه‌های به‌کاررفته برای برقراری ارتباط در روایت به عنوان یک عملکرد را روایت‌گری می‌نامند. تعریف دقیق تر روایت شیوهٔ قصه نویسی است که در آن راوی مستقیماً با خواننده ارتباط برقرار می‌کند.</vt:lpstr>
      <vt:lpstr>PowerPoint Presentation</vt:lpstr>
      <vt:lpstr>از منظری متداول در نشانه شناسی و تئوری ادبی، روایت یک داستان یا بخشی از یک داستان است. ممکن است به زبان آورده شود، نوشته شود یا تصور شود و یک یا چند زوایه دید را برای برخی نقش‌ها و ناظرها و یاهمهٔ آنان ارایه می‌دهد. در داستان‌هایی که به صورت شفاهی بیان می‌شوند، یک نفر داستان را بیان می‌کند، یک راوی که مخاطبان یا او را می‌بیند یا صدایش رامی شوند کسی که لایه‌های معنایی غیر زبانی را به متن می‌افزاید. راوی همچنین این فرصت را دارد تا واکنش مخاطب در برابر داستان را مشاهده کند تا روش بیان خود را با مضمون‌های روشن با بالابردن میل مخاطب اصلاح کند. تفاوت‌های این روش با قالب نوشتاری که درآن نویسنده واکنش‌های محتمل خوانندگان را در حال رمزگشایی متن می‌سنجد تا انتخاب نهایی کلمات به امید رسیدن به واکنش مطلوب را انجام دهد، قابل تمییز است. قالب هر چه که باشد، ممکن است مضمون به مردم و اتفاقات جهان واقعی مربوط باشد که با نام روایتگر تجربه‌های شخصی شناخته می‌شود</vt:lpstr>
      <vt:lpstr>. زمانی که مضمون ساختگی باشد، روش‌های دیگری اعمال می‌شوند. متن صدای روایتگر است، در حالی که راوی متعلق به جهانی ساختگی یا خیالی و نه واقعی است. راوی می‌تواند یکی از شخصیت‌های داستان باشد.اشتوتان تودوروف (۱۹۶۹) اصطلاح روایت شناسی را برای تحلیل‌های ساختار گرایانه روایت‌هایی که عنصر سازنده آنها در کارکردها و روابط آنان معین می‌شوند، ابداع کرد. برای این منظور داستان آن چیزی است که روایت شده‌است</vt:lpstr>
      <vt:lpstr>زیبایی شناسی روایت: هنر روایت به خودی خود یک امر بسیار مهم زیبایی شناسانه است. معمولاً تعداد زیادی از المان‌های زیبایی شناسانه در داستان‌های خوب پرداخت شده، وارد عمل می‌شوند. این المان‌ها شامل ایده‌های ضروری ساختار روایت با شروع و میانه و پایان یا شرح– توسعه– نقطه اوج – پایان با رویدادهای مهم و محرک که در خطوط پیرنگ به صورت منسجم ساختار بندی شده‌اند، قابل تشخیص اند پیرنگ، ساختار منطقی و علی یک داستان را نشان می‌دهد و چرایی وقوع را توضیح می‌دهد  </vt:lpstr>
      <vt:lpstr>در فلسفه ذهن، علوم اجتماعی و سایر رشته‌های بالینی شامل پزشکی، روایت می‌تواند به روان‌شناسی بشر اشاره کند. پروسه روایت شخصی با حس شخص یاهویت فرهنگی سروکار دارد و در ایجاد و ساخت و ساز حافظه‌ها به طبیعت بنیادی شخصی استدلال می‌کند. تقسیم بندی روایت مثبت و منطقی دلالت بر توسعهٔ بیماری و اختلال‌های روانی دارد واصطلاحاً گفته می‌شود که نقش مهمی را در بهبودی باز می‌کند. روایت درمانی یک مکتب روان درمانی است. روایت بیماری، یک راه برای کسی است که تحت تأثیر یک بیماری واقع شده تا تجربه‌های حسی وی را خلق کند. آنان معمولاً از یک یا چند الگوی از پیش نظم یافته پیروی می‌کنند، روایت تلافی گونه روایت آشفتگی و یا روایت جستجو گونه. </vt:lpstr>
      <vt:lpstr>در تاریخ شناسی، بر طبقه گفتهٔ لارنس استون، روایت شیوهٔ بیانی سنتی، توسط تاریخ نویسان مورد استفاده بوده‌است. در ۱۹۷۹، در یک دوره وقتی که تاریخ اجتماعی جدید به مدل تحلیلی علمی–اجتماعی نیاز داشت، استون روایت عقب‌گردی )move back) را کشف کرد. لارنس استون این موضوع رادر سال ۱۹۷۹ شروع کرد. او روایت رااین گونه تعریف کرد: به ترتیب وقوع سازمان یافته‌است، روی داستان منسجم متمرکز می‌شود، جنبهٔ توصیفی آن نسبتاً بیش از جنبهٔ تحلیلی است، برای مردم صرفاً به عنوان یک توصیف خیالی اهمیتی نداشت بلکه با ویژه و خاص بودن بیش ازاجتماعی و آماری بودن سروکار داشت. وی گفت که "بیشتر تاریخ نویسان در حال تلاش برای پی بردن به اینکه چه چیزی در ذهن مردم گذشته بود و چه چیزی زندگی گذشته، دوست داشتنی بود، هستند، سوالاتی که مارا به ضرورت استفاده از روایت آگاه می‌کند. تاریخ نویسان ملزم به نزدیک شدن به علوم اجتماعی هستند، به هر حال از محدودیت روایت و برتری آن برای حکایت، نسبت به تحلیل و تمثیل‌ها ی زیرکانه بیش از نظم (قاعده) آماری انتقاد شده‌است. </vt:lpstr>
      <vt:lpstr>بطور كلي مي توان تاريخ روايت شناسی در غرب را به سه دوره تقسيم كرد: دوره ی پيش ساختارگرا (تا 1960)، دوره ی ساختارگرا (از 1960 تا 1980) و دوره ی پساساختارگرا</vt:lpstr>
      <vt:lpstr>دوره ی پيش ساختارگرايي است. تا اواخر قرن نوزدهم، نظريه پردازان ادبي مطابق نظر ارسطو در بوطيقا، مفهوم محاكات ( = بازنمايي، كه ترجمه ی بهتري به جاي تقليد است) را روايت معتبر تلقي مي كردند. ارسطو در فصل سوم بوطيقا ميان بازنمايي يك ابژه (سرگذشت) توسط راوي و بازنمايي آن توسط شخصيت ها تمايز قائل شد و اين نخستين گام در قلمرو روايت شناسی بود.</vt:lpstr>
      <vt:lpstr>اما دوره ی ساختارگرايي؛ در تاريخ روايت شناسي مهمترين نظريات روايت را در برداشت كه متأثر از الگوي زبان‌شناسي رومن ياكوبسون و پيش از آن نظريه ی زبان‌شناسي ساختاري سوسور بود. كلود لوي استراوس (1958)، به تأثير از كار پراپ، اسطوره را به جاي حكايت واحد روايت قرار داد. او واحدهاي اسطوره را «ميتيم» (Mythemes) خواند و گفت كه اين واحدها، مانند واحدهای اساس زبان در قالب تقابل های دوتايی سازمان يافته اند. آ.ژ.گريماس، ميـان روساخت و ژرف ساخت تمايـز قائل شد. ژرار ژنت (1973) كه روايت شناسي ساختارگرا را تكامل بخشيد با طرح اصطلاحات مخصوص خود همچون ارائه ی رخدادها، ديرش بازنمايي،... ميان داستان و گفتمان تمايز قائل شد .</vt:lpstr>
      <vt:lpstr>و اما روايت شناسي پساساختارگرا؛ مشخصة اصلي اين دورة روايت شناسي ورود روايت به عرصه هاي غيرادبي و هجوم انديشه هايـي از ساير رشته هـا به آن است. همچنین در این دوره ژاک دریدا نظریه رادیکال خود را با استفاده از واژه différance به معنای تعویق ]و نه تفاوت[ طرح نمود و اعلام کرد که هیچ تعبیری را معتبرتر از تعابیر دیگر نمی داند ، اعتبار میابد و چند معنایی را امری اجتناب ناپذیر می نماید. منظور دریدا این است که معنا هرگز کامل نیست و هرگز بطور کامل درک نمیشود ، بلکه همیشه از دسترس ما خارج است و به تعویق می افتد یا درنگ میکند . هر واژه ای به وسیله ی واژه ای دیگر تعریف میشود ، در نتیجه ما هرگز نمی توانیم به درک کامل معانی مستقل دست بیابیم.</vt:lpstr>
      <vt:lpstr>PowerPoint Presentation</vt:lpstr>
      <vt:lpstr>PowerPoint Presentation</vt:lpstr>
      <vt:lpstr>   کرسول(2012) معتقد است اصطلاح روایی از فعل « روایت کردن » یا « بیان کردن (مانند داستان) با جزئیات » می آید.  پژوهش روایتی یک راهبرد پژوهشی است که پژوهشگر به کمک آن زندگی افراد را مطالعه می کند و از یک یا چند نفر می خواهد که داستانهای زندگی خود را بیان کنند. سپس، این اطلاعات توسط پژوهشگر به صورت روایت زمانی بازگویی یا بازسازی می شوند. در پایان روایت مورد نظر، پژوهشگر دیدگاههای زندگی شرکت کننده را با دیدگاههای زندگی خود در قالب روایت جمعی (مشترک) تلفیق می کند(کلاندینین و کنلی، 2000). </vt:lpstr>
      <vt:lpstr>: </vt:lpstr>
      <vt:lpstr>PowerPoint Presentation</vt:lpstr>
      <vt:lpstr>PowerPoint Presentation</vt:lpstr>
      <vt:lpstr>انواع طرح های روایی چیست؟ </vt:lpstr>
      <vt:lpstr>PowerPoint Presentation</vt:lpstr>
      <vt:lpstr>PowerPoint Presentation</vt:lpstr>
      <vt:lpstr>PowerPoint Presentation</vt:lpstr>
      <vt:lpstr>PowerPoint Presentation</vt:lpstr>
      <vt:lpstr>PowerPoint Presentation</vt:lpstr>
      <vt:lpstr>PowerPoint Presentation</vt:lpstr>
      <vt:lpstr> وان دایک استفاده از چهار قاعده ی کلان تقلیلی زیر را پیشنهاد می کند: 1) قاعده ی حذف/ انتخاب: یعنی حذف همه ی گزاره هایی در متن که برای تفسیر گزاره های دیگر گفتمان مهم نیستند و بر حقایق دلالت ندارند. 2) حذف شدید: که در صورت قوی تری از قاعده قبلی است. در این حالت جزییاتی که به لحاظ مکانی مهم هستند اما در سطح کلان تر فاقد اهمیت اند حذف می شوند. 3) تعمیم: گزاره های غیر مرتبط حذف نمی شوند، بلکه با ساختن گزاره ای که به لحاظ مفهومی کلی تر است، آن را از جزئیات معنا شناختی جملات مربوط منتزع می کنیم. 4) ساختن: در این حالت با جانشین ساختن گزاره ها در یک توالی مشترک، آن ها را با یکدیگر در نظر می گیریم. در حقیقت گزاره هایی را می سازیم که بر حقیقت کل دلالت دارند. 5) قاعده صفر: در این حالت گزاره ها تغییر نمی یابد و مستقیما در سطح کلان پذیرفته می شوند( ذکایی، 1387). </vt:lpstr>
      <vt:lpstr>PowerPoint Presentation</vt:lpstr>
      <vt:lpstr>   مصاحبه های روایتی علیرغم اهمیتی که در بازسازی تجارب راوی و فهم مشترک از آنها دارد و شناخت عمیق ساختار دنیای تجربه شده­ی او فراهم می سازد، محدودیت و انتقاداتی را نیز همراه دارد. در سطح روش شناختی تخطی منظم از انتظارات نقشی هم درمورد راوی و هم مصاحبه کننده و نیز رعایت نشدن انتظارات مربوط به وضعیت روایت در زندگی روزمره از جمله ملاحظات جدی وارد شده بر این روش است( فلیک، 1997).  </vt:lpstr>
      <vt:lpstr>PowerPoint Presentation</vt:lpstr>
      <vt:lpstr>PowerPoint Presentation</vt:lpstr>
      <vt:lpstr>PowerPoint Presentation</vt:lpstr>
      <vt:lpstr>PowerPoint Presentation</vt:lpstr>
      <vt:lpstr>PowerPoint Presentation</vt:lpstr>
      <vt:lpstr>PowerPoint Presentation</vt:lpstr>
      <vt:lpstr>نقش روایت ها</vt:lpstr>
      <vt:lpstr>PowerPoint Presentation</vt:lpstr>
      <vt:lpstr>PowerPoint Presentation</vt:lpstr>
      <vt:lpstr>PowerPoint Presentation</vt:lpstr>
      <vt:lpstr>   حتي اگر داده­هايي که جمع­آوري کرده­ايد کم باشند، براي شروع کردن کار کدگذاري زود نيست.  يکي از متن­هاي خود را انتخاب کنيد و آن را بخوانيد. کدهاي اوليه را وارد کنيد. باز هم، در حاليکه کدها را وارد مي­کنيد، متن داده­هاي خود را بخوانيد. وقتي کدگذاري اوليه يکي از متن­ها تمام شد، متن ديگري انتخاب کنيد و همان کار را دوباره انجام دهيد.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تحلیل ساختار روایت ها</vt:lpstr>
      <vt:lpstr>PowerPoint Presentation</vt:lpstr>
      <vt:lpstr>فهرست منابع: آسابرگر، آرتور. ( 1380 ). روايت در فرهنگ عاميانه، رسانه و زندگي روزمره. ترجمة محمدرضا ليراوي. تهران : سروش. برنتز،يوهانس ويلم.( 1382 ). نظرية ادب ي.ترجمة فرزان سجود ي. تهرا ن:آهنگ ديگر. ريكور، پل. ( 1384 ). زمان و حكايت، پيكر بندي زمان در حكايت داستاني. ترجمة مهشيد نونهالي. تهران: گام نو. ذکایی، محمد سعید. (1387). روایت، روایت گری و تحلیل های شرح حال نگارانه. پژوهشنامه علوم انسانس و اجتماعی.  كالر، جاناتان. ( 1382 ). نظرية ادبي. ترجمة فرزانه طاهر ي. چاپ او ل. تهران : نشر مركز.  </vt:lpstr>
      <vt:lpstr>  Dijk, T. (1985) Handbook of discourse analysis, London: Academic. Clandinin, D,J , &amp; Connely, F. M. (2000). Narrative inquery: Experience and story in qualitative research. San Francisco: Jossey- Bass. Creswell,j.w(2012). Educational research: planing,conducting and evaluating quantitive and qualitive research .  4th ed. By pearson education. Fronzosi, R. (1998) Narrative analysis or why( and how) sociologists should be interested in narrative, Annual Review of Sociology, Vol. 24: 517- 554. Griffin, L. (1993) Narrative, event structure analysis and casual interpretation in historical sociology, The American Journal of Sociology, vol. 98: (5): 1094- 1133. Heise, D. (1989) Modeling event structure, J. Math. Social. 14: 139- 169. Labov, W. (1972) Language in the inner city, Philadelphia, Univ. of Pa. Press. Rosenthal, G. and Fischer-Rosenthal, W. (2004) The analysis of narrative biographical interviews, in U. Flik, et al . (eds) A companion to qualitative research, London: Sage. Thompson, E. (1978) The poverty of theory and other essays, London: Merlin. Van Dijk, T. (1988) News on discourse, Hillsdale, NJ: Elbaum. Van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amene</dc:creator>
  <cp:lastModifiedBy>bama</cp:lastModifiedBy>
  <cp:revision>115</cp:revision>
  <dcterms:created xsi:type="dcterms:W3CDTF">2006-08-16T00:00:00Z</dcterms:created>
  <dcterms:modified xsi:type="dcterms:W3CDTF">2018-02-10T07:13:20Z</dcterms:modified>
</cp:coreProperties>
</file>