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69" r:id="rId5"/>
    <p:sldId id="270" r:id="rId6"/>
    <p:sldId id="259" r:id="rId7"/>
    <p:sldId id="271" r:id="rId8"/>
    <p:sldId id="272" r:id="rId9"/>
    <p:sldId id="273" r:id="rId10"/>
    <p:sldId id="274" r:id="rId11"/>
    <p:sldId id="275" r:id="rId12"/>
    <p:sldId id="267" r:id="rId13"/>
    <p:sldId id="276" r:id="rId14"/>
    <p:sldId id="268" r:id="rId15"/>
    <p:sldId id="260" r:id="rId16"/>
    <p:sldId id="277" r:id="rId17"/>
    <p:sldId id="278" r:id="rId18"/>
    <p:sldId id="279" r:id="rId19"/>
    <p:sldId id="280"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5" d="100"/>
          <a:sy n="85" d="100"/>
        </p:scale>
        <p:origin x="18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smtClean="0"/>
              <a:pPr/>
              <a:t>4/18/2020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408470178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4/18/2020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4180388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4/18/2020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323153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smtClean="0"/>
              <a:t>4/18/2020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066371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9334D819-9F07-4261-B09B-9E467E5D9002}" type="datetimeFigureOut">
              <a:rPr lang="en-US" smtClean="0"/>
              <a:pPr/>
              <a:t>4/18/2020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48111693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9334D819-9F07-4261-B09B-9E467E5D9002}" type="datetimeFigureOut">
              <a:rPr lang="en-US" smtClean="0"/>
              <a:t>4/18/2020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89914268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9334D819-9F07-4261-B09B-9E467E5D9002}" type="datetimeFigureOut">
              <a:rPr lang="en-US" smtClean="0"/>
              <a:pPr/>
              <a:t>4/18/2020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smtClean="0"/>
              <a:pPr/>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07057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smtClean="0"/>
              <a:t>4/18/2020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374623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smtClean="0"/>
              <a:t>4/18/2020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299486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9334D819-9F07-4261-B09B-9E467E5D9002}" type="datetimeFigureOut">
              <a:rPr lang="en-US" smtClean="0"/>
              <a:t>4/18/2020</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263564758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9334D819-9F07-4261-B09B-9E467E5D9002}" type="datetimeFigureOut">
              <a:rPr lang="en-US" smtClean="0"/>
              <a:t>4/18/2020</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350949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9334D819-9F07-4261-B09B-9E467E5D9002}" type="datetimeFigureOut">
              <a:rPr lang="en-US" smtClean="0"/>
              <a:pPr/>
              <a:t>4/18/2020</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71766878-3199-4EAB-94E7-2D6D11070E14}" type="slidenum">
              <a:rPr lang="en-US" smtClean="0"/>
              <a:pPr/>
              <a:t>‹#›</a:t>
            </a:fld>
            <a:endParaRPr lang="en-US" dirty="0"/>
          </a:p>
        </p:txBody>
      </p:sp>
    </p:spTree>
    <p:extLst>
      <p:ext uri="{BB962C8B-B14F-4D97-AF65-F5344CB8AC3E}">
        <p14:creationId xmlns:p14="http://schemas.microsoft.com/office/powerpoint/2010/main" val="33147938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5095E-033C-4AA7-BF9E-9D22EA65F97A}"/>
              </a:ext>
            </a:extLst>
          </p:cNvPr>
          <p:cNvSpPr>
            <a:spLocks noGrp="1"/>
          </p:cNvSpPr>
          <p:nvPr>
            <p:ph type="ctrTitle"/>
          </p:nvPr>
        </p:nvSpPr>
        <p:spPr/>
        <p:txBody>
          <a:bodyPr/>
          <a:lstStyle/>
          <a:p>
            <a:r>
              <a:rPr lang="fa-IR" dirty="0"/>
              <a:t>بسم الله الرحمن الرحیم</a:t>
            </a:r>
            <a:endParaRPr lang="en-US" dirty="0"/>
          </a:p>
        </p:txBody>
      </p:sp>
      <p:sp>
        <p:nvSpPr>
          <p:cNvPr id="3" name="Subtitle 2">
            <a:extLst>
              <a:ext uri="{FF2B5EF4-FFF2-40B4-BE49-F238E27FC236}">
                <a16:creationId xmlns:a16="http://schemas.microsoft.com/office/drawing/2014/main" id="{7BBAD8EB-3809-43E3-9941-BC69A0FE902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8206369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lstStyle/>
          <a:p>
            <a:pPr rtl="1"/>
            <a:r>
              <a:rPr lang="fa-IR" dirty="0"/>
              <a:t>تکالیف خلاقیتی</a:t>
            </a: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lstStyle/>
          <a:p>
            <a:pPr algn="just" rtl="1"/>
            <a:r>
              <a:rPr lang="fa-IR" dirty="0">
                <a:latin typeface="Samim" panose="020B0603030804020204" pitchFamily="34" charset="-78"/>
                <a:cs typeface="Samim" panose="020B0603030804020204" pitchFamily="34" charset="-78"/>
              </a:rPr>
              <a:t>در تکالیف خلاقیتی، دانش آموز مفاهیم و مهارت های کسب شده در کلاس درس را با هم ترکیب می کند و در یک راه یا راه های جدید و متفاوت به کار می بندد.</a:t>
            </a:r>
          </a:p>
          <a:p>
            <a:pPr algn="just" rtl="1"/>
            <a:endParaRPr lang="fa-IR" dirty="0">
              <a:latin typeface="Samim" panose="020B0603030804020204" pitchFamily="34" charset="-78"/>
              <a:cs typeface="Samim" panose="020B0603030804020204" pitchFamily="34" charset="-78"/>
            </a:endParaRPr>
          </a:p>
          <a:p>
            <a:pPr algn="just" rtl="1"/>
            <a:endParaRPr lang="fa-IR" dirty="0">
              <a:latin typeface="Samim" panose="020B0603030804020204" pitchFamily="34" charset="-78"/>
              <a:cs typeface="Samim" panose="020B0603030804020204" pitchFamily="34" charset="-78"/>
            </a:endParaRPr>
          </a:p>
          <a:p>
            <a:pPr algn="just" rtl="1"/>
            <a:r>
              <a:rPr lang="fa-IR" dirty="0">
                <a:latin typeface="Samim" panose="020B0603030804020204" pitchFamily="34" charset="-78"/>
                <a:cs typeface="Samim" panose="020B0603030804020204" pitchFamily="34" charset="-78"/>
              </a:rPr>
              <a:t> این نوع تكاليف ممکن است به صورت کتبی با الهی و یا انجام کاری یا حل مسأله ای خاص باشد، معلمان با ارائه این نوع تکلیف، دانش آموزان را به ماورای کاری ترغیب می کنند که است و آنان را به فعالیت های انفرادی، ابتکاری با گروهی ترغیب می شد </a:t>
            </a:r>
          </a:p>
        </p:txBody>
      </p:sp>
    </p:spTree>
    <p:extLst>
      <p:ext uri="{BB962C8B-B14F-4D97-AF65-F5344CB8AC3E}">
        <p14:creationId xmlns:p14="http://schemas.microsoft.com/office/powerpoint/2010/main" val="2803761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lstStyle/>
          <a:p>
            <a:pPr rtl="1"/>
            <a:r>
              <a:rPr lang="fa-IR" dirty="0"/>
              <a:t>تکلیف تلفیقی</a:t>
            </a: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normAutofit/>
          </a:bodyPr>
          <a:lstStyle/>
          <a:p>
            <a:pPr algn="just" rtl="1"/>
            <a:r>
              <a:rPr lang="fa-IR" dirty="0">
                <a:latin typeface="Samim" panose="020B0603030804020204" pitchFamily="34" charset="-78"/>
                <a:cs typeface="Samim" panose="020B0603030804020204" pitchFamily="34" charset="-78"/>
              </a:rPr>
              <a:t>تکلیفی است که معلم در دو یا چند ماده درسی مشابه یا متفاوت در یک یا چند پایه برای دانش آموزان به صورت فردی با گروهی طراحی می کند.</a:t>
            </a:r>
          </a:p>
          <a:p>
            <a:pPr algn="just" rtl="1"/>
            <a:r>
              <a:rPr lang="fa-IR" dirty="0">
                <a:latin typeface="Samim" panose="020B0603030804020204" pitchFamily="34" charset="-78"/>
                <a:cs typeface="Samim" panose="020B0603030804020204" pitchFamily="34" charset="-78"/>
              </a:rPr>
              <a:t>در تکلیف تلفیقی می توان از انواع مختلف تکلیف از قبیل؛ تمرینی، آمادگی مروری، بسطی یا امتدادی و خلاقیتی استفاده نمود.</a:t>
            </a:r>
          </a:p>
          <a:p>
            <a:pPr algn="just" rtl="1"/>
            <a:r>
              <a:rPr lang="fa-IR" dirty="0">
                <a:latin typeface="Samim" panose="020B0603030804020204" pitchFamily="34" charset="-78"/>
                <a:cs typeface="Samim" panose="020B0603030804020204" pitchFamily="34" charset="-78"/>
              </a:rPr>
              <a:t>این نوع تکلیف در کلاس های چند پایه سبب می شود:</a:t>
            </a:r>
          </a:p>
          <a:p>
            <a:pPr algn="just" rtl="1"/>
            <a:r>
              <a:rPr lang="fa-IR" dirty="0">
                <a:latin typeface="Samim" panose="020B0603030804020204" pitchFamily="34" charset="-78"/>
                <a:cs typeface="Samim" panose="020B0603030804020204" pitchFamily="34" charset="-78"/>
              </a:rPr>
              <a:t> تا معلم فرصت بیشتری جهت تدریس پایه های دیگر داشته باشد.</a:t>
            </a:r>
          </a:p>
          <a:p>
            <a:pPr algn="just" rtl="1"/>
            <a:r>
              <a:rPr lang="fa-IR" dirty="0">
                <a:latin typeface="Samim" panose="020B0603030804020204" pitchFamily="34" charset="-78"/>
                <a:cs typeface="Samim" panose="020B0603030804020204" pitchFamily="34" charset="-78"/>
              </a:rPr>
              <a:t>وقت مرده در کلاس درس به حداقل می رسد،</a:t>
            </a:r>
          </a:p>
          <a:p>
            <a:pPr algn="just" rtl="1"/>
            <a:r>
              <a:rPr lang="fa-IR" dirty="0">
                <a:latin typeface="Samim" panose="020B0603030804020204" pitchFamily="34" charset="-78"/>
                <a:cs typeface="Samim" panose="020B0603030804020204" pitchFamily="34" charset="-78"/>
              </a:rPr>
              <a:t> تمرکز حواس دانش آموزان بیشتر می شود و از بودن با یکدیگر لذت می برند.</a:t>
            </a:r>
          </a:p>
          <a:p>
            <a:pPr algn="just" rtl="1"/>
            <a:endParaRPr lang="fa-IR" dirty="0">
              <a:latin typeface="Samim" panose="020B0603030804020204" pitchFamily="34" charset="-78"/>
              <a:cs typeface="Samim" panose="020B0603030804020204" pitchFamily="34" charset="-78"/>
            </a:endParaRPr>
          </a:p>
        </p:txBody>
      </p:sp>
    </p:spTree>
    <p:extLst>
      <p:ext uri="{BB962C8B-B14F-4D97-AF65-F5344CB8AC3E}">
        <p14:creationId xmlns:p14="http://schemas.microsoft.com/office/powerpoint/2010/main" val="23070888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lstStyle/>
          <a:p>
            <a:pPr rtl="1"/>
            <a:r>
              <a:rPr lang="ar-SA" dirty="0"/>
              <a:t>انواع تکلیف از نظر شیوه ارائه </a:t>
            </a: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lstStyle/>
          <a:p>
            <a:pPr algn="just" rtl="1"/>
            <a:r>
              <a:rPr lang="fa-IR" dirty="0">
                <a:latin typeface="Samim" panose="020B0603030804020204" pitchFamily="34" charset="-78"/>
                <a:cs typeface="Samim" panose="020B0603030804020204" pitchFamily="34" charset="-78"/>
              </a:rPr>
              <a:t>1- تكاليف عمومی: آن دسته از فعالیت ها و تمرین هایی هستند که بر اساس هدف های درس و توانایی های همه ی دانش آموزان طراحی می شوند و اغلب از نوع تمرینی یا آماده سازی هستند.</a:t>
            </a:r>
          </a:p>
          <a:p>
            <a:pPr algn="just" rtl="1"/>
            <a:endParaRPr lang="fa-IR" dirty="0">
              <a:latin typeface="Samim" panose="020B0603030804020204" pitchFamily="34" charset="-78"/>
              <a:cs typeface="Samim" panose="020B0603030804020204" pitchFamily="34" charset="-78"/>
            </a:endParaRPr>
          </a:p>
          <a:p>
            <a:pPr algn="just" rtl="1"/>
            <a:r>
              <a:rPr lang="fa-IR" dirty="0">
                <a:latin typeface="Samim" panose="020B0603030804020204" pitchFamily="34" charset="-78"/>
                <a:cs typeface="Samim" panose="020B0603030804020204" pitchFamily="34" charset="-78"/>
              </a:rPr>
              <a:t>۲- تکالیف گروهی: تکلیف گروهی وقتی ارائه می شود که معلم دانش اموزان خود را گروہ بندی کرده باشد؛ در چنین شرایطی بر اساس توانایی های هر یک از گروهها، موضوعات مناسبی داده می شود و هر گروه با مشارکت، یکی از موضوعات را انتخاب می کند و آن را انجام می دهند. </a:t>
            </a:r>
          </a:p>
          <a:p>
            <a:pPr algn="just" rtl="1"/>
            <a:endParaRPr lang="fa-IR" dirty="0">
              <a:latin typeface="Samim" panose="020B0603030804020204" pitchFamily="34" charset="-78"/>
              <a:cs typeface="Samim" panose="020B0603030804020204" pitchFamily="34" charset="-78"/>
            </a:endParaRPr>
          </a:p>
        </p:txBody>
      </p:sp>
    </p:spTree>
    <p:extLst>
      <p:ext uri="{BB962C8B-B14F-4D97-AF65-F5344CB8AC3E}">
        <p14:creationId xmlns:p14="http://schemas.microsoft.com/office/powerpoint/2010/main" val="500840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lstStyle/>
          <a:p>
            <a:pPr rtl="1"/>
            <a:r>
              <a:rPr lang="ar-SA" dirty="0"/>
              <a:t>انواع تکلیف از نظر شیوه ارائه </a:t>
            </a: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lstStyle/>
          <a:p>
            <a:pPr algn="just" rtl="1"/>
            <a:r>
              <a:rPr lang="fa-IR" dirty="0">
                <a:latin typeface="Samim" panose="020B0603030804020204" pitchFamily="34" charset="-78"/>
                <a:cs typeface="Samim" panose="020B0603030804020204" pitchFamily="34" charset="-78"/>
              </a:rPr>
              <a:t>تکالیف فردی: معلم برای تعیین تکالیف فردی، ابتدا شاگردان را شناسایی می کند، آن گاه بر اساس توانایی ها، علایق و نتایج ارزشیابی خود و تفاوت های فردی فعالیت هایی را برای هر کدام از دانش آموزان معین می نمایند. یکی از روش های توجه به شکوفایی فردی، دادن تكاليف انفرادی به دانش آموزان است، همیشه لازم نیست برای همه دانش آموزان، تكالیف فردی تعیین کرد، بلکه براساس شناخت قبلی، ضعف ها و قوت های آنها تکلیف را به آنها واگذار می کنند. </a:t>
            </a:r>
          </a:p>
        </p:txBody>
      </p:sp>
    </p:spTree>
    <p:extLst>
      <p:ext uri="{BB962C8B-B14F-4D97-AF65-F5344CB8AC3E}">
        <p14:creationId xmlns:p14="http://schemas.microsoft.com/office/powerpoint/2010/main" val="1501082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lstStyle/>
          <a:p>
            <a:pPr rtl="1"/>
            <a:r>
              <a:rPr lang="ar-SA" dirty="0"/>
              <a:t>طراحی یک تکلیف درسی </a:t>
            </a: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lstStyle/>
          <a:p>
            <a:pPr algn="r" rtl="1"/>
            <a:r>
              <a:rPr lang="fa-IR" dirty="0">
                <a:latin typeface="Samim" panose="020B0603030804020204" pitchFamily="34" charset="-78"/>
                <a:cs typeface="Samim" panose="020B0603030804020204" pitchFamily="34" charset="-78"/>
              </a:rPr>
              <a:t>طراحی تکلیف، یکی از مهارت هایی است که معلمان باید با دقت به آن توجه کنند. چرا که تکلیف دادن یک کار عادی نیست بلکه یک مهارت فردی است.</a:t>
            </a:r>
          </a:p>
          <a:p>
            <a:pPr algn="r" rtl="1"/>
            <a:endParaRPr lang="fa-IR" dirty="0">
              <a:latin typeface="Samim" panose="020B0603030804020204" pitchFamily="34" charset="-78"/>
              <a:cs typeface="Samim" panose="020B0603030804020204" pitchFamily="34" charset="-78"/>
            </a:endParaRPr>
          </a:p>
          <a:p>
            <a:pPr algn="r" rtl="1"/>
            <a:r>
              <a:rPr lang="fa-IR" dirty="0">
                <a:latin typeface="Samim" panose="020B0603030804020204" pitchFamily="34" charset="-78"/>
                <a:cs typeface="Samim" panose="020B0603030804020204" pitchFamily="34" charset="-78"/>
              </a:rPr>
              <a:t>در طراحی تکلیف باید ابتدا به سؤال های زیر پاسخ دهید: </a:t>
            </a:r>
          </a:p>
          <a:p>
            <a:pPr algn="r" rtl="1"/>
            <a:r>
              <a:rPr lang="fa-IR" dirty="0">
                <a:latin typeface="Samim" panose="020B0603030804020204" pitchFamily="34" charset="-78"/>
                <a:cs typeface="Samim" panose="020B0603030804020204" pitchFamily="34" charset="-78"/>
              </a:rPr>
              <a:t>۱) چه پایه هایی به تکلیف نیاز دارند؟</a:t>
            </a:r>
          </a:p>
          <a:p>
            <a:pPr algn="r" rtl="1"/>
            <a:r>
              <a:rPr lang="fa-IR" dirty="0">
                <a:latin typeface="Samim" panose="020B0603030804020204" pitchFamily="34" charset="-78"/>
                <a:cs typeface="Samim" panose="020B0603030804020204" pitchFamily="34" charset="-78"/>
              </a:rPr>
              <a:t>۲) به هر پایه چند بار تکلیف خواهید داد؟ </a:t>
            </a:r>
          </a:p>
          <a:p>
            <a:pPr algn="r" rtl="1"/>
            <a:r>
              <a:rPr lang="fa-IR" dirty="0">
                <a:latin typeface="Samim" panose="020B0603030804020204" pitchFamily="34" charset="-78"/>
                <a:cs typeface="Samim" panose="020B0603030804020204" pitchFamily="34" charset="-78"/>
              </a:rPr>
              <a:t>۳) به چه نوع تکالیفی نیاز خواهند داشت؟</a:t>
            </a:r>
          </a:p>
          <a:p>
            <a:pPr algn="r" rtl="1"/>
            <a:r>
              <a:rPr lang="fa-IR" dirty="0">
                <a:latin typeface="Samim" panose="020B0603030804020204" pitchFamily="34" charset="-78"/>
                <a:cs typeface="Samim" panose="020B0603030804020204" pitchFamily="34" charset="-78"/>
              </a:rPr>
              <a:t>و ... </a:t>
            </a:r>
          </a:p>
        </p:txBody>
      </p:sp>
    </p:spTree>
    <p:extLst>
      <p:ext uri="{BB962C8B-B14F-4D97-AF65-F5344CB8AC3E}">
        <p14:creationId xmlns:p14="http://schemas.microsoft.com/office/powerpoint/2010/main" val="569827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lstStyle/>
          <a:p>
            <a:pPr rtl="1"/>
            <a:r>
              <a:rPr lang="ar-SA" dirty="0"/>
              <a:t>منابع تحقيق در کلاس های چند پایه </a:t>
            </a: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lstStyle/>
          <a:p>
            <a:pPr algn="just" rtl="1"/>
            <a:r>
              <a:rPr lang="fa-IR" dirty="0">
                <a:latin typeface="Samim" panose="020B0603030804020204" pitchFamily="34" charset="-78"/>
                <a:cs typeface="Samim" panose="020B0603030804020204" pitchFamily="34" charset="-78"/>
              </a:rPr>
              <a:t>در این کلاس ها می توان دانش آموزان را راهنمایی کرد تا به منابع زیر مراجعه و اطلاعات لازم را به دست آورند. این منابع عبارتند از:</a:t>
            </a:r>
          </a:p>
          <a:p>
            <a:pPr algn="just" rtl="1"/>
            <a:endParaRPr lang="fa-IR" dirty="0">
              <a:latin typeface="Samim" panose="020B0603030804020204" pitchFamily="34" charset="-78"/>
              <a:cs typeface="Samim" panose="020B0603030804020204" pitchFamily="34" charset="-78"/>
            </a:endParaRPr>
          </a:p>
          <a:p>
            <a:pPr algn="just" rtl="1"/>
            <a:r>
              <a:rPr lang="fa-IR" dirty="0">
                <a:latin typeface="Samim" panose="020B0603030804020204" pitchFamily="34" charset="-78"/>
                <a:cs typeface="Samim" panose="020B0603030804020204" pitchFamily="34" charset="-78"/>
              </a:rPr>
              <a:t>1- طبیعت و محیط اطراف:</a:t>
            </a:r>
          </a:p>
          <a:p>
            <a:pPr algn="just" rtl="1"/>
            <a:r>
              <a:rPr lang="fa-IR" dirty="0">
                <a:latin typeface="Samim" panose="020B0603030804020204" pitchFamily="34" charset="-78"/>
                <a:cs typeface="Samim" panose="020B0603030804020204" pitchFamily="34" charset="-78"/>
              </a:rPr>
              <a:t>دانش آموزان با مشاهده طبیعت و جست وی هدفمند در محیط اطراف خود، می توانند متناسب با نوع تکلیف خود، اطلاعات دست اول و مطمئنی را به دست آورند. </a:t>
            </a:r>
          </a:p>
          <a:p>
            <a:pPr algn="just" rtl="1"/>
            <a:endParaRPr lang="en-US" dirty="0">
              <a:latin typeface="Samim" panose="020B0603030804020204" pitchFamily="34" charset="-78"/>
              <a:cs typeface="Samim" panose="020B0603030804020204" pitchFamily="34" charset="-78"/>
            </a:endParaRPr>
          </a:p>
        </p:txBody>
      </p:sp>
    </p:spTree>
    <p:extLst>
      <p:ext uri="{BB962C8B-B14F-4D97-AF65-F5344CB8AC3E}">
        <p14:creationId xmlns:p14="http://schemas.microsoft.com/office/powerpoint/2010/main" val="25632972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lstStyle/>
          <a:p>
            <a:pPr rtl="1"/>
            <a:r>
              <a:rPr lang="ar-SA" dirty="0"/>
              <a:t>منابع تحقيق در کلاس های چند پایه </a:t>
            </a: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lstStyle/>
          <a:p>
            <a:pPr algn="just" rtl="1"/>
            <a:r>
              <a:rPr lang="fa-IR" dirty="0">
                <a:latin typeface="Samim" panose="020B0603030804020204" pitchFamily="34" charset="-78"/>
                <a:cs typeface="Samim" panose="020B0603030804020204" pitchFamily="34" charset="-78"/>
              </a:rPr>
              <a:t>۲- والدين: تجارب ارزشمند والدین، راهگشای آنان در ادامه تحصیل و زندگی دانش آموزان خواهد بود.</a:t>
            </a:r>
          </a:p>
          <a:p>
            <a:pPr marL="0" indent="0" algn="just" rtl="1">
              <a:buNone/>
            </a:pPr>
            <a:endParaRPr lang="fa-IR" dirty="0">
              <a:latin typeface="Samim" panose="020B0603030804020204" pitchFamily="34" charset="-78"/>
              <a:cs typeface="Samim" panose="020B0603030804020204" pitchFamily="34" charset="-78"/>
            </a:endParaRPr>
          </a:p>
          <a:p>
            <a:pPr algn="just" rtl="1"/>
            <a:r>
              <a:rPr lang="fa-IR" dirty="0">
                <a:latin typeface="Samim" panose="020B0603030804020204" pitchFamily="34" charset="-78"/>
                <a:cs typeface="Samim" panose="020B0603030804020204" pitchFamily="34" charset="-78"/>
              </a:rPr>
              <a:t>٣- دانش آموزان مقاطع بالاتر و فارغ التحصیلانی که به علل مختلف در روستاها و در کنار خانواده ی خود زندگی می کنند یا این که جهت دیدار از خانواده خود به روستا می آیند.</a:t>
            </a:r>
          </a:p>
          <a:p>
            <a:pPr algn="just" rtl="1"/>
            <a:endParaRPr lang="fa-IR" dirty="0">
              <a:latin typeface="Samim" panose="020B0603030804020204" pitchFamily="34" charset="-78"/>
              <a:cs typeface="Samim" panose="020B0603030804020204" pitchFamily="34" charset="-78"/>
            </a:endParaRPr>
          </a:p>
          <a:p>
            <a:pPr algn="just" rtl="1"/>
            <a:r>
              <a:rPr lang="fa-IR" dirty="0">
                <a:latin typeface="Samim" panose="020B0603030804020204" pitchFamily="34" charset="-78"/>
                <a:cs typeface="Samim" panose="020B0603030804020204" pitchFamily="34" charset="-78"/>
              </a:rPr>
              <a:t>4- معلمان مقاطع بالاتر در روستاهای همجوار یا شهرستان های نزدیک </a:t>
            </a:r>
          </a:p>
          <a:p>
            <a:pPr algn="just" rtl="1"/>
            <a:endParaRPr lang="en-US" dirty="0">
              <a:latin typeface="Samim" panose="020B0603030804020204" pitchFamily="34" charset="-78"/>
              <a:cs typeface="Samim" panose="020B0603030804020204" pitchFamily="34" charset="-78"/>
            </a:endParaRPr>
          </a:p>
        </p:txBody>
      </p:sp>
    </p:spTree>
    <p:extLst>
      <p:ext uri="{BB962C8B-B14F-4D97-AF65-F5344CB8AC3E}">
        <p14:creationId xmlns:p14="http://schemas.microsoft.com/office/powerpoint/2010/main" val="3889437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lstStyle/>
          <a:p>
            <a:pPr rtl="1"/>
            <a:r>
              <a:rPr lang="ar-SA" dirty="0"/>
              <a:t>منابع تحقيق در کلاس های چند پایه </a:t>
            </a: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lstStyle/>
          <a:p>
            <a:pPr algn="just" rtl="1"/>
            <a:r>
              <a:rPr lang="en-US" dirty="0">
                <a:latin typeface="Samim" panose="020B0603030804020204" pitchFamily="34" charset="-78"/>
                <a:cs typeface="Samim" panose="020B0603030804020204" pitchFamily="34" charset="-78"/>
              </a:rPr>
              <a:t>5</a:t>
            </a:r>
            <a:r>
              <a:rPr lang="fa-IR" dirty="0">
                <a:latin typeface="Samim" panose="020B0603030804020204" pitchFamily="34" charset="-78"/>
                <a:cs typeface="Samim" panose="020B0603030804020204" pitchFamily="34" charset="-78"/>
              </a:rPr>
              <a:t>- رادیو و تلویزیون: معلم می تواند متناسب با موضوع درس، برنامه های رادیو و تلویزیون را همراه با ساعت پخش آنها به دانش آموزان معرفی کند و آنها را تشویق نماید تا با گوش دادن و دیدن آن برنامه، مطالبی را تهیه نمایند و در کلاس ارائه کنند.</a:t>
            </a:r>
            <a:endParaRPr lang="en-US" dirty="0">
              <a:latin typeface="Samim" panose="020B0603030804020204" pitchFamily="34" charset="-78"/>
              <a:cs typeface="Samim" panose="020B0603030804020204" pitchFamily="34" charset="-78"/>
            </a:endParaRPr>
          </a:p>
          <a:p>
            <a:pPr algn="just" rtl="1"/>
            <a:endParaRPr lang="en-US" dirty="0">
              <a:latin typeface="Samim" panose="020B0603030804020204" pitchFamily="34" charset="-78"/>
              <a:cs typeface="Samim" panose="020B0603030804020204" pitchFamily="34" charset="-78"/>
            </a:endParaRPr>
          </a:p>
          <a:p>
            <a:pPr algn="just" rtl="1"/>
            <a:r>
              <a:rPr lang="fa-IR" dirty="0">
                <a:latin typeface="Samim" panose="020B0603030804020204" pitchFamily="34" charset="-78"/>
                <a:cs typeface="Samim" panose="020B0603030804020204" pitchFamily="34" charset="-78"/>
              </a:rPr>
              <a:t>6- شورای محل و روحانی مستقر در روستا: در هر روستا یا منطقه تعدادی از افراد، به عنوان شورای محل انتخاب می شوند که تجارب ارزشمندی دارند و به طور رسمی در آن روستا مستقر می شود تا راهنمای مردم باشد. دانش آموزان را راهنمایی کنید تا به آنها مراجعه کنند تا بتوانند برخی از اطلاعات مورد نیاز را به دست آورند. </a:t>
            </a:r>
            <a:endParaRPr lang="en-US" dirty="0">
              <a:latin typeface="Samim" panose="020B0603030804020204" pitchFamily="34" charset="-78"/>
              <a:cs typeface="Samim" panose="020B0603030804020204" pitchFamily="34" charset="-78"/>
            </a:endParaRPr>
          </a:p>
        </p:txBody>
      </p:sp>
    </p:spTree>
    <p:extLst>
      <p:ext uri="{BB962C8B-B14F-4D97-AF65-F5344CB8AC3E}">
        <p14:creationId xmlns:p14="http://schemas.microsoft.com/office/powerpoint/2010/main" val="3315120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lstStyle/>
          <a:p>
            <a:pPr rtl="1"/>
            <a:r>
              <a:rPr lang="ar-SA" dirty="0"/>
              <a:t>عوامل مؤثر بر ارزشیابی تکلیف در کلاس های چند پایه </a:t>
            </a: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lstStyle/>
          <a:p>
            <a:pPr algn="just" rtl="1"/>
            <a:r>
              <a:rPr lang="fa-IR" dirty="0">
                <a:latin typeface="Samim" panose="020B0603030804020204" pitchFamily="34" charset="-78"/>
                <a:cs typeface="Samim" panose="020B0603030804020204" pitchFamily="34" charset="-78"/>
              </a:rPr>
              <a:t>1- تعداد دانش آموزان: هر چه تعداد دانش آموزان زیادتر باشد، معلم فرصت کمتری جهت بررسی و ارزشیابی تکالیف آنان خواهد داشت؛ بنابراین با روش های غیر مستقیم این کار را انجام می دهد.</a:t>
            </a:r>
          </a:p>
          <a:p>
            <a:pPr algn="just" rtl="1"/>
            <a:endParaRPr lang="fa-IR" dirty="0">
              <a:latin typeface="Samim" panose="020B0603030804020204" pitchFamily="34" charset="-78"/>
              <a:cs typeface="Samim" panose="020B0603030804020204" pitchFamily="34" charset="-78"/>
            </a:endParaRPr>
          </a:p>
          <a:p>
            <a:pPr algn="just" rtl="1"/>
            <a:r>
              <a:rPr lang="fa-IR" dirty="0">
                <a:latin typeface="Samim" panose="020B0603030804020204" pitchFamily="34" charset="-78"/>
                <a:cs typeface="Samim" panose="020B0603030804020204" pitchFamily="34" charset="-78"/>
              </a:rPr>
              <a:t>2- نوع تکلیف: نمی توان وظیفه بررسی و ارزشیابی همه تکالیف را در همه موضوعات درسی به دانش آموزان یا والدین سپرد؛ زیرا ممکن است تکالیف دانش آموزان نیاز به اصلاح و بازخورد داشته باشند و آنها مهارتهای لازم را جهت ارائه بازخورد صحیح نداشته باشند؛ برای مثال، تکالیف پایه اول باید توسط معلم بررسی و ارزیابی شود.</a:t>
            </a:r>
          </a:p>
          <a:p>
            <a:pPr algn="just" rtl="1"/>
            <a:endParaRPr lang="en-US" dirty="0">
              <a:latin typeface="Samim" panose="020B0603030804020204" pitchFamily="34" charset="-78"/>
              <a:cs typeface="Samim" panose="020B0603030804020204" pitchFamily="34" charset="-78"/>
            </a:endParaRPr>
          </a:p>
        </p:txBody>
      </p:sp>
    </p:spTree>
    <p:extLst>
      <p:ext uri="{BB962C8B-B14F-4D97-AF65-F5344CB8AC3E}">
        <p14:creationId xmlns:p14="http://schemas.microsoft.com/office/powerpoint/2010/main" val="37632273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lstStyle/>
          <a:p>
            <a:pPr rtl="1"/>
            <a:r>
              <a:rPr lang="ar-SA" dirty="0"/>
              <a:t>عوامل مؤثر بر ارزشیابی تکلیف در کلاس های چند پایه </a:t>
            </a: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normAutofit/>
          </a:bodyPr>
          <a:lstStyle/>
          <a:p>
            <a:pPr algn="just" rtl="1"/>
            <a:r>
              <a:rPr lang="fa-IR" dirty="0">
                <a:latin typeface="Samim" panose="020B0603030804020204" pitchFamily="34" charset="-78"/>
                <a:cs typeface="Samim" panose="020B0603030804020204" pitchFamily="34" charset="-78"/>
              </a:rPr>
              <a:t>٣- وقت: مدت زمانی که معلم چند پایه در اختیار دارد بسیار کم است و این بزرگ ترین مشکل کلاس های چند پایه است. بنابراین باید به گونه ای برنامه ریزی کرد که در این مدت کم، بتوان فرآیند یاددهی- یادگیری را جهت داد. آشکار است که معلم همیشه نمی تواند در این مدت و با حجم بالای فعالیت ها به تنهایی تکالیف دانش آموزان را بررسی و ارزشیابی کند. </a:t>
            </a:r>
          </a:p>
          <a:p>
            <a:pPr algn="just" rtl="1"/>
            <a:r>
              <a:rPr lang="fa-IR" dirty="0">
                <a:latin typeface="Samim" panose="020B0603030804020204" pitchFamily="34" charset="-78"/>
                <a:cs typeface="Samim" panose="020B0603030804020204" pitchFamily="34" charset="-78"/>
              </a:rPr>
              <a:t>4- روش تدریس معلم: یکی دیگر از عواملی که در چگونگی شيوه بررسی تکلیف تأثیر دارد؛ روش تدریس معلم است؛ </a:t>
            </a:r>
          </a:p>
          <a:p>
            <a:pPr algn="just" rtl="1"/>
            <a:r>
              <a:rPr lang="fa-IR" dirty="0">
                <a:latin typeface="Samim" panose="020B0603030804020204" pitchFamily="34" charset="-78"/>
                <a:cs typeface="Samim" panose="020B0603030804020204" pitchFamily="34" charset="-78"/>
              </a:rPr>
              <a:t>برای مثال، گاهی معلم هنگام تدریس از روش حل مسأله استفاده می کند.</a:t>
            </a:r>
          </a:p>
        </p:txBody>
      </p:sp>
    </p:spTree>
    <p:extLst>
      <p:ext uri="{BB962C8B-B14F-4D97-AF65-F5344CB8AC3E}">
        <p14:creationId xmlns:p14="http://schemas.microsoft.com/office/powerpoint/2010/main" val="2801522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normAutofit/>
          </a:bodyPr>
          <a:lstStyle/>
          <a:p>
            <a:r>
              <a:rPr lang="ar-SA" dirty="0"/>
              <a:t>فصل هفتم </a:t>
            </a:r>
            <a:r>
              <a:rPr lang="fa-IR" dirty="0"/>
              <a:t>: </a:t>
            </a:r>
            <a:r>
              <a:rPr lang="ar-SA" dirty="0"/>
              <a:t>تکلیف در کلاس های چند پایه </a:t>
            </a:r>
            <a:br>
              <a:rPr lang="en-US" dirty="0"/>
            </a:b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lstStyle/>
          <a:p>
            <a:pPr marL="0" indent="0" algn="r" rtl="1">
              <a:buNone/>
            </a:pPr>
            <a:r>
              <a:rPr lang="fa-IR" dirty="0">
                <a:latin typeface="Samim" panose="020B0603030804020204" pitchFamily="34" charset="-78"/>
                <a:cs typeface="Samim" panose="020B0603030804020204" pitchFamily="34" charset="-78"/>
              </a:rPr>
              <a:t>با مطالعه ی این فصل و تفکر درباره ی آن با مفاهیم زیر آشنا می شوید:</a:t>
            </a:r>
          </a:p>
          <a:p>
            <a:pPr marL="0" indent="0" algn="r" rtl="1">
              <a:buNone/>
            </a:pPr>
            <a:r>
              <a:rPr lang="fa-IR" dirty="0">
                <a:latin typeface="Samim" panose="020B0603030804020204" pitchFamily="34" charset="-78"/>
                <a:cs typeface="Samim" panose="020B0603030804020204" pitchFamily="34" charset="-78"/>
              </a:rPr>
              <a:t>1- مفهوم تکلیف</a:t>
            </a:r>
          </a:p>
          <a:p>
            <a:pPr marL="0" indent="0" algn="r" rtl="1">
              <a:buNone/>
            </a:pPr>
            <a:r>
              <a:rPr lang="fa-IR" dirty="0">
                <a:latin typeface="Samim" panose="020B0603030804020204" pitchFamily="34" charset="-78"/>
                <a:cs typeface="Samim" panose="020B0603030804020204" pitchFamily="34" charset="-78"/>
              </a:rPr>
              <a:t>2- انواع تکلیف</a:t>
            </a:r>
          </a:p>
          <a:p>
            <a:pPr marL="0" indent="0" algn="r" rtl="1">
              <a:buNone/>
            </a:pPr>
            <a:r>
              <a:rPr lang="fa-IR" dirty="0">
                <a:latin typeface="Samim" panose="020B0603030804020204" pitchFamily="34" charset="-78"/>
                <a:cs typeface="Samim" panose="020B0603030804020204" pitchFamily="34" charset="-78"/>
              </a:rPr>
              <a:t>3- طراحی تکلیف</a:t>
            </a:r>
          </a:p>
          <a:p>
            <a:pPr marL="0" indent="0" algn="r" rtl="1">
              <a:buNone/>
            </a:pPr>
            <a:r>
              <a:rPr lang="fa-IR" dirty="0">
                <a:latin typeface="Samim" panose="020B0603030804020204" pitchFamily="34" charset="-78"/>
                <a:cs typeface="Samim" panose="020B0603030804020204" pitchFamily="34" charset="-78"/>
              </a:rPr>
              <a:t>4- منابع جمع آوری اطلاعات در کلاس های چند پایه </a:t>
            </a:r>
          </a:p>
          <a:p>
            <a:pPr marL="0" indent="0" algn="r" rtl="1">
              <a:buNone/>
            </a:pPr>
            <a:r>
              <a:rPr lang="fa-IR" dirty="0">
                <a:latin typeface="Samim" panose="020B0603030804020204" pitchFamily="34" charset="-78"/>
                <a:cs typeface="Samim" panose="020B0603030804020204" pitchFamily="34" charset="-78"/>
              </a:rPr>
              <a:t>5- عوامل موثر در ارزشیابی تکلیف و چگونگی ارزشیابی در کلاس های چند پایه</a:t>
            </a:r>
          </a:p>
        </p:txBody>
      </p:sp>
    </p:spTree>
    <p:extLst>
      <p:ext uri="{BB962C8B-B14F-4D97-AF65-F5344CB8AC3E}">
        <p14:creationId xmlns:p14="http://schemas.microsoft.com/office/powerpoint/2010/main" val="4234415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lstStyle/>
          <a:p>
            <a:r>
              <a:rPr lang="fa-IR" dirty="0"/>
              <a:t>تعریف تکلیف </a:t>
            </a: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lstStyle/>
          <a:p>
            <a:pPr algn="just" rtl="1"/>
            <a:r>
              <a:rPr lang="fa-IR" dirty="0">
                <a:latin typeface="Samim" panose="020B0603030804020204" pitchFamily="34" charset="-78"/>
                <a:cs typeface="Samim" panose="020B0603030804020204" pitchFamily="34" charset="-78"/>
              </a:rPr>
              <a:t>تكليف به فعالیت های آموزشی اطلاق می گردد که دانش آموز در خارج از کلاس و گاهی هم در داخل کلاس در جهت تحقق هدف های آموزش به صورت انفرادی یا جمعی انجام می دهد. </a:t>
            </a:r>
          </a:p>
          <a:p>
            <a:pPr algn="just" rtl="1"/>
            <a:endParaRPr lang="fa-IR" dirty="0">
              <a:latin typeface="Samim" panose="020B0603030804020204" pitchFamily="34" charset="-78"/>
              <a:cs typeface="Samim" panose="020B0603030804020204" pitchFamily="34" charset="-78"/>
            </a:endParaRPr>
          </a:p>
          <a:p>
            <a:pPr algn="just" rtl="1"/>
            <a:r>
              <a:rPr lang="fa-IR" dirty="0">
                <a:latin typeface="Samim" panose="020B0603030804020204" pitchFamily="34" charset="-78"/>
                <a:cs typeface="Samim" panose="020B0603030804020204" pitchFamily="34" charset="-78"/>
              </a:rPr>
              <a:t>به عبارت دیگر تکلیف یعنی مجموعه فعالیت های آموزشی که به منظور تحقق فرایند یاددهی یادگیری به عهده دانش آموز گذاشته می شود. </a:t>
            </a:r>
            <a:endParaRPr lang="en-US" dirty="0">
              <a:latin typeface="Samim" panose="020B0603030804020204" pitchFamily="34" charset="-78"/>
              <a:cs typeface="Samim" panose="020B0603030804020204" pitchFamily="34" charset="-78"/>
            </a:endParaRPr>
          </a:p>
        </p:txBody>
      </p:sp>
    </p:spTree>
    <p:extLst>
      <p:ext uri="{BB962C8B-B14F-4D97-AF65-F5344CB8AC3E}">
        <p14:creationId xmlns:p14="http://schemas.microsoft.com/office/powerpoint/2010/main" val="979839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lstStyle/>
          <a:p>
            <a:r>
              <a:rPr lang="fa-IR" dirty="0"/>
              <a:t>تعریف تکلیف </a:t>
            </a: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lstStyle/>
          <a:p>
            <a:pPr algn="just" rtl="1"/>
            <a:r>
              <a:rPr lang="fa-IR" dirty="0">
                <a:latin typeface="Samim" panose="020B0603030804020204" pitchFamily="34" charset="-78"/>
                <a:cs typeface="Samim" panose="020B0603030804020204" pitchFamily="34" charset="-78"/>
              </a:rPr>
              <a:t>تکلیف باید متناسب با موضوع درس، معنادار متنوع، هدف دار و به قدر کافی تقویت کننده باشد؛ طولانی و خسته کننده نباشد و علاوه بر آن قابل ارزشیابی و متناسب با توان مالی و اقتصادی خانواده ها باشد؛</a:t>
            </a:r>
          </a:p>
          <a:p>
            <a:pPr algn="just" rtl="1"/>
            <a:endParaRPr lang="fa-IR" dirty="0">
              <a:latin typeface="Samim" panose="020B0603030804020204" pitchFamily="34" charset="-78"/>
              <a:cs typeface="Samim" panose="020B0603030804020204" pitchFamily="34" charset="-78"/>
            </a:endParaRPr>
          </a:p>
          <a:p>
            <a:pPr algn="just" rtl="1"/>
            <a:r>
              <a:rPr lang="fa-IR" dirty="0">
                <a:latin typeface="Samim" panose="020B0603030804020204" pitchFamily="34" charset="-78"/>
                <a:cs typeface="Samim" panose="020B0603030804020204" pitchFamily="34" charset="-78"/>
              </a:rPr>
              <a:t> زیرا برخی از مردم روستاها و مناطق دورافتاده از نظر مالی بسیار فقیر هستند و نمی توانند وسایل لازم را برای تهیه کاردستی با انجام تکالیف برای فرزندان خود خریداری نمایند.</a:t>
            </a:r>
            <a:endParaRPr lang="en-US" dirty="0">
              <a:latin typeface="Samim" panose="020B0603030804020204" pitchFamily="34" charset="-78"/>
              <a:cs typeface="Samim" panose="020B0603030804020204" pitchFamily="34" charset="-78"/>
            </a:endParaRPr>
          </a:p>
        </p:txBody>
      </p:sp>
    </p:spTree>
    <p:extLst>
      <p:ext uri="{BB962C8B-B14F-4D97-AF65-F5344CB8AC3E}">
        <p14:creationId xmlns:p14="http://schemas.microsoft.com/office/powerpoint/2010/main" val="982161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lstStyle/>
          <a:p>
            <a:r>
              <a:rPr lang="fa-IR" dirty="0"/>
              <a:t>تکلیف کلاسی</a:t>
            </a: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lstStyle/>
          <a:p>
            <a:pPr algn="just" rtl="1"/>
            <a:r>
              <a:rPr lang="fa-IR" dirty="0">
                <a:latin typeface="Samim" panose="020B0603030804020204" pitchFamily="34" charset="-78"/>
                <a:cs typeface="Samim" panose="020B0603030804020204" pitchFamily="34" charset="-78"/>
              </a:rPr>
              <a:t>به فعالیت هایی گفته می شود که دانش آموزان در کلاس را انجام می دهند. این تکالیف، ممکن است مربوط به مطالب آموزش داده شده یا مربوط به مطالب تازه و یا فراتر از یادگیری های کلاسی باشند.</a:t>
            </a:r>
          </a:p>
          <a:p>
            <a:pPr algn="just" rtl="1"/>
            <a:endParaRPr lang="fa-IR" dirty="0">
              <a:latin typeface="Samim" panose="020B0603030804020204" pitchFamily="34" charset="-78"/>
              <a:cs typeface="Samim" panose="020B0603030804020204" pitchFamily="34" charset="-78"/>
            </a:endParaRPr>
          </a:p>
          <a:p>
            <a:pPr algn="just" rtl="1"/>
            <a:endParaRPr lang="fa-IR" dirty="0">
              <a:latin typeface="Samim" panose="020B0603030804020204" pitchFamily="34" charset="-78"/>
              <a:cs typeface="Samim" panose="020B0603030804020204" pitchFamily="34" charset="-78"/>
            </a:endParaRPr>
          </a:p>
          <a:p>
            <a:pPr algn="just" rtl="1"/>
            <a:r>
              <a:rPr lang="fa-IR" dirty="0">
                <a:latin typeface="Samim" panose="020B0603030804020204" pitchFamily="34" charset="-78"/>
                <a:cs typeface="Samim" panose="020B0603030804020204" pitchFamily="34" charset="-78"/>
              </a:rPr>
              <a:t>تکلیف انواع متعددی دارد که پرداختن به همه آنها از حوصله این بحث خارج است. بنابر این دو نوع آن را که کاربرد بیشتری دارند مورد بحث و بررسی قرار می دهیم. آن دسته از تکالیفی را مورد بررسی قرار می دهیم که کاربرد بیشتری دارند. </a:t>
            </a:r>
            <a:endParaRPr lang="en-US" dirty="0">
              <a:latin typeface="Samim" panose="020B0603030804020204" pitchFamily="34" charset="-78"/>
              <a:cs typeface="Samim" panose="020B0603030804020204" pitchFamily="34" charset="-78"/>
            </a:endParaRPr>
          </a:p>
        </p:txBody>
      </p:sp>
    </p:spTree>
    <p:extLst>
      <p:ext uri="{BB962C8B-B14F-4D97-AF65-F5344CB8AC3E}">
        <p14:creationId xmlns:p14="http://schemas.microsoft.com/office/powerpoint/2010/main" val="549524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lstStyle/>
          <a:p>
            <a:pPr rtl="1"/>
            <a:r>
              <a:rPr lang="ar-SA" dirty="0"/>
              <a:t>انواع تکلیف از نظر هدف </a:t>
            </a: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lstStyle/>
          <a:p>
            <a:pPr algn="r" rtl="1"/>
            <a:r>
              <a:rPr lang="fa-IR" dirty="0">
                <a:latin typeface="Samim" panose="020B0603030804020204" pitchFamily="34" charset="-78"/>
                <a:cs typeface="Samim" panose="020B0603030804020204" pitchFamily="34" charset="-78"/>
              </a:rPr>
              <a:t>1- تکالیف تمرینی</a:t>
            </a:r>
          </a:p>
          <a:p>
            <a:pPr algn="r" rtl="1"/>
            <a:endParaRPr lang="fa-IR" dirty="0">
              <a:latin typeface="Samim" panose="020B0603030804020204" pitchFamily="34" charset="-78"/>
              <a:cs typeface="Samim" panose="020B0603030804020204" pitchFamily="34" charset="-78"/>
            </a:endParaRPr>
          </a:p>
          <a:p>
            <a:pPr algn="r" rtl="1"/>
            <a:r>
              <a:rPr lang="fa-IR" dirty="0">
                <a:latin typeface="Samim" panose="020B0603030804020204" pitchFamily="34" charset="-78"/>
                <a:cs typeface="Samim" panose="020B0603030804020204" pitchFamily="34" charset="-78"/>
              </a:rPr>
              <a:t>2- تکالیف آمادگی</a:t>
            </a:r>
          </a:p>
          <a:p>
            <a:pPr algn="r" rtl="1"/>
            <a:endParaRPr lang="fa-IR" dirty="0">
              <a:latin typeface="Samim" panose="020B0603030804020204" pitchFamily="34" charset="-78"/>
              <a:cs typeface="Samim" panose="020B0603030804020204" pitchFamily="34" charset="-78"/>
            </a:endParaRPr>
          </a:p>
          <a:p>
            <a:pPr algn="r" rtl="1"/>
            <a:r>
              <a:rPr lang="fa-IR" dirty="0">
                <a:latin typeface="Samim" panose="020B0603030804020204" pitchFamily="34" charset="-78"/>
                <a:cs typeface="Samim" panose="020B0603030804020204" pitchFamily="34" charset="-78"/>
              </a:rPr>
              <a:t>3- تکالیف بسطی و امتدادی</a:t>
            </a:r>
          </a:p>
          <a:p>
            <a:pPr algn="r" rtl="1"/>
            <a:endParaRPr lang="fa-IR" dirty="0">
              <a:latin typeface="Samim" panose="020B0603030804020204" pitchFamily="34" charset="-78"/>
              <a:cs typeface="Samim" panose="020B0603030804020204" pitchFamily="34" charset="-78"/>
            </a:endParaRPr>
          </a:p>
          <a:p>
            <a:pPr algn="r" rtl="1"/>
            <a:r>
              <a:rPr lang="fa-IR" dirty="0">
                <a:latin typeface="Samim" panose="020B0603030804020204" pitchFamily="34" charset="-78"/>
                <a:cs typeface="Samim" panose="020B0603030804020204" pitchFamily="34" charset="-78"/>
              </a:rPr>
              <a:t>4- تکالیف خلاقیتی</a:t>
            </a:r>
          </a:p>
        </p:txBody>
      </p:sp>
    </p:spTree>
    <p:extLst>
      <p:ext uri="{BB962C8B-B14F-4D97-AF65-F5344CB8AC3E}">
        <p14:creationId xmlns:p14="http://schemas.microsoft.com/office/powerpoint/2010/main" val="1038090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lstStyle/>
          <a:p>
            <a:pPr rtl="1"/>
            <a:r>
              <a:rPr lang="fa-IR" dirty="0"/>
              <a:t>تکالیف تمرینی</a:t>
            </a: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lstStyle/>
          <a:p>
            <a:pPr marL="0" indent="0" algn="just" rtl="1">
              <a:buNone/>
            </a:pPr>
            <a:endParaRPr lang="fa-IR" dirty="0">
              <a:latin typeface="Samim" panose="020B0603030804020204" pitchFamily="34" charset="-78"/>
              <a:cs typeface="Samim" panose="020B0603030804020204" pitchFamily="34" charset="-78"/>
            </a:endParaRPr>
          </a:p>
          <a:p>
            <a:pPr algn="just" rtl="1"/>
            <a:r>
              <a:rPr lang="fa-IR" dirty="0">
                <a:latin typeface="Samim" panose="020B0603030804020204" pitchFamily="34" charset="-78"/>
                <a:cs typeface="Samim" panose="020B0603030804020204" pitchFamily="34" charset="-78"/>
              </a:rPr>
              <a:t>هدف این تکالیف ایجاد فرصت برای انجام دادن مهارت های کسب شده و به کارگیری آموخته های جدید است.</a:t>
            </a:r>
          </a:p>
          <a:p>
            <a:pPr algn="just" rtl="1"/>
            <a:endParaRPr lang="fa-IR" dirty="0">
              <a:latin typeface="Samim" panose="020B0603030804020204" pitchFamily="34" charset="-78"/>
              <a:cs typeface="Samim" panose="020B0603030804020204" pitchFamily="34" charset="-78"/>
            </a:endParaRPr>
          </a:p>
          <a:p>
            <a:pPr algn="just" rtl="1"/>
            <a:r>
              <a:rPr lang="fa-IR" dirty="0">
                <a:latin typeface="Samim" panose="020B0603030804020204" pitchFamily="34" charset="-78"/>
                <a:cs typeface="Samim" panose="020B0603030804020204" pitchFamily="34" charset="-78"/>
              </a:rPr>
              <a:t>برای مثال: بعد از تدریس معلم در زمینه ی آموزش تقسیم اعشاری، تکالیفی درباره ی آن به دانش آموزان می دهد. </a:t>
            </a:r>
          </a:p>
          <a:p>
            <a:pPr algn="just" rtl="1"/>
            <a:endParaRPr lang="fa-IR" dirty="0">
              <a:latin typeface="Samim" panose="020B0603030804020204" pitchFamily="34" charset="-78"/>
              <a:cs typeface="Samim" panose="020B0603030804020204" pitchFamily="34" charset="-78"/>
            </a:endParaRPr>
          </a:p>
        </p:txBody>
      </p:sp>
    </p:spTree>
    <p:extLst>
      <p:ext uri="{BB962C8B-B14F-4D97-AF65-F5344CB8AC3E}">
        <p14:creationId xmlns:p14="http://schemas.microsoft.com/office/powerpoint/2010/main" val="3332690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lstStyle/>
          <a:p>
            <a:pPr rtl="1"/>
            <a:r>
              <a:rPr lang="fa-IR" dirty="0"/>
              <a:t>تکالیف آمادگی</a:t>
            </a: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lstStyle/>
          <a:p>
            <a:pPr algn="r" rtl="1"/>
            <a:r>
              <a:rPr lang="fa-IR" dirty="0">
                <a:latin typeface="Samim" panose="020B0603030804020204" pitchFamily="34" charset="-78"/>
                <a:cs typeface="Samim" panose="020B0603030804020204" pitchFamily="34" charset="-78"/>
              </a:rPr>
              <a:t>هدف این تکالیف، وادار کردن دانش آموزان به کسب یک زمینه اطلاعاتی و به منظور آماده شدن برای بحث درباره درس روز بعد است.</a:t>
            </a:r>
          </a:p>
          <a:p>
            <a:pPr algn="r" rtl="1"/>
            <a:endParaRPr lang="fa-IR" dirty="0">
              <a:latin typeface="Samim" panose="020B0603030804020204" pitchFamily="34" charset="-78"/>
              <a:cs typeface="Samim" panose="020B0603030804020204" pitchFamily="34" charset="-78"/>
            </a:endParaRPr>
          </a:p>
          <a:p>
            <a:pPr algn="r" rtl="1"/>
            <a:r>
              <a:rPr lang="fa-IR" dirty="0">
                <a:latin typeface="Samim" panose="020B0603030804020204" pitchFamily="34" charset="-78"/>
                <a:cs typeface="Samim" panose="020B0603030804020204" pitchFamily="34" charset="-78"/>
              </a:rPr>
              <a:t>مانند: درس را مطالعه کنید؛ به این سؤال ها پاسخ دهید. همچنین جمع آوری مطالب از قبل و خواندن دروس، از تکالیف نوع آمادگی است. </a:t>
            </a:r>
          </a:p>
          <a:p>
            <a:pPr algn="r" rtl="1"/>
            <a:endParaRPr lang="fa-IR" dirty="0">
              <a:latin typeface="Samim" panose="020B0603030804020204" pitchFamily="34" charset="-78"/>
              <a:cs typeface="Samim" panose="020B0603030804020204" pitchFamily="34" charset="-78"/>
            </a:endParaRPr>
          </a:p>
        </p:txBody>
      </p:sp>
    </p:spTree>
    <p:extLst>
      <p:ext uri="{BB962C8B-B14F-4D97-AF65-F5344CB8AC3E}">
        <p14:creationId xmlns:p14="http://schemas.microsoft.com/office/powerpoint/2010/main" val="1179654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DE05-F6B8-4655-B0C3-63CE0464D201}"/>
              </a:ext>
            </a:extLst>
          </p:cNvPr>
          <p:cNvSpPr>
            <a:spLocks noGrp="1"/>
          </p:cNvSpPr>
          <p:nvPr>
            <p:ph type="title"/>
          </p:nvPr>
        </p:nvSpPr>
        <p:spPr/>
        <p:txBody>
          <a:bodyPr/>
          <a:lstStyle/>
          <a:p>
            <a:pPr rtl="1"/>
            <a:r>
              <a:rPr lang="fa-IR" dirty="0"/>
              <a:t>تکالیف بسطی امتدادی</a:t>
            </a:r>
            <a:endParaRPr lang="en-US" dirty="0"/>
          </a:p>
        </p:txBody>
      </p:sp>
      <p:sp>
        <p:nvSpPr>
          <p:cNvPr id="3" name="Content Placeholder 2">
            <a:extLst>
              <a:ext uri="{FF2B5EF4-FFF2-40B4-BE49-F238E27FC236}">
                <a16:creationId xmlns:a16="http://schemas.microsoft.com/office/drawing/2014/main" id="{39C4943E-658C-4C7A-B15A-9B19310D02FA}"/>
              </a:ext>
            </a:extLst>
          </p:cNvPr>
          <p:cNvSpPr>
            <a:spLocks noGrp="1"/>
          </p:cNvSpPr>
          <p:nvPr>
            <p:ph idx="1"/>
          </p:nvPr>
        </p:nvSpPr>
        <p:spPr/>
        <p:txBody>
          <a:bodyPr/>
          <a:lstStyle/>
          <a:p>
            <a:pPr algn="just" rtl="1"/>
            <a:r>
              <a:rPr lang="fa-IR" dirty="0">
                <a:latin typeface="Samim" panose="020B0603030804020204" pitchFamily="34" charset="-78"/>
                <a:cs typeface="Samim" panose="020B0603030804020204" pitchFamily="34" charset="-78"/>
              </a:rPr>
              <a:t>در این نوع تکالیف، دانش آموز به فراسوی فعالیت های آموزش و فراهم آوردن موجبات یادگیری ایده ها و مهارت ها در موقعیت های جدید هدایت می شود.</a:t>
            </a:r>
          </a:p>
          <a:p>
            <a:pPr algn="just" rtl="1"/>
            <a:endParaRPr lang="fa-IR" dirty="0">
              <a:latin typeface="Samim" panose="020B0603030804020204" pitchFamily="34" charset="-78"/>
              <a:cs typeface="Samim" panose="020B0603030804020204" pitchFamily="34" charset="-78"/>
            </a:endParaRPr>
          </a:p>
          <a:p>
            <a:pPr algn="just" rtl="1"/>
            <a:endParaRPr lang="fa-IR" dirty="0">
              <a:latin typeface="Samim" panose="020B0603030804020204" pitchFamily="34" charset="-78"/>
              <a:cs typeface="Samim" panose="020B0603030804020204" pitchFamily="34" charset="-78"/>
            </a:endParaRPr>
          </a:p>
          <a:p>
            <a:pPr algn="just" rtl="1"/>
            <a:r>
              <a:rPr lang="fa-IR" dirty="0">
                <a:latin typeface="Samim" panose="020B0603030804020204" pitchFamily="34" charset="-78"/>
                <a:cs typeface="Samim" panose="020B0603030804020204" pitchFamily="34" charset="-78"/>
              </a:rPr>
              <a:t> ممکن است از دانش آموزان خواسته شود در ارتباط با یکی از موضوعات درسی، کتاب یا مقاله ای را بخوانند سپس آنچه را که دریافت کرده اند، در کلاس درس ارائه دهند. مانند نوشتن یک مقاله و گزارش یک پژوهش</a:t>
            </a:r>
          </a:p>
        </p:txBody>
      </p:sp>
    </p:spTree>
    <p:extLst>
      <p:ext uri="{BB962C8B-B14F-4D97-AF65-F5344CB8AC3E}">
        <p14:creationId xmlns:p14="http://schemas.microsoft.com/office/powerpoint/2010/main" val="57716069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1362</TotalTime>
  <Words>1488</Words>
  <Application>Microsoft Office PowerPoint</Application>
  <PresentationFormat>Widescreen</PresentationFormat>
  <Paragraphs>92</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Gill Sans MT</vt:lpstr>
      <vt:lpstr>Samim</vt:lpstr>
      <vt:lpstr>Parcel</vt:lpstr>
      <vt:lpstr>بسم الله الرحمن الرحیم</vt:lpstr>
      <vt:lpstr>فصل هفتم : تکلیف در کلاس های چند پایه  </vt:lpstr>
      <vt:lpstr>تعریف تکلیف </vt:lpstr>
      <vt:lpstr>تعریف تکلیف </vt:lpstr>
      <vt:lpstr>تکلیف کلاسی</vt:lpstr>
      <vt:lpstr>انواع تکلیف از نظر هدف </vt:lpstr>
      <vt:lpstr>تکالیف تمرینی</vt:lpstr>
      <vt:lpstr>تکالیف آمادگی</vt:lpstr>
      <vt:lpstr>تکالیف بسطی امتدادی</vt:lpstr>
      <vt:lpstr>تکالیف خلاقیتی</vt:lpstr>
      <vt:lpstr>تکلیف تلفیقی</vt:lpstr>
      <vt:lpstr>انواع تکلیف از نظر شیوه ارائه </vt:lpstr>
      <vt:lpstr>انواع تکلیف از نظر شیوه ارائه </vt:lpstr>
      <vt:lpstr>طراحی یک تکلیف درسی </vt:lpstr>
      <vt:lpstr>منابع تحقيق در کلاس های چند پایه </vt:lpstr>
      <vt:lpstr>منابع تحقيق در کلاس های چند پایه </vt:lpstr>
      <vt:lpstr>منابع تحقيق در کلاس های چند پایه </vt:lpstr>
      <vt:lpstr>عوامل مؤثر بر ارزشیابی تکلیف در کلاس های چند پایه </vt:lpstr>
      <vt:lpstr>عوامل مؤثر بر ارزشیابی تکلیف در کلاس های چند پایه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بخش دوم: تمدن اسلامی</dc:title>
  <dc:creator>M</dc:creator>
  <cp:lastModifiedBy>M</cp:lastModifiedBy>
  <cp:revision>125</cp:revision>
  <dcterms:created xsi:type="dcterms:W3CDTF">2020-02-18T17:34:09Z</dcterms:created>
  <dcterms:modified xsi:type="dcterms:W3CDTF">2020-04-18T20:13:49Z</dcterms:modified>
</cp:coreProperties>
</file>