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96" r:id="rId1"/>
    <p:sldMasterId id="2147484008" r:id="rId2"/>
    <p:sldMasterId id="2147484020" r:id="rId3"/>
    <p:sldMasterId id="2147484032" r:id="rId4"/>
    <p:sldMasterId id="2147484044" r:id="rId5"/>
    <p:sldMasterId id="2147484056" r:id="rId6"/>
  </p:sldMasterIdLst>
  <p:notesMasterIdLst>
    <p:notesMasterId r:id="rId66"/>
  </p:notesMasterIdLst>
  <p:sldIdLst>
    <p:sldId id="366" r:id="rId7"/>
    <p:sldId id="604" r:id="rId8"/>
    <p:sldId id="490" r:id="rId9"/>
    <p:sldId id="608" r:id="rId10"/>
    <p:sldId id="609" r:id="rId11"/>
    <p:sldId id="554" r:id="rId12"/>
    <p:sldId id="565" r:id="rId13"/>
    <p:sldId id="598" r:id="rId14"/>
    <p:sldId id="566" r:id="rId15"/>
    <p:sldId id="567" r:id="rId16"/>
    <p:sldId id="568" r:id="rId17"/>
    <p:sldId id="605" r:id="rId18"/>
    <p:sldId id="600" r:id="rId19"/>
    <p:sldId id="569" r:id="rId20"/>
    <p:sldId id="606" r:id="rId21"/>
    <p:sldId id="607" r:id="rId22"/>
    <p:sldId id="570" r:id="rId23"/>
    <p:sldId id="571" r:id="rId24"/>
    <p:sldId id="572" r:id="rId25"/>
    <p:sldId id="573" r:id="rId26"/>
    <p:sldId id="574" r:id="rId27"/>
    <p:sldId id="575" r:id="rId28"/>
    <p:sldId id="576" r:id="rId29"/>
    <p:sldId id="577" r:id="rId30"/>
    <p:sldId id="578" r:id="rId31"/>
    <p:sldId id="579" r:id="rId32"/>
    <p:sldId id="580" r:id="rId33"/>
    <p:sldId id="581" r:id="rId34"/>
    <p:sldId id="635" r:id="rId35"/>
    <p:sldId id="636" r:id="rId36"/>
    <p:sldId id="610" r:id="rId37"/>
    <p:sldId id="611" r:id="rId38"/>
    <p:sldId id="612" r:id="rId39"/>
    <p:sldId id="613" r:id="rId40"/>
    <p:sldId id="614" r:id="rId41"/>
    <p:sldId id="615" r:id="rId42"/>
    <p:sldId id="616" r:id="rId43"/>
    <p:sldId id="617" r:id="rId44"/>
    <p:sldId id="618" r:id="rId45"/>
    <p:sldId id="619" r:id="rId46"/>
    <p:sldId id="620" r:id="rId47"/>
    <p:sldId id="621" r:id="rId48"/>
    <p:sldId id="622" r:id="rId49"/>
    <p:sldId id="623" r:id="rId50"/>
    <p:sldId id="624" r:id="rId51"/>
    <p:sldId id="625" r:id="rId52"/>
    <p:sldId id="626" r:id="rId53"/>
    <p:sldId id="627" r:id="rId54"/>
    <p:sldId id="628" r:id="rId55"/>
    <p:sldId id="637" r:id="rId56"/>
    <p:sldId id="629" r:id="rId57"/>
    <p:sldId id="630" r:id="rId58"/>
    <p:sldId id="631" r:id="rId59"/>
    <p:sldId id="632" r:id="rId60"/>
    <p:sldId id="633" r:id="rId61"/>
    <p:sldId id="634" r:id="rId62"/>
    <p:sldId id="602" r:id="rId63"/>
    <p:sldId id="603" r:id="rId64"/>
    <p:sldId id="60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F9D"/>
    <a:srgbClr val="FF9900"/>
    <a:srgbClr val="008000"/>
    <a:srgbClr val="FF3399"/>
    <a:srgbClr val="CC99FF"/>
    <a:srgbClr val="002846"/>
    <a:srgbClr val="CCFF99"/>
    <a:srgbClr val="00CC99"/>
    <a:srgbClr val="792207"/>
    <a:srgbClr val="5F1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8" autoAdjust="0"/>
    <p:restoredTop sz="86420" autoAdjust="0"/>
  </p:normalViewPr>
  <p:slideViewPr>
    <p:cSldViewPr>
      <p:cViewPr varScale="1">
        <p:scale>
          <a:sx n="74" d="100"/>
          <a:sy n="74" d="100"/>
        </p:scale>
        <p:origin x="2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6FB02-9A24-42CA-A907-CBDB4A1E4F8B}"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2A9C2C7-6BC4-41FD-8CDB-1B158B7BBB91}">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rgbClr val="FF0000"/>
          </a:solidFill>
        </a:ln>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rtl="1"/>
          <a:r>
            <a:rPr lang="fa-IR" b="1" cap="none" spc="50" dirty="0" smtClean="0">
              <a:ln w="11430"/>
              <a:solidFill>
                <a:schemeClr val="bg1"/>
              </a:solidFill>
              <a:effectLst>
                <a:outerShdw blurRad="76200" dist="50800" dir="5400000" algn="tl" rotWithShape="0">
                  <a:srgbClr val="000000">
                    <a:alpha val="65000"/>
                  </a:srgbClr>
                </a:outerShdw>
              </a:effectLst>
              <a:cs typeface="B Jadid" pitchFamily="2" charset="-78"/>
            </a:rPr>
            <a:t>مقدم کلیه اساتیدودانشجویان گرامی و محترم به گارگاه درس کارورزی سه گلریزان باد</a:t>
          </a:r>
          <a:endParaRPr lang="en-US" b="1" cap="none" spc="50" dirty="0">
            <a:ln w="11430"/>
            <a:solidFill>
              <a:schemeClr val="bg1"/>
            </a:solidFill>
            <a:effectLst>
              <a:outerShdw blurRad="76200" dist="50800" dir="5400000" algn="tl" rotWithShape="0">
                <a:srgbClr val="000000">
                  <a:alpha val="65000"/>
                </a:srgbClr>
              </a:outerShdw>
            </a:effectLst>
            <a:cs typeface="B Jadid" pitchFamily="2" charset="-78"/>
          </a:endParaRPr>
        </a:p>
      </dgm:t>
    </dgm:pt>
    <dgm:pt modelId="{DEED2422-2256-4656-A4FE-DC2A0DEC5831}" type="parTrans" cxnId="{421F8A0E-2403-455F-BB04-055B0666E9D8}">
      <dgm:prSet/>
      <dgm:spPr/>
      <dgm:t>
        <a:bodyPr/>
        <a:lstStyle/>
        <a:p>
          <a:endParaRPr lang="en-US"/>
        </a:p>
      </dgm:t>
    </dgm:pt>
    <dgm:pt modelId="{413FD565-F03C-4F8E-83CE-8E3687343C96}" type="sibTrans" cxnId="{421F8A0E-2403-455F-BB04-055B0666E9D8}">
      <dgm:prSet/>
      <dgm:spPr/>
      <dgm:t>
        <a:bodyPr/>
        <a:lstStyle/>
        <a:p>
          <a:endParaRPr lang="en-US"/>
        </a:p>
      </dgm:t>
    </dgm:pt>
    <dgm:pt modelId="{6F83FB11-B35C-4977-9782-7919CB9867DD}" type="pres">
      <dgm:prSet presAssocID="{27E6FB02-9A24-42CA-A907-CBDB4A1E4F8B}" presName="compositeShape" presStyleCnt="0">
        <dgm:presLayoutVars>
          <dgm:chMax val="7"/>
          <dgm:dir/>
          <dgm:resizeHandles val="exact"/>
        </dgm:presLayoutVars>
      </dgm:prSet>
      <dgm:spPr/>
      <dgm:t>
        <a:bodyPr/>
        <a:lstStyle/>
        <a:p>
          <a:endParaRPr lang="en-US"/>
        </a:p>
      </dgm:t>
    </dgm:pt>
    <dgm:pt modelId="{D6852525-E6A6-4D2F-A8F5-6BFC8C506607}" type="pres">
      <dgm:prSet presAssocID="{92A9C2C7-6BC4-41FD-8CDB-1B158B7BBB91}" presName="circ1TxSh" presStyleLbl="vennNode1" presStyleIdx="0" presStyleCnt="1" custScaleX="138356"/>
      <dgm:spPr/>
      <dgm:t>
        <a:bodyPr/>
        <a:lstStyle/>
        <a:p>
          <a:endParaRPr lang="en-US"/>
        </a:p>
      </dgm:t>
    </dgm:pt>
  </dgm:ptLst>
  <dgm:cxnLst>
    <dgm:cxn modelId="{57B58D87-151E-4E55-82DF-97D563BE715D}" type="presOf" srcId="{27E6FB02-9A24-42CA-A907-CBDB4A1E4F8B}" destId="{6F83FB11-B35C-4977-9782-7919CB9867DD}" srcOrd="0" destOrd="0" presId="urn:microsoft.com/office/officeart/2005/8/layout/venn1"/>
    <dgm:cxn modelId="{421F8A0E-2403-455F-BB04-055B0666E9D8}" srcId="{27E6FB02-9A24-42CA-A907-CBDB4A1E4F8B}" destId="{92A9C2C7-6BC4-41FD-8CDB-1B158B7BBB91}" srcOrd="0" destOrd="0" parTransId="{DEED2422-2256-4656-A4FE-DC2A0DEC5831}" sibTransId="{413FD565-F03C-4F8E-83CE-8E3687343C96}"/>
    <dgm:cxn modelId="{06A8D1E1-D711-492F-8374-E8C4E2F3F820}" type="presOf" srcId="{92A9C2C7-6BC4-41FD-8CDB-1B158B7BBB91}" destId="{D6852525-E6A6-4D2F-A8F5-6BFC8C506607}" srcOrd="0" destOrd="0" presId="urn:microsoft.com/office/officeart/2005/8/layout/venn1"/>
    <dgm:cxn modelId="{3D40BDD5-A530-4163-819F-0E6DE0EE699B}" type="presParOf" srcId="{6F83FB11-B35C-4977-9782-7919CB9867DD}" destId="{D6852525-E6A6-4D2F-A8F5-6BFC8C50660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FC4D0E-2D4E-4A91-9E3B-F6F8782F191F}" type="doc">
      <dgm:prSet loTypeId="urn:microsoft.com/office/officeart/2005/8/layout/hProcess9" loCatId="process" qsTypeId="urn:microsoft.com/office/officeart/2005/8/quickstyle/3d9" qsCatId="3D" csTypeId="urn:microsoft.com/office/officeart/2005/8/colors/accent1_1" csCatId="accent1" phldr="1"/>
      <dgm:spPr/>
      <dgm:t>
        <a:bodyPr/>
        <a:lstStyle/>
        <a:p>
          <a:endParaRPr lang="en-US"/>
        </a:p>
      </dgm:t>
    </dgm:pt>
    <dgm:pt modelId="{8195FE21-7C6E-401B-BBC8-BE69FEA9D581}">
      <dgm:prSet/>
      <dgm:spPr/>
      <dgm:t>
        <a:bodyPr/>
        <a:lstStyle/>
        <a:p>
          <a:pPr rtl="1"/>
          <a:r>
            <a:rPr lang="fa-IR" b="1" baseline="0" dirty="0" smtClean="0"/>
            <a:t>ا</a:t>
          </a:r>
          <a:r>
            <a:rPr lang="fa-IR" b="1" baseline="0" dirty="0" smtClean="0">
              <a:cs typeface="B Jadid" pitchFamily="2" charset="-78"/>
            </a:rPr>
            <a:t>هداف کارگاه:</a:t>
          </a:r>
          <a:endParaRPr lang="en-US" dirty="0">
            <a:cs typeface="B Jadid" pitchFamily="2" charset="-78"/>
          </a:endParaRPr>
        </a:p>
      </dgm:t>
    </dgm:pt>
    <dgm:pt modelId="{FD0CC800-A6D9-40B5-8B4D-75199DA02880}" type="parTrans" cxnId="{7ABA6877-F0D8-4EA0-A99F-BBDF2872E57E}">
      <dgm:prSet/>
      <dgm:spPr/>
      <dgm:t>
        <a:bodyPr/>
        <a:lstStyle/>
        <a:p>
          <a:endParaRPr lang="en-US"/>
        </a:p>
      </dgm:t>
    </dgm:pt>
    <dgm:pt modelId="{E5137295-EF6A-4D6B-ACCD-DFEC89F2FAB3}" type="sibTrans" cxnId="{7ABA6877-F0D8-4EA0-A99F-BBDF2872E57E}">
      <dgm:prSet/>
      <dgm:spPr/>
      <dgm:t>
        <a:bodyPr/>
        <a:lstStyle/>
        <a:p>
          <a:endParaRPr lang="en-US"/>
        </a:p>
      </dgm:t>
    </dgm:pt>
    <dgm:pt modelId="{0922816E-202F-4A04-AD8E-52391A45972C}">
      <dgm:prSet custT="1"/>
      <dgm:spPr/>
      <dgm:t>
        <a:bodyPr/>
        <a:lstStyle/>
        <a:p>
          <a:pPr rtl="1"/>
          <a:r>
            <a:rPr lang="fa-IR" sz="2000" b="1" baseline="0" dirty="0" smtClean="0"/>
            <a:t>اصول کارورزی</a:t>
          </a:r>
          <a:endParaRPr lang="en-US" sz="2000" dirty="0"/>
        </a:p>
      </dgm:t>
    </dgm:pt>
    <dgm:pt modelId="{4BA1ACA1-3B31-4747-95D7-5DE0EC28BAD9}" type="parTrans" cxnId="{30208109-428A-4307-8C71-B0BD93A36DE5}">
      <dgm:prSet/>
      <dgm:spPr/>
      <dgm:t>
        <a:bodyPr/>
        <a:lstStyle/>
        <a:p>
          <a:endParaRPr lang="en-US"/>
        </a:p>
      </dgm:t>
    </dgm:pt>
    <dgm:pt modelId="{01A0C877-CF8D-4DDD-A573-6173C7EDE076}" type="sibTrans" cxnId="{30208109-428A-4307-8C71-B0BD93A36DE5}">
      <dgm:prSet/>
      <dgm:spPr/>
      <dgm:t>
        <a:bodyPr/>
        <a:lstStyle/>
        <a:p>
          <a:endParaRPr lang="en-US"/>
        </a:p>
      </dgm:t>
    </dgm:pt>
    <dgm:pt modelId="{5AC86328-CCF1-448E-A0BA-36840987788A}">
      <dgm:prSet custT="1"/>
      <dgm:spPr/>
      <dgm:t>
        <a:bodyPr/>
        <a:lstStyle/>
        <a:p>
          <a:pPr rtl="1"/>
          <a:r>
            <a:rPr lang="fa-IR" sz="2000" dirty="0" smtClean="0"/>
            <a:t>فعالیت های کارورزی3</a:t>
          </a:r>
          <a:endParaRPr lang="en-US" sz="2000" dirty="0"/>
        </a:p>
      </dgm:t>
    </dgm:pt>
    <dgm:pt modelId="{BBFC7D90-173A-4B9D-82F1-D681856FAEBC}" type="parTrans" cxnId="{18A4617A-482C-4D96-ACAB-63AE09F66220}">
      <dgm:prSet/>
      <dgm:spPr/>
      <dgm:t>
        <a:bodyPr/>
        <a:lstStyle/>
        <a:p>
          <a:endParaRPr lang="en-US"/>
        </a:p>
      </dgm:t>
    </dgm:pt>
    <dgm:pt modelId="{9D7AD563-81A2-448C-B370-051009C41D1D}" type="sibTrans" cxnId="{18A4617A-482C-4D96-ACAB-63AE09F66220}">
      <dgm:prSet/>
      <dgm:spPr/>
      <dgm:t>
        <a:bodyPr/>
        <a:lstStyle/>
        <a:p>
          <a:endParaRPr lang="en-US"/>
        </a:p>
      </dgm:t>
    </dgm:pt>
    <dgm:pt modelId="{DFAFED3B-EB04-46F8-9D8C-5E43D65D9FA4}">
      <dgm:prSet custT="1"/>
      <dgm:spPr/>
      <dgm:t>
        <a:bodyPr/>
        <a:lstStyle/>
        <a:p>
          <a:pPr rtl="1"/>
          <a:r>
            <a:rPr lang="fa-IR" sz="2000" b="1" baseline="0" smtClean="0">
              <a:ln/>
            </a:rPr>
            <a:t>طراحی آموزشی</a:t>
          </a:r>
          <a:endParaRPr lang="en-US" sz="2000" dirty="0">
            <a:ln/>
          </a:endParaRPr>
        </a:p>
      </dgm:t>
    </dgm:pt>
    <dgm:pt modelId="{F284BF5D-7EFC-490D-ADAE-EC09466CF823}" type="parTrans" cxnId="{37CB3C74-D1B5-4CD5-B7EC-2044F0D587BA}">
      <dgm:prSet/>
      <dgm:spPr/>
      <dgm:t>
        <a:bodyPr/>
        <a:lstStyle/>
        <a:p>
          <a:endParaRPr lang="en-US"/>
        </a:p>
      </dgm:t>
    </dgm:pt>
    <dgm:pt modelId="{C5DBC9A3-B2E1-4043-8AC6-56E7AED3BA0B}" type="sibTrans" cxnId="{37CB3C74-D1B5-4CD5-B7EC-2044F0D587BA}">
      <dgm:prSet/>
      <dgm:spPr/>
      <dgm:t>
        <a:bodyPr/>
        <a:lstStyle/>
        <a:p>
          <a:endParaRPr lang="en-US"/>
        </a:p>
      </dgm:t>
    </dgm:pt>
    <dgm:pt modelId="{360F03B6-D967-4DE9-9E3E-87573829464D}">
      <dgm:prSet custT="1"/>
      <dgm:spPr/>
      <dgm:t>
        <a:bodyPr/>
        <a:lstStyle/>
        <a:p>
          <a:pPr rtl="1"/>
          <a:r>
            <a:rPr lang="fa-IR" sz="1800" b="1" baseline="0" dirty="0" smtClean="0"/>
            <a:t>طرح کنش پژوهی</a:t>
          </a:r>
          <a:endParaRPr lang="en-US" sz="1800" dirty="0"/>
        </a:p>
      </dgm:t>
    </dgm:pt>
    <dgm:pt modelId="{318CE6EA-1EE8-413D-9EDC-9FDA0322D59B}" type="parTrans" cxnId="{DBEB783A-E6A9-4DC2-AE39-8291FBEFA519}">
      <dgm:prSet/>
      <dgm:spPr/>
      <dgm:t>
        <a:bodyPr/>
        <a:lstStyle/>
        <a:p>
          <a:endParaRPr lang="en-US"/>
        </a:p>
      </dgm:t>
    </dgm:pt>
    <dgm:pt modelId="{3066A62B-FA08-4791-9762-4B92635B5C35}" type="sibTrans" cxnId="{DBEB783A-E6A9-4DC2-AE39-8291FBEFA519}">
      <dgm:prSet/>
      <dgm:spPr/>
      <dgm:t>
        <a:bodyPr/>
        <a:lstStyle/>
        <a:p>
          <a:endParaRPr lang="en-US"/>
        </a:p>
      </dgm:t>
    </dgm:pt>
    <dgm:pt modelId="{6A461DAD-58E4-4E1E-B2FF-D08266F8C766}" type="pres">
      <dgm:prSet presAssocID="{D8FC4D0E-2D4E-4A91-9E3B-F6F8782F191F}" presName="CompostProcess" presStyleCnt="0">
        <dgm:presLayoutVars>
          <dgm:dir/>
          <dgm:resizeHandles val="exact"/>
        </dgm:presLayoutVars>
      </dgm:prSet>
      <dgm:spPr/>
      <dgm:t>
        <a:bodyPr/>
        <a:lstStyle/>
        <a:p>
          <a:endParaRPr lang="en-US"/>
        </a:p>
      </dgm:t>
    </dgm:pt>
    <dgm:pt modelId="{FB0FFCEB-7DA0-480D-A1D3-C82AB86F1AFE}" type="pres">
      <dgm:prSet presAssocID="{D8FC4D0E-2D4E-4A91-9E3B-F6F8782F191F}" presName="arrow" presStyleLbl="bgShp" presStyleIdx="0" presStyleCnt="1"/>
      <dgm:spPr/>
    </dgm:pt>
    <dgm:pt modelId="{DE1DCA7F-9733-4CD1-91B7-C4B418C429A8}" type="pres">
      <dgm:prSet presAssocID="{D8FC4D0E-2D4E-4A91-9E3B-F6F8782F191F}" presName="linearProcess" presStyleCnt="0"/>
      <dgm:spPr/>
    </dgm:pt>
    <dgm:pt modelId="{BE1617E3-48AF-4565-A37E-7BDC4773939E}" type="pres">
      <dgm:prSet presAssocID="{8195FE21-7C6E-401B-BBC8-BE69FEA9D581}" presName="textNode" presStyleLbl="node1" presStyleIdx="0" presStyleCnt="5">
        <dgm:presLayoutVars>
          <dgm:bulletEnabled val="1"/>
        </dgm:presLayoutVars>
      </dgm:prSet>
      <dgm:spPr/>
      <dgm:t>
        <a:bodyPr/>
        <a:lstStyle/>
        <a:p>
          <a:endParaRPr lang="en-US"/>
        </a:p>
      </dgm:t>
    </dgm:pt>
    <dgm:pt modelId="{DD7B3148-4A83-4C66-817D-AADFA3230EBA}" type="pres">
      <dgm:prSet presAssocID="{E5137295-EF6A-4D6B-ACCD-DFEC89F2FAB3}" presName="sibTrans" presStyleCnt="0"/>
      <dgm:spPr/>
    </dgm:pt>
    <dgm:pt modelId="{AF8E49EE-8540-463F-B303-AECE6C5E4A06}" type="pres">
      <dgm:prSet presAssocID="{0922816E-202F-4A04-AD8E-52391A45972C}" presName="textNode" presStyleLbl="node1" presStyleIdx="1" presStyleCnt="5">
        <dgm:presLayoutVars>
          <dgm:bulletEnabled val="1"/>
        </dgm:presLayoutVars>
      </dgm:prSet>
      <dgm:spPr/>
      <dgm:t>
        <a:bodyPr/>
        <a:lstStyle/>
        <a:p>
          <a:endParaRPr lang="en-US"/>
        </a:p>
      </dgm:t>
    </dgm:pt>
    <dgm:pt modelId="{839CC8EF-8B9A-45E0-B1F2-2E96C68B07DB}" type="pres">
      <dgm:prSet presAssocID="{01A0C877-CF8D-4DDD-A573-6173C7EDE076}" presName="sibTrans" presStyleCnt="0"/>
      <dgm:spPr/>
    </dgm:pt>
    <dgm:pt modelId="{602F2B44-DD31-4E0D-BDC6-E7F9BFA03FBC}" type="pres">
      <dgm:prSet presAssocID="{5AC86328-CCF1-448E-A0BA-36840987788A}" presName="textNode" presStyleLbl="node1" presStyleIdx="2" presStyleCnt="5">
        <dgm:presLayoutVars>
          <dgm:bulletEnabled val="1"/>
        </dgm:presLayoutVars>
      </dgm:prSet>
      <dgm:spPr/>
      <dgm:t>
        <a:bodyPr/>
        <a:lstStyle/>
        <a:p>
          <a:endParaRPr lang="en-US"/>
        </a:p>
      </dgm:t>
    </dgm:pt>
    <dgm:pt modelId="{36EBB3FE-01B4-432A-B706-8D1967083175}" type="pres">
      <dgm:prSet presAssocID="{9D7AD563-81A2-448C-B370-051009C41D1D}" presName="sibTrans" presStyleCnt="0"/>
      <dgm:spPr/>
    </dgm:pt>
    <dgm:pt modelId="{989D1276-AC2C-48A0-BF33-6C64360BB023}" type="pres">
      <dgm:prSet presAssocID="{DFAFED3B-EB04-46F8-9D8C-5E43D65D9FA4}" presName="textNode" presStyleLbl="node1" presStyleIdx="3" presStyleCnt="5">
        <dgm:presLayoutVars>
          <dgm:bulletEnabled val="1"/>
        </dgm:presLayoutVars>
      </dgm:prSet>
      <dgm:spPr/>
      <dgm:t>
        <a:bodyPr/>
        <a:lstStyle/>
        <a:p>
          <a:endParaRPr lang="en-US"/>
        </a:p>
      </dgm:t>
    </dgm:pt>
    <dgm:pt modelId="{77EB59D6-BE01-4D8B-B3E2-5DD7E67ADC8B}" type="pres">
      <dgm:prSet presAssocID="{C5DBC9A3-B2E1-4043-8AC6-56E7AED3BA0B}" presName="sibTrans" presStyleCnt="0"/>
      <dgm:spPr/>
    </dgm:pt>
    <dgm:pt modelId="{C8ACDF60-5A42-4021-B900-9D2E7BC265FE}" type="pres">
      <dgm:prSet presAssocID="{360F03B6-D967-4DE9-9E3E-87573829464D}" presName="textNode" presStyleLbl="node1" presStyleIdx="4" presStyleCnt="5">
        <dgm:presLayoutVars>
          <dgm:bulletEnabled val="1"/>
        </dgm:presLayoutVars>
      </dgm:prSet>
      <dgm:spPr/>
      <dgm:t>
        <a:bodyPr/>
        <a:lstStyle/>
        <a:p>
          <a:endParaRPr lang="en-US"/>
        </a:p>
      </dgm:t>
    </dgm:pt>
  </dgm:ptLst>
  <dgm:cxnLst>
    <dgm:cxn modelId="{7D2E391F-BDE1-414C-BFF6-A0EB8CED2315}" type="presOf" srcId="{0922816E-202F-4A04-AD8E-52391A45972C}" destId="{AF8E49EE-8540-463F-B303-AECE6C5E4A06}" srcOrd="0" destOrd="0" presId="urn:microsoft.com/office/officeart/2005/8/layout/hProcess9"/>
    <dgm:cxn modelId="{18A4617A-482C-4D96-ACAB-63AE09F66220}" srcId="{D8FC4D0E-2D4E-4A91-9E3B-F6F8782F191F}" destId="{5AC86328-CCF1-448E-A0BA-36840987788A}" srcOrd="2" destOrd="0" parTransId="{BBFC7D90-173A-4B9D-82F1-D681856FAEBC}" sibTransId="{9D7AD563-81A2-448C-B370-051009C41D1D}"/>
    <dgm:cxn modelId="{30208109-428A-4307-8C71-B0BD93A36DE5}" srcId="{D8FC4D0E-2D4E-4A91-9E3B-F6F8782F191F}" destId="{0922816E-202F-4A04-AD8E-52391A45972C}" srcOrd="1" destOrd="0" parTransId="{4BA1ACA1-3B31-4747-95D7-5DE0EC28BAD9}" sibTransId="{01A0C877-CF8D-4DDD-A573-6173C7EDE076}"/>
    <dgm:cxn modelId="{33D4B035-240B-4FD1-9945-D736B78A7AD4}" type="presOf" srcId="{D8FC4D0E-2D4E-4A91-9E3B-F6F8782F191F}" destId="{6A461DAD-58E4-4E1E-B2FF-D08266F8C766}" srcOrd="0" destOrd="0" presId="urn:microsoft.com/office/officeart/2005/8/layout/hProcess9"/>
    <dgm:cxn modelId="{7DB125D5-30E9-43C4-A957-1EC212C064FE}" type="presOf" srcId="{360F03B6-D967-4DE9-9E3E-87573829464D}" destId="{C8ACDF60-5A42-4021-B900-9D2E7BC265FE}" srcOrd="0" destOrd="0" presId="urn:microsoft.com/office/officeart/2005/8/layout/hProcess9"/>
    <dgm:cxn modelId="{0A45C2D7-1711-4884-838F-48E7BF543618}" type="presOf" srcId="{5AC86328-CCF1-448E-A0BA-36840987788A}" destId="{602F2B44-DD31-4E0D-BDC6-E7F9BFA03FBC}" srcOrd="0" destOrd="0" presId="urn:microsoft.com/office/officeart/2005/8/layout/hProcess9"/>
    <dgm:cxn modelId="{7ABA6877-F0D8-4EA0-A99F-BBDF2872E57E}" srcId="{D8FC4D0E-2D4E-4A91-9E3B-F6F8782F191F}" destId="{8195FE21-7C6E-401B-BBC8-BE69FEA9D581}" srcOrd="0" destOrd="0" parTransId="{FD0CC800-A6D9-40B5-8B4D-75199DA02880}" sibTransId="{E5137295-EF6A-4D6B-ACCD-DFEC89F2FAB3}"/>
    <dgm:cxn modelId="{37CB3C74-D1B5-4CD5-B7EC-2044F0D587BA}" srcId="{D8FC4D0E-2D4E-4A91-9E3B-F6F8782F191F}" destId="{DFAFED3B-EB04-46F8-9D8C-5E43D65D9FA4}" srcOrd="3" destOrd="0" parTransId="{F284BF5D-7EFC-490D-ADAE-EC09466CF823}" sibTransId="{C5DBC9A3-B2E1-4043-8AC6-56E7AED3BA0B}"/>
    <dgm:cxn modelId="{D2DA9FD2-9689-4E1D-B031-2565844CA51B}" type="presOf" srcId="{8195FE21-7C6E-401B-BBC8-BE69FEA9D581}" destId="{BE1617E3-48AF-4565-A37E-7BDC4773939E}" srcOrd="0" destOrd="0" presId="urn:microsoft.com/office/officeart/2005/8/layout/hProcess9"/>
    <dgm:cxn modelId="{DBEB783A-E6A9-4DC2-AE39-8291FBEFA519}" srcId="{D8FC4D0E-2D4E-4A91-9E3B-F6F8782F191F}" destId="{360F03B6-D967-4DE9-9E3E-87573829464D}" srcOrd="4" destOrd="0" parTransId="{318CE6EA-1EE8-413D-9EDC-9FDA0322D59B}" sibTransId="{3066A62B-FA08-4791-9762-4B92635B5C35}"/>
    <dgm:cxn modelId="{298103A0-DFA9-48C0-B573-71BA4A9E71B7}" type="presOf" srcId="{DFAFED3B-EB04-46F8-9D8C-5E43D65D9FA4}" destId="{989D1276-AC2C-48A0-BF33-6C64360BB023}" srcOrd="0" destOrd="0" presId="urn:microsoft.com/office/officeart/2005/8/layout/hProcess9"/>
    <dgm:cxn modelId="{331BE454-E34A-4799-8919-E648C1DFA6F9}" type="presParOf" srcId="{6A461DAD-58E4-4E1E-B2FF-D08266F8C766}" destId="{FB0FFCEB-7DA0-480D-A1D3-C82AB86F1AFE}" srcOrd="0" destOrd="0" presId="urn:microsoft.com/office/officeart/2005/8/layout/hProcess9"/>
    <dgm:cxn modelId="{7E7366C4-20C2-4A50-8BC2-0C2E7A187315}" type="presParOf" srcId="{6A461DAD-58E4-4E1E-B2FF-D08266F8C766}" destId="{DE1DCA7F-9733-4CD1-91B7-C4B418C429A8}" srcOrd="1" destOrd="0" presId="urn:microsoft.com/office/officeart/2005/8/layout/hProcess9"/>
    <dgm:cxn modelId="{CA06D731-F8BD-4798-A264-BF2315636195}" type="presParOf" srcId="{DE1DCA7F-9733-4CD1-91B7-C4B418C429A8}" destId="{BE1617E3-48AF-4565-A37E-7BDC4773939E}" srcOrd="0" destOrd="0" presId="urn:microsoft.com/office/officeart/2005/8/layout/hProcess9"/>
    <dgm:cxn modelId="{B4D0A63C-728D-47F1-9295-F292FD7FEBF8}" type="presParOf" srcId="{DE1DCA7F-9733-4CD1-91B7-C4B418C429A8}" destId="{DD7B3148-4A83-4C66-817D-AADFA3230EBA}" srcOrd="1" destOrd="0" presId="urn:microsoft.com/office/officeart/2005/8/layout/hProcess9"/>
    <dgm:cxn modelId="{9220E8F3-5FB1-4C5F-9B00-D39E4201247D}" type="presParOf" srcId="{DE1DCA7F-9733-4CD1-91B7-C4B418C429A8}" destId="{AF8E49EE-8540-463F-B303-AECE6C5E4A06}" srcOrd="2" destOrd="0" presId="urn:microsoft.com/office/officeart/2005/8/layout/hProcess9"/>
    <dgm:cxn modelId="{3CEE03AD-C5AB-4A0A-A2B4-F125FE2DD936}" type="presParOf" srcId="{DE1DCA7F-9733-4CD1-91B7-C4B418C429A8}" destId="{839CC8EF-8B9A-45E0-B1F2-2E96C68B07DB}" srcOrd="3" destOrd="0" presId="urn:microsoft.com/office/officeart/2005/8/layout/hProcess9"/>
    <dgm:cxn modelId="{284DF733-C44E-43B8-AD07-D51EFAEC5127}" type="presParOf" srcId="{DE1DCA7F-9733-4CD1-91B7-C4B418C429A8}" destId="{602F2B44-DD31-4E0D-BDC6-E7F9BFA03FBC}" srcOrd="4" destOrd="0" presId="urn:microsoft.com/office/officeart/2005/8/layout/hProcess9"/>
    <dgm:cxn modelId="{3B1A5577-C608-417C-8C5A-B6C8615DDDE6}" type="presParOf" srcId="{DE1DCA7F-9733-4CD1-91B7-C4B418C429A8}" destId="{36EBB3FE-01B4-432A-B706-8D1967083175}" srcOrd="5" destOrd="0" presId="urn:microsoft.com/office/officeart/2005/8/layout/hProcess9"/>
    <dgm:cxn modelId="{15C4F62D-7885-41A5-9690-97FB3260F967}" type="presParOf" srcId="{DE1DCA7F-9733-4CD1-91B7-C4B418C429A8}" destId="{989D1276-AC2C-48A0-BF33-6C64360BB023}" srcOrd="6" destOrd="0" presId="urn:microsoft.com/office/officeart/2005/8/layout/hProcess9"/>
    <dgm:cxn modelId="{E38AACBB-55A6-4043-B9AD-53910A99D5C8}" type="presParOf" srcId="{DE1DCA7F-9733-4CD1-91B7-C4B418C429A8}" destId="{77EB59D6-BE01-4D8B-B3E2-5DD7E67ADC8B}" srcOrd="7" destOrd="0" presId="urn:microsoft.com/office/officeart/2005/8/layout/hProcess9"/>
    <dgm:cxn modelId="{5ACF8917-EC6E-4948-9C36-E90A69BFA69B}" type="presParOf" srcId="{DE1DCA7F-9733-4CD1-91B7-C4B418C429A8}" destId="{C8ACDF60-5A42-4021-B900-9D2E7BC265F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52525-E6A6-4D2F-A8F5-6BFC8C506607}">
      <dsp:nvSpPr>
        <dsp:cNvPr id="0" name=""/>
        <dsp:cNvSpPr/>
      </dsp:nvSpPr>
      <dsp:spPr>
        <a:xfrm>
          <a:off x="4" y="0"/>
          <a:ext cx="7696190" cy="5562600"/>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425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defTabSz="2044700" rtl="1">
            <a:lnSpc>
              <a:spcPct val="90000"/>
            </a:lnSpc>
            <a:spcBef>
              <a:spcPct val="0"/>
            </a:spcBef>
            <a:spcAft>
              <a:spcPct val="35000"/>
            </a:spcAft>
          </a:pPr>
          <a:r>
            <a:rPr lang="fa-IR" sz="4600" b="1" kern="1200" cap="none" spc="50" dirty="0" smtClean="0">
              <a:ln w="11430"/>
              <a:solidFill>
                <a:schemeClr val="bg1"/>
              </a:solidFill>
              <a:effectLst>
                <a:outerShdw blurRad="76200" dist="50800" dir="5400000" algn="tl" rotWithShape="0">
                  <a:srgbClr val="000000">
                    <a:alpha val="65000"/>
                  </a:srgbClr>
                </a:outerShdw>
              </a:effectLst>
              <a:cs typeface="B Jadid" pitchFamily="2" charset="-78"/>
            </a:rPr>
            <a:t>مقدم کلیه اساتیدودانشجویان گرامی و محترم به گارگاه درس کارورزی سه گلریزان باد</a:t>
          </a:r>
          <a:endParaRPr lang="en-US" sz="4600" b="1" kern="1200" cap="none" spc="50" dirty="0">
            <a:ln w="11430"/>
            <a:solidFill>
              <a:schemeClr val="bg1"/>
            </a:solidFill>
            <a:effectLst>
              <a:outerShdw blurRad="76200" dist="50800" dir="5400000" algn="tl" rotWithShape="0">
                <a:srgbClr val="000000">
                  <a:alpha val="65000"/>
                </a:srgbClr>
              </a:outerShdw>
            </a:effectLst>
            <a:cs typeface="B Jadid" pitchFamily="2" charset="-78"/>
          </a:endParaRPr>
        </a:p>
      </dsp:txBody>
      <dsp:txXfrm>
        <a:off x="1127085" y="814624"/>
        <a:ext cx="5442028" cy="3933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FFCEB-7DA0-480D-A1D3-C82AB86F1AFE}">
      <dsp:nvSpPr>
        <dsp:cNvPr id="0" name=""/>
        <dsp:cNvSpPr/>
      </dsp:nvSpPr>
      <dsp:spPr>
        <a:xfrm>
          <a:off x="645794" y="0"/>
          <a:ext cx="7319010" cy="3962400"/>
        </a:xfrm>
        <a:prstGeom prst="rightArrow">
          <a:avLst/>
        </a:prstGeom>
        <a:solidFill>
          <a:schemeClr val="accent1">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BE1617E3-48AF-4565-A37E-7BDC4773939E}">
      <dsp:nvSpPr>
        <dsp:cNvPr id="0" name=""/>
        <dsp:cNvSpPr/>
      </dsp:nvSpPr>
      <dsp:spPr>
        <a:xfrm>
          <a:off x="5505" y="1188719"/>
          <a:ext cx="1613462" cy="1584960"/>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sp3d extrusionH="28000" prstMaterial="matte"/>
        </a:bodyPr>
        <a:lstStyle/>
        <a:p>
          <a:pPr lvl="0" algn="ctr" defTabSz="1466850" rtl="1">
            <a:lnSpc>
              <a:spcPct val="90000"/>
            </a:lnSpc>
            <a:spcBef>
              <a:spcPct val="0"/>
            </a:spcBef>
            <a:spcAft>
              <a:spcPct val="35000"/>
            </a:spcAft>
          </a:pPr>
          <a:r>
            <a:rPr lang="fa-IR" sz="3300" b="1" kern="1200" baseline="0" dirty="0" smtClean="0"/>
            <a:t>ا</a:t>
          </a:r>
          <a:r>
            <a:rPr lang="fa-IR" sz="3300" b="1" kern="1200" baseline="0" dirty="0" smtClean="0">
              <a:cs typeface="B Jadid" pitchFamily="2" charset="-78"/>
            </a:rPr>
            <a:t>هداف کارگاه:</a:t>
          </a:r>
          <a:endParaRPr lang="en-US" sz="3300" kern="1200" dirty="0">
            <a:cs typeface="B Jadid" pitchFamily="2" charset="-78"/>
          </a:endParaRPr>
        </a:p>
      </dsp:txBody>
      <dsp:txXfrm>
        <a:off x="82876" y="1266090"/>
        <a:ext cx="1458720" cy="1430218"/>
      </dsp:txXfrm>
    </dsp:sp>
    <dsp:sp modelId="{AF8E49EE-8540-463F-B303-AECE6C5E4A06}">
      <dsp:nvSpPr>
        <dsp:cNvPr id="0" name=""/>
        <dsp:cNvSpPr/>
      </dsp:nvSpPr>
      <dsp:spPr>
        <a:xfrm>
          <a:off x="1752036" y="1188719"/>
          <a:ext cx="1613462" cy="1584960"/>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rtl="1">
            <a:lnSpc>
              <a:spcPct val="90000"/>
            </a:lnSpc>
            <a:spcBef>
              <a:spcPct val="0"/>
            </a:spcBef>
            <a:spcAft>
              <a:spcPct val="35000"/>
            </a:spcAft>
          </a:pPr>
          <a:r>
            <a:rPr lang="fa-IR" sz="2000" b="1" kern="1200" baseline="0" dirty="0" smtClean="0"/>
            <a:t>اصول کارورزی</a:t>
          </a:r>
          <a:endParaRPr lang="en-US" sz="2000" kern="1200" dirty="0"/>
        </a:p>
      </dsp:txBody>
      <dsp:txXfrm>
        <a:off x="1829407" y="1266090"/>
        <a:ext cx="1458720" cy="1430218"/>
      </dsp:txXfrm>
    </dsp:sp>
    <dsp:sp modelId="{602F2B44-DD31-4E0D-BDC6-E7F9BFA03FBC}">
      <dsp:nvSpPr>
        <dsp:cNvPr id="0" name=""/>
        <dsp:cNvSpPr/>
      </dsp:nvSpPr>
      <dsp:spPr>
        <a:xfrm>
          <a:off x="3498568" y="1188719"/>
          <a:ext cx="1613462" cy="1584960"/>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rtl="1">
            <a:lnSpc>
              <a:spcPct val="90000"/>
            </a:lnSpc>
            <a:spcBef>
              <a:spcPct val="0"/>
            </a:spcBef>
            <a:spcAft>
              <a:spcPct val="35000"/>
            </a:spcAft>
          </a:pPr>
          <a:r>
            <a:rPr lang="fa-IR" sz="2000" kern="1200" dirty="0" smtClean="0"/>
            <a:t>فعالیت های کارورزی3</a:t>
          </a:r>
          <a:endParaRPr lang="en-US" sz="2000" kern="1200" dirty="0"/>
        </a:p>
      </dsp:txBody>
      <dsp:txXfrm>
        <a:off x="3575939" y="1266090"/>
        <a:ext cx="1458720" cy="1430218"/>
      </dsp:txXfrm>
    </dsp:sp>
    <dsp:sp modelId="{989D1276-AC2C-48A0-BF33-6C64360BB023}">
      <dsp:nvSpPr>
        <dsp:cNvPr id="0" name=""/>
        <dsp:cNvSpPr/>
      </dsp:nvSpPr>
      <dsp:spPr>
        <a:xfrm>
          <a:off x="5245100" y="1188719"/>
          <a:ext cx="1613462" cy="1584960"/>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sp3d extrusionH="28000" prstMaterial="matte"/>
        </a:bodyPr>
        <a:lstStyle/>
        <a:p>
          <a:pPr lvl="0" algn="ctr" defTabSz="889000" rtl="1">
            <a:lnSpc>
              <a:spcPct val="90000"/>
            </a:lnSpc>
            <a:spcBef>
              <a:spcPct val="0"/>
            </a:spcBef>
            <a:spcAft>
              <a:spcPct val="35000"/>
            </a:spcAft>
          </a:pPr>
          <a:r>
            <a:rPr lang="fa-IR" sz="2000" b="1" kern="1200" baseline="0" smtClean="0">
              <a:ln/>
            </a:rPr>
            <a:t>طراحی آموزشی</a:t>
          </a:r>
          <a:endParaRPr lang="en-US" sz="2000" kern="1200" dirty="0">
            <a:ln/>
          </a:endParaRPr>
        </a:p>
      </dsp:txBody>
      <dsp:txXfrm>
        <a:off x="5322471" y="1266090"/>
        <a:ext cx="1458720" cy="1430218"/>
      </dsp:txXfrm>
    </dsp:sp>
    <dsp:sp modelId="{C8ACDF60-5A42-4021-B900-9D2E7BC265FE}">
      <dsp:nvSpPr>
        <dsp:cNvPr id="0" name=""/>
        <dsp:cNvSpPr/>
      </dsp:nvSpPr>
      <dsp:spPr>
        <a:xfrm>
          <a:off x="6991632" y="1188719"/>
          <a:ext cx="1613462" cy="1584960"/>
        </a:xfrm>
        <a:prstGeom prst="roundRect">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extrusionH="28000" prstMaterial="matte"/>
        </a:bodyPr>
        <a:lstStyle/>
        <a:p>
          <a:pPr lvl="0" algn="ctr" defTabSz="800100" rtl="1">
            <a:lnSpc>
              <a:spcPct val="90000"/>
            </a:lnSpc>
            <a:spcBef>
              <a:spcPct val="0"/>
            </a:spcBef>
            <a:spcAft>
              <a:spcPct val="35000"/>
            </a:spcAft>
          </a:pPr>
          <a:r>
            <a:rPr lang="fa-IR" sz="1800" b="1" kern="1200" baseline="0" dirty="0" smtClean="0"/>
            <a:t>طرح کنش پژوهی</a:t>
          </a:r>
          <a:endParaRPr lang="en-US" sz="1800" kern="1200" dirty="0"/>
        </a:p>
      </dsp:txBody>
      <dsp:txXfrm>
        <a:off x="7069003" y="1266090"/>
        <a:ext cx="1458720" cy="14302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2A8C77-2FAD-470F-AE02-71061D0847D3}" type="datetimeFigureOut">
              <a:rPr lang="en-US" smtClean="0"/>
              <a:pPr/>
              <a:t>9/25/2019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3C851-4368-4FBF-87CD-9E7228EF7F5C}" type="slidenum">
              <a:rPr lang="en-US" smtClean="0"/>
              <a:pPr/>
              <a:t>‹#›</a:t>
            </a:fld>
            <a:endParaRPr lang="en-US"/>
          </a:p>
        </p:txBody>
      </p:sp>
    </p:spTree>
    <p:extLst>
      <p:ext uri="{BB962C8B-B14F-4D97-AF65-F5344CB8AC3E}">
        <p14:creationId xmlns:p14="http://schemas.microsoft.com/office/powerpoint/2010/main" val="353446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CDDF7353-15FB-4378-9810-3B4F4A93F4B6}" type="slidenum">
              <a:rPr lang="ar-SA" sz="1200">
                <a:solidFill>
                  <a:srgbClr val="000000"/>
                </a:solidFill>
              </a:rPr>
              <a:pPr eaLnBrk="1" hangingPunct="1"/>
              <a:t>1</a:t>
            </a:fld>
            <a:endParaRPr lang="en-US" sz="120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09532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5F0D2-ECF5-4D7A-B8CC-E419AA6DC97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6006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A37781D4-F98B-49B8-AD8C-729C77B59DEF}" type="slidenum">
              <a:rPr lang="fa-IR" smtClean="0"/>
              <a:pPr/>
              <a:t>20</a:t>
            </a:fld>
            <a:endParaRPr lang="fa-IR"/>
          </a:p>
        </p:txBody>
      </p:sp>
    </p:spTree>
    <p:extLst>
      <p:ext uri="{BB962C8B-B14F-4D97-AF65-F5344CB8AC3E}">
        <p14:creationId xmlns:p14="http://schemas.microsoft.com/office/powerpoint/2010/main" val="177719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3C851-4368-4FBF-87CD-9E7228EF7F5C}"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12755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9/25/2019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solidFill>
                  <a:srgbClr val="9BBB59">
                    <a:shade val="75000"/>
                  </a:srgbClr>
                </a:solidFill>
              </a:rPr>
              <a:pPr/>
              <a:t>‹#›</a:t>
            </a:fld>
            <a:endParaRPr lang="en-US">
              <a:solidFill>
                <a:srgbClr val="9BBB59">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479181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9BBB59">
                    <a:shade val="75000"/>
                  </a:srgbClr>
                </a:solidFill>
              </a:rPr>
              <a:pPr/>
              <a:t>‹#›</a:t>
            </a:fld>
            <a:endParaRPr lang="en-US">
              <a:solidFill>
                <a:srgbClr val="9BBB59">
                  <a:shade val="75000"/>
                </a:srgbClr>
              </a:solidFill>
            </a:endParaRPr>
          </a:p>
        </p:txBody>
      </p:sp>
    </p:spTree>
    <p:extLst>
      <p:ext uri="{BB962C8B-B14F-4D97-AF65-F5344CB8AC3E}">
        <p14:creationId xmlns:p14="http://schemas.microsoft.com/office/powerpoint/2010/main" val="150705476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solidFill>
                  <a:srgbClr val="9BBB59">
                    <a:shade val="75000"/>
                  </a:srgbClr>
                </a:solidFill>
              </a:rPr>
              <a:pPr/>
              <a:t>‹#›</a:t>
            </a:fld>
            <a:endParaRPr lang="en-US">
              <a:solidFill>
                <a:srgbClr val="9BBB59">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3781713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solidFill>
                  <a:srgbClr val="DBF5F9">
                    <a:shade val="90000"/>
                  </a:srgbClr>
                </a:solidFill>
              </a:rPr>
              <a:pPr/>
              <a:t>9/25/2019</a:t>
            </a:fld>
            <a:endParaRPr lang="en-US">
              <a:solidFill>
                <a:srgbClr val="DBF5F9">
                  <a:shade val="9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BF5F9">
                  <a:shade val="90000"/>
                </a:srgbClr>
              </a:solidFill>
            </a:endParaRPr>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extLst/>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hade val="90000"/>
                  </a:srgbClr>
                </a:solidFill>
              </a:rPr>
              <a:pPr/>
              <a:t>9/25/2019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extLst/>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extLst/>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extLst/>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extLst/>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extLst/>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solidFill>
                  <a:srgbClr val="9BBB59">
                    <a:shade val="75000"/>
                  </a:srgbClr>
                </a:solidFill>
              </a:rPr>
              <a:pPr/>
              <a:t>‹#›</a:t>
            </a:fld>
            <a:endParaRPr lang="en-US">
              <a:solidFill>
                <a:srgbClr val="9BBB59">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8542425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extLst/>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extLst/>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extLst/>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05ED1C-0863-43B4-9C10-3C6B8B510285}" type="datetimeFigureOut">
              <a:rPr lang="fa-IR" smtClean="0">
                <a:solidFill>
                  <a:prstClr val="black">
                    <a:tint val="75000"/>
                  </a:prstClr>
                </a:solidFill>
              </a:rPr>
              <a:pPr/>
              <a:t>01/26/1441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74DE696-F278-4CE8-9A05-22772738FFD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91169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5ED1C-0863-43B4-9C10-3C6B8B510285}" type="datetimeFigureOut">
              <a:rPr lang="fa-IR" smtClean="0">
                <a:solidFill>
                  <a:prstClr val="black">
                    <a:tint val="75000"/>
                  </a:prstClr>
                </a:solidFill>
              </a:rPr>
              <a:pPr/>
              <a:t>01/26/1441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74DE696-F278-4CE8-9A05-22772738FFD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9316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5ED1C-0863-43B4-9C10-3C6B8B510285}" type="datetimeFigureOut">
              <a:rPr lang="fa-IR" smtClean="0">
                <a:solidFill>
                  <a:prstClr val="black">
                    <a:tint val="75000"/>
                  </a:prstClr>
                </a:solidFill>
              </a:rPr>
              <a:pPr/>
              <a:t>01/26/1441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74DE696-F278-4CE8-9A05-22772738FFD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09363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05ED1C-0863-43B4-9C10-3C6B8B510285}" type="datetimeFigureOut">
              <a:rPr lang="fa-IR" smtClean="0">
                <a:solidFill>
                  <a:prstClr val="black">
                    <a:tint val="75000"/>
                  </a:prstClr>
                </a:solidFill>
              </a:rPr>
              <a:pPr/>
              <a:t>01/26/1441</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74DE696-F278-4CE8-9A05-22772738FFD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847761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05ED1C-0863-43B4-9C10-3C6B8B510285}" type="datetimeFigureOut">
              <a:rPr lang="fa-IR" smtClean="0">
                <a:solidFill>
                  <a:prstClr val="black">
                    <a:tint val="75000"/>
                  </a:prstClr>
                </a:solidFill>
              </a:rPr>
              <a:pPr/>
              <a:t>01/26/1441</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674DE696-F278-4CE8-9A05-22772738FFD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67417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05ED1C-0863-43B4-9C10-3C6B8B510285}" type="datetimeFigureOut">
              <a:rPr lang="fa-IR" smtClean="0">
                <a:solidFill>
                  <a:prstClr val="black">
                    <a:tint val="75000"/>
                  </a:prstClr>
                </a:solidFill>
              </a:rPr>
              <a:pPr/>
              <a:t>01/26/1441</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674DE696-F278-4CE8-9A05-22772738FFD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42060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ED1C-0863-43B4-9C10-3C6B8B510285}" type="datetimeFigureOut">
              <a:rPr lang="fa-IR" smtClean="0">
                <a:solidFill>
                  <a:prstClr val="black">
                    <a:tint val="75000"/>
                  </a:prstClr>
                </a:solidFill>
              </a:rPr>
              <a:pPr/>
              <a:t>01/26/1441</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674DE696-F278-4CE8-9A05-22772738FFD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67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solidFill>
                  <a:srgbClr val="9BBB59">
                    <a:shade val="75000"/>
                  </a:srgbClr>
                </a:solidFill>
              </a:rPr>
              <a:pPr/>
              <a:t>‹#›</a:t>
            </a:fld>
            <a:endParaRPr lang="en-US">
              <a:solidFill>
                <a:srgbClr val="9BBB59">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3104310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ED1C-0863-43B4-9C10-3C6B8B510285}" type="datetimeFigureOut">
              <a:rPr lang="fa-IR" smtClean="0">
                <a:solidFill>
                  <a:prstClr val="black">
                    <a:tint val="75000"/>
                  </a:prstClr>
                </a:solidFill>
              </a:rPr>
              <a:pPr/>
              <a:t>01/26/1441</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74DE696-F278-4CE8-9A05-22772738FFD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98093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ED1C-0863-43B4-9C10-3C6B8B510285}" type="datetimeFigureOut">
              <a:rPr lang="fa-IR" smtClean="0">
                <a:solidFill>
                  <a:prstClr val="black">
                    <a:tint val="75000"/>
                  </a:prstClr>
                </a:solidFill>
              </a:rPr>
              <a:pPr/>
              <a:t>01/26/1441</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74DE696-F278-4CE8-9A05-22772738FFD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49164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5ED1C-0863-43B4-9C10-3C6B8B510285}" type="datetimeFigureOut">
              <a:rPr lang="fa-IR" smtClean="0">
                <a:solidFill>
                  <a:prstClr val="black">
                    <a:tint val="75000"/>
                  </a:prstClr>
                </a:solidFill>
              </a:rPr>
              <a:pPr/>
              <a:t>01/26/1441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74DE696-F278-4CE8-9A05-22772738FFD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876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5ED1C-0863-43B4-9C10-3C6B8B510285}" type="datetimeFigureOut">
              <a:rPr lang="fa-IR" smtClean="0">
                <a:solidFill>
                  <a:prstClr val="black">
                    <a:tint val="75000"/>
                  </a:prstClr>
                </a:solidFill>
              </a:rPr>
              <a:pPr/>
              <a:t>01/26/1441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74DE696-F278-4CE8-9A05-22772738FFD1}"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99346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9/25/2019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6065965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7027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9/25/2019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16651159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83589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96381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6574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9BBB59">
                    <a:shade val="75000"/>
                  </a:srgbClr>
                </a:solidFill>
              </a:rPr>
              <a:pPr/>
              <a:t>‹#›</a:t>
            </a:fld>
            <a:endParaRPr lang="en-US">
              <a:solidFill>
                <a:srgbClr val="9BBB59">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8254993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24106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21129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455599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08060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6340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9/25/2019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11410046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85353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9/25/2019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3374293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484089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6465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9/25/2019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solidFill>
                  <a:srgbClr val="9BBB59">
                    <a:shade val="75000"/>
                  </a:srgbClr>
                </a:solidFill>
              </a:rPr>
              <a:pPr/>
              <a:t>‹#›</a:t>
            </a:fld>
            <a:endParaRPr lang="en-US">
              <a:solidFill>
                <a:srgbClr val="9BBB59">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69212755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569424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5269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59332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12007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57570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175108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9/25/2019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52063231"/>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569312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9/25/2019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42175015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020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solidFill>
                  <a:srgbClr val="9BBB59">
                    <a:shade val="75000"/>
                  </a:srgbClr>
                </a:solidFill>
              </a:rPr>
              <a:pPr/>
              <a:t>‹#›</a:t>
            </a:fld>
            <a:endParaRPr lang="en-US">
              <a:solidFill>
                <a:srgbClr val="9BBB59">
                  <a:shade val="75000"/>
                </a:srgbClr>
              </a:solidFill>
            </a:endParaRPr>
          </a:p>
        </p:txBody>
      </p:sp>
    </p:spTree>
    <p:extLst>
      <p:ext uri="{BB962C8B-B14F-4D97-AF65-F5344CB8AC3E}">
        <p14:creationId xmlns:p14="http://schemas.microsoft.com/office/powerpoint/2010/main" val="27799532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624033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729213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74022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64054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001196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24800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9/25/2019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7497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1D8BD707-D9CF-40AE-B4C6-C98DA3205C09}" type="datetimeFigureOut">
              <a:rPr lang="en-US" smtClean="0"/>
              <a:pPr/>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7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solidFill>
                  <a:srgbClr val="9BBB59">
                    <a:shade val="75000"/>
                  </a:srgbClr>
                </a:solidFill>
              </a:rPr>
              <a:pPr/>
              <a:t>‹#›</a:t>
            </a:fld>
            <a:endParaRPr lang="en-US">
              <a:solidFill>
                <a:srgbClr val="9BBB59">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1D8BD707-D9CF-40AE-B4C6-C98DA3205C09}" type="datetimeFigureOut">
              <a:rPr lang="en-US" smtClean="0"/>
              <a:pPr/>
              <a:t>9/25/2019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6676328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solidFill>
                  <a:srgbClr val="9BBB59">
                    <a:shade val="75000"/>
                  </a:srgbClr>
                </a:solidFill>
              </a:rPr>
              <a:pPr/>
              <a:t>‹#›</a:t>
            </a:fld>
            <a:endParaRPr lang="en-US">
              <a:solidFill>
                <a:srgbClr val="9BBB59">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9/25/2019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305410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9/25/2019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solidFill>
                  <a:srgbClr val="9BBB59">
                    <a:shade val="75000"/>
                  </a:srgbClr>
                </a:solidFill>
              </a:rPr>
              <a:pPr/>
              <a:t>‹#›</a:t>
            </a:fld>
            <a:endParaRPr lang="en-US">
              <a:solidFill>
                <a:srgbClr val="9BBB59">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78599672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B61BEF0D-F0BB-DE4B-95CE-6DB70DBA9567}" type="datetimeFigureOut">
              <a:rPr lang="en-US" smtClean="0">
                <a:solidFill>
                  <a:prstClr val="black">
                    <a:tint val="75000"/>
                  </a:prstClr>
                </a:solidFill>
              </a:rPr>
              <a:pPr defTabSz="457200"/>
              <a:t>9/25/2019</a:t>
            </a:fld>
            <a:endParaRPr lang="en-US" dirty="0">
              <a:solidFill>
                <a:prstClr val="black">
                  <a:tint val="75000"/>
                </a:prst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defTabSz="457200"/>
            <a:endParaRPr lang="en-US" dirty="0">
              <a:solidFill>
                <a:prstClr val="black">
                  <a:tint val="75000"/>
                </a:prst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defTabSz="457200"/>
            <a:fld id="{D57F1E4F-1CFF-5643-939E-217C01CDF565}" type="slidenum">
              <a:rPr lang="en-US" smtClean="0">
                <a:solidFill>
                  <a:prstClr val="black">
                    <a:tint val="75000"/>
                  </a:prstClr>
                </a:solidFill>
              </a:rPr>
              <a:pPr defTabSz="457200"/>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1"/>
            <a:fld id="{3505ED1C-0863-43B4-9C10-3C6B8B510285}" type="datetimeFigureOut">
              <a:rPr lang="fa-IR" smtClean="0">
                <a:solidFill>
                  <a:prstClr val="black">
                    <a:tint val="75000"/>
                  </a:prstClr>
                </a:solidFill>
              </a:rPr>
              <a:pPr rtl="1"/>
              <a:t>01/26/1441</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1"/>
            <a:fld id="{674DE696-F278-4CE8-9A05-22772738FFD1}"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1573775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a:fld id="{B61BEF0D-F0BB-DE4B-95CE-6DB70DBA9567}" type="datetimeFigureOut">
              <a:rPr lang="en-US" smtClean="0">
                <a:solidFill>
                  <a:prstClr val="black">
                    <a:tint val="75000"/>
                  </a:prstClr>
                </a:solidFill>
              </a:rPr>
              <a:pPr defTabSz="457200"/>
              <a:t>9/25/2019</a:t>
            </a:fld>
            <a:endParaRPr lang="en-US" dirty="0">
              <a:solidFill>
                <a:prstClr val="black">
                  <a:tint val="75000"/>
                </a:prst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a:endParaRPr lang="en-US" dirty="0">
              <a:solidFill>
                <a:prstClr val="black">
                  <a:tint val="75000"/>
                </a:prst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457200"/>
            <a:fld id="{D57F1E4F-1CFF-5643-939E-217C01CDF565}" type="slidenum">
              <a:rPr lang="en-US" smtClean="0">
                <a:solidFill>
                  <a:prstClr val="black">
                    <a:tint val="75000"/>
                  </a:prstClr>
                </a:solidFill>
              </a:rPr>
              <a:pPr defTabSz="457200"/>
              <a:t>‹#›</a:t>
            </a:fld>
            <a:endParaRPr lang="en-US" dirty="0">
              <a:solidFill>
                <a:prstClr val="black">
                  <a:tint val="75000"/>
                </a:prst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86821934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a:fld id="{B61BEF0D-F0BB-DE4B-95CE-6DB70DBA9567}" type="datetimeFigureOut">
              <a:rPr lang="en-US" smtClean="0">
                <a:solidFill>
                  <a:prstClr val="black">
                    <a:tint val="75000"/>
                  </a:prstClr>
                </a:solidFill>
              </a:rPr>
              <a:pPr defTabSz="457200"/>
              <a:t>9/25/2019</a:t>
            </a:fld>
            <a:endParaRPr lang="en-US" dirty="0">
              <a:solidFill>
                <a:prstClr val="black">
                  <a:tint val="75000"/>
                </a:prst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a:endParaRPr lang="en-US" dirty="0">
              <a:solidFill>
                <a:prstClr val="black">
                  <a:tint val="75000"/>
                </a:prst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457200"/>
            <a:fld id="{D57F1E4F-1CFF-5643-939E-217C01CDF565}" type="slidenum">
              <a:rPr lang="en-US" smtClean="0">
                <a:solidFill>
                  <a:prstClr val="black">
                    <a:tint val="75000"/>
                  </a:prstClr>
                </a:solidFill>
              </a:rPr>
              <a:pPr defTabSz="457200"/>
              <a:t>‹#›</a:t>
            </a:fld>
            <a:endParaRPr lang="en-US" dirty="0">
              <a:solidFill>
                <a:prstClr val="black">
                  <a:tint val="75000"/>
                </a:prst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01120803"/>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a:fld id="{B61BEF0D-F0BB-DE4B-95CE-6DB70DBA9567}" type="datetimeFigureOut">
              <a:rPr lang="en-US" smtClean="0">
                <a:solidFill>
                  <a:prstClr val="black">
                    <a:tint val="75000"/>
                  </a:prstClr>
                </a:solidFill>
              </a:rPr>
              <a:pPr defTabSz="457200"/>
              <a:t>9/25/2019</a:t>
            </a:fld>
            <a:endParaRPr lang="en-US" dirty="0">
              <a:solidFill>
                <a:prstClr val="black">
                  <a:tint val="75000"/>
                </a:prst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a:endParaRPr lang="en-US" dirty="0">
              <a:solidFill>
                <a:prstClr val="black">
                  <a:tint val="75000"/>
                </a:prst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457200"/>
            <a:fld id="{D57F1E4F-1CFF-5643-939E-217C01CDF565}" type="slidenum">
              <a:rPr lang="en-US" smtClean="0">
                <a:solidFill>
                  <a:prstClr val="black">
                    <a:tint val="75000"/>
                  </a:prstClr>
                </a:solidFill>
              </a:rPr>
              <a:pPr defTabSz="457200"/>
              <a:t>‹#›</a:t>
            </a:fld>
            <a:endParaRPr lang="en-US" dirty="0">
              <a:solidFill>
                <a:prstClr val="black">
                  <a:tint val="75000"/>
                </a:prst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49298977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8.xml"/><Relationship Id="rId7" Type="http://schemas.openxmlformats.org/officeDocument/2006/relationships/hyperlink" Target="&#1705;&#1575;&#1585;&#1608;&#1585;&#1586;&#1740;%20&#1588;&#1607;&#1585;&#1740;&#1608;&#1585;%2093.pptx#-1,15,&#1583;&#1608;&#1585;&#1607; &#1605;&#1593;&#1604;&#1605;&#1740;&#1575;&#1585;&#1740; &#1570;&#1588;&#1606;&#1575;&#1740;&#1740; &#1576;&#1575; &#1605;&#1583;&#1585;&#1587;&#1607; &#1608; &#1705;&#1604;&#1575;&#1587;" TargetMode="External"/><Relationship Id="rId12" Type="http://schemas.openxmlformats.org/officeDocument/2006/relationships/image" Target="../media/image16.png"/><Relationship Id="rId2" Type="http://schemas.openxmlformats.org/officeDocument/2006/relationships/hyperlink" Target="&#1601;&#1585;&#1575;&#1610;&#1606;&#1583;%20&#1607;&#1575;&#1610;%20&#1575;&#1589;&#1604;&#1610;%20&#1603;&#1575;&#1585;&#1608;&#1585;&#1586;&#1610;.pptx#-1,6,&#1583;&#1608;&#1585;&#1607; &#1605;&#1588;&#1575;&#1585;&#1705;&#1578;" TargetMode="External"/><Relationship Id="rId1" Type="http://schemas.openxmlformats.org/officeDocument/2006/relationships/slideLayout" Target="../slideLayouts/slideLayout23.xml"/><Relationship Id="rId6" Type="http://schemas.openxmlformats.org/officeDocument/2006/relationships/slide" Target="slide31.xml"/><Relationship Id="rId11" Type="http://schemas.openxmlformats.org/officeDocument/2006/relationships/image" Target="../media/image15.png"/><Relationship Id="rId5" Type="http://schemas.openxmlformats.org/officeDocument/2006/relationships/hyperlink" Target="&#1601;&#1585;&#1575;&#1610;&#1606;&#1583;%20&#1607;&#1575;&#1610;%20&#1575;&#1589;&#1604;&#1610;%20&#1603;&#1575;&#1585;&#1608;&#1585;&#1586;&#1610;.pptx#-1,8,&#1583;&#1608;&#1585;&#1607; &#1578;&#1583;&#1585;&#1740;&#1587; &#1605;&#1587;&#1578;&#1602;&#1604; ( 1-1-1)" TargetMode="External"/><Relationship Id="rId10" Type="http://schemas.openxmlformats.org/officeDocument/2006/relationships/image" Target="../media/image14.png"/><Relationship Id="rId4" Type="http://schemas.openxmlformats.org/officeDocument/2006/relationships/slide" Target="slide32.xml"/><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hyperlink" Target="#_ftnref1"/><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4"/>
          <p:cNvSpPr>
            <a:spLocks noGrp="1" noChangeArrowheads="1"/>
          </p:cNvSpPr>
          <p:nvPr>
            <p:ph idx="1"/>
          </p:nvPr>
        </p:nvSpPr>
        <p:spPr>
          <a:xfrm>
            <a:off x="1049338" y="5516563"/>
            <a:ext cx="6983412" cy="792162"/>
          </a:xfrm>
        </p:spPr>
        <p:txBody>
          <a:bodyPr/>
          <a:lstStyle/>
          <a:p>
            <a:pPr algn="ctr" eaLnBrk="1" hangingPunct="1">
              <a:lnSpc>
                <a:spcPct val="80000"/>
              </a:lnSpc>
              <a:buFontTx/>
              <a:buNone/>
            </a:pPr>
            <a:endParaRPr lang="fa-IR" sz="1800" smtClean="0">
              <a:cs typeface="B Titr" pitchFamily="2" charset="-78"/>
            </a:endParaRPr>
          </a:p>
          <a:p>
            <a:pPr eaLnBrk="1" hangingPunct="1">
              <a:lnSpc>
                <a:spcPct val="80000"/>
              </a:lnSpc>
              <a:buFontTx/>
              <a:buNone/>
            </a:pPr>
            <a:endParaRPr lang="en-US" sz="2800" b="1" smtClean="0">
              <a:solidFill>
                <a:srgbClr val="800000"/>
              </a:solidFill>
              <a:cs typeface="B Homa" pitchFamily="2" charset="-78"/>
            </a:endParaRPr>
          </a:p>
        </p:txBody>
      </p:sp>
      <p:sp>
        <p:nvSpPr>
          <p:cNvPr id="512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503DDBE9-CF65-432A-8C69-23ED5C01C278}" type="slidenum">
              <a:rPr lang="ar-SA" sz="1200" smtClean="0">
                <a:solidFill>
                  <a:srgbClr val="F3F3F3"/>
                </a:solidFill>
                <a:ea typeface="0 Bardiya"/>
                <a:cs typeface="0 Bardiya"/>
              </a:rPr>
              <a:pPr eaLnBrk="1" hangingPunct="1"/>
              <a:t>1</a:t>
            </a:fld>
            <a:endParaRPr lang="en-US" sz="1200" smtClean="0">
              <a:solidFill>
                <a:srgbClr val="F3F3F3"/>
              </a:solidFill>
              <a:ea typeface="0 Bardiya"/>
              <a:cs typeface="0 Bardiya"/>
            </a:endParaRPr>
          </a:p>
        </p:txBody>
      </p:sp>
      <p:pic>
        <p:nvPicPr>
          <p:cNvPr id="21" name="Picture 20" descr="Iranfl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37177" y="1803400"/>
            <a:ext cx="1295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12"/>
          <p:cNvSpPr>
            <a:spLocks noChangeArrowheads="1"/>
          </p:cNvSpPr>
          <p:nvPr/>
        </p:nvSpPr>
        <p:spPr bwMode="auto">
          <a:xfrm>
            <a:off x="260350" y="141121"/>
            <a:ext cx="8775700" cy="6408737"/>
          </a:xfrm>
          <a:prstGeom prst="rect">
            <a:avLst/>
          </a:prstGeom>
          <a:blipFill>
            <a:blip r:embed="rId4"/>
            <a:tile tx="0" ty="0" sx="100000" sy="100000" flip="none" algn="tl"/>
          </a:blipFill>
          <a:ln w="57150" cmpd="thickThin">
            <a:solidFill>
              <a:schemeClr val="bg1"/>
            </a:solidFill>
            <a:miter lim="800000"/>
            <a:headEnd/>
            <a:tailEnd/>
          </a:ln>
          <a:extLst/>
        </p:spPr>
        <p:txBody>
          <a:bodyPr wrap="none" anchor="ctr"/>
          <a:lstStyle/>
          <a:p>
            <a:pPr fontAlgn="base">
              <a:spcBef>
                <a:spcPct val="0"/>
              </a:spcBef>
              <a:spcAft>
                <a:spcPct val="0"/>
              </a:spcAft>
            </a:pPr>
            <a:endParaRPr lang="fa-IR" sz="2800" smtClean="0">
              <a:solidFill>
                <a:srgbClr val="DBF5F9"/>
              </a:solidFill>
              <a:latin typeface="Arial" pitchFamily="34" charset="0"/>
              <a:cs typeface="Arial" pitchFamily="34" charset="0"/>
            </a:endParaRPr>
          </a:p>
        </p:txBody>
      </p:sp>
      <p:sp>
        <p:nvSpPr>
          <p:cNvPr id="12" name="Bevel 11"/>
          <p:cNvSpPr/>
          <p:nvPr/>
        </p:nvSpPr>
        <p:spPr>
          <a:xfrm>
            <a:off x="0" y="1824998"/>
            <a:ext cx="9144000" cy="5054600"/>
          </a:xfrm>
          <a:prstGeom prst="bevel">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fontAlgn="base">
              <a:spcBef>
                <a:spcPct val="0"/>
              </a:spcBef>
              <a:spcAft>
                <a:spcPct val="0"/>
              </a:spcAft>
              <a:defRPr/>
            </a:pPr>
            <a:endParaRPr lang="fa-IR" sz="4000" dirty="0" smtClean="0">
              <a:solidFill>
                <a:schemeClr val="tx2"/>
              </a:solidFill>
              <a:cs typeface="B Titr" pitchFamily="2" charset="-78"/>
            </a:endParaRPr>
          </a:p>
          <a:p>
            <a:pPr algn="ctr" rtl="1" fontAlgn="base">
              <a:spcBef>
                <a:spcPct val="0"/>
              </a:spcBef>
              <a:spcAft>
                <a:spcPct val="0"/>
              </a:spcAft>
              <a:defRPr/>
            </a:pPr>
            <a:r>
              <a:rPr lang="fa-IR" sz="4000" dirty="0" smtClean="0">
                <a:solidFill>
                  <a:srgbClr val="7030A0"/>
                </a:solidFill>
                <a:cs typeface="B Titr" pitchFamily="2" charset="-78"/>
              </a:rPr>
              <a:t>سومین کارگاه آموزش مدرسان </a:t>
            </a:r>
            <a:r>
              <a:rPr lang="en-US" sz="4000" dirty="0" smtClean="0">
                <a:solidFill>
                  <a:srgbClr val="7030A0"/>
                </a:solidFill>
                <a:cs typeface="B Titr" pitchFamily="2" charset="-78"/>
              </a:rPr>
              <a:t> </a:t>
            </a:r>
            <a:r>
              <a:rPr lang="fa-IR" sz="4000" dirty="0" smtClean="0">
                <a:solidFill>
                  <a:srgbClr val="7030A0"/>
                </a:solidFill>
                <a:cs typeface="B Titr" pitchFamily="2" charset="-78"/>
              </a:rPr>
              <a:t>کارورزی سه </a:t>
            </a:r>
            <a:r>
              <a:rPr lang="en-US" sz="4000" dirty="0" smtClean="0">
                <a:solidFill>
                  <a:srgbClr val="7030A0"/>
                </a:solidFill>
                <a:cs typeface="B Titr" pitchFamily="2" charset="-78"/>
              </a:rPr>
              <a:t> </a:t>
            </a:r>
            <a:r>
              <a:rPr lang="fa-IR" sz="4000" dirty="0" smtClean="0">
                <a:solidFill>
                  <a:srgbClr val="7030A0"/>
                </a:solidFill>
                <a:cs typeface="B Titr" pitchFamily="2" charset="-78"/>
              </a:rPr>
              <a:t>(کنش پژوهی)</a:t>
            </a:r>
            <a:r>
              <a:rPr lang="fa-IR" sz="4000" dirty="0" smtClean="0">
                <a:solidFill>
                  <a:schemeClr val="tx2"/>
                </a:solidFill>
                <a:cs typeface="B Titr" pitchFamily="2" charset="-78"/>
              </a:rPr>
              <a:t/>
            </a:r>
            <a:br>
              <a:rPr lang="fa-IR" sz="4000" dirty="0" smtClean="0">
                <a:solidFill>
                  <a:schemeClr val="tx2"/>
                </a:solidFill>
                <a:cs typeface="B Titr" pitchFamily="2" charset="-78"/>
              </a:rPr>
            </a:br>
            <a:endParaRPr lang="fa-IR" sz="4000" b="1" spc="50" dirty="0">
              <a:ln w="11430"/>
              <a:solidFill>
                <a:schemeClr val="tx2"/>
              </a:solidFill>
              <a:effectLst>
                <a:outerShdw blurRad="76200" dist="50800" dir="5400000" algn="tl" rotWithShape="0">
                  <a:srgbClr val="000000">
                    <a:alpha val="65000"/>
                  </a:srgbClr>
                </a:outerShdw>
              </a:effectLst>
              <a:ea typeface="Arial Unicode MS" pitchFamily="34" charset="-128"/>
              <a:cs typeface="B Jadid" pitchFamily="2" charset="-78"/>
            </a:endParaRPr>
          </a:p>
        </p:txBody>
      </p:sp>
      <p:pic>
        <p:nvPicPr>
          <p:cNvPr id="13" name="Picture 3" descr="الله"/>
          <p:cNvPicPr>
            <a:picLocks noChangeAspect="1" noChangeArrowheads="1"/>
          </p:cNvPicPr>
          <p:nvPr/>
        </p:nvPicPr>
        <p:blipFill>
          <a:blip r:embed="rId6">
            <a:lum bright="-72000" contrast="82000"/>
            <a:grayscl/>
            <a:biLevel thresh="50000"/>
            <a:extLst>
              <a:ext uri="{28A0092B-C50C-407E-A947-70E740481C1C}">
                <a14:useLocalDpi xmlns:a14="http://schemas.microsoft.com/office/drawing/2010/main" val="0"/>
              </a:ext>
            </a:extLst>
          </a:blip>
          <a:srcRect l="35315" t="17915" r="25040" b="7117"/>
          <a:stretch>
            <a:fillRect/>
          </a:stretch>
        </p:blipFill>
        <p:spPr bwMode="auto">
          <a:xfrm>
            <a:off x="3886200" y="533400"/>
            <a:ext cx="685800" cy="4572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282950" y="990600"/>
            <a:ext cx="1849438" cy="338138"/>
          </a:xfrm>
          <a:prstGeom prst="rect">
            <a:avLst/>
          </a:prstGeom>
        </p:spPr>
        <p:txBody>
          <a:bodyPr wrap="none">
            <a:spAutoFit/>
          </a:bodyPr>
          <a:lstStyle/>
          <a:p>
            <a:pPr algn="ctr" rtl="1" fontAlgn="base">
              <a:spcBef>
                <a:spcPct val="0"/>
              </a:spcBef>
              <a:spcAft>
                <a:spcPct val="0"/>
              </a:spcAft>
              <a:defRPr/>
            </a:pPr>
            <a:r>
              <a:rPr lang="fa-IR" sz="1600" b="1" kern="10" dirty="0">
                <a:ln w="9525">
                  <a:noFill/>
                  <a:round/>
                  <a:headEnd/>
                  <a:tailEnd/>
                </a:ln>
                <a:solidFill>
                  <a:srgbClr val="000000"/>
                </a:solidFill>
                <a:latin typeface="Armin_Zar" pitchFamily="2" charset="0"/>
                <a:cs typeface="Arial"/>
              </a:rPr>
              <a:t>وزارت آمورش وپرورش</a:t>
            </a:r>
          </a:p>
        </p:txBody>
      </p:sp>
      <p:sp>
        <p:nvSpPr>
          <p:cNvPr id="5130" name="Rectangle 14"/>
          <p:cNvSpPr>
            <a:spLocks noChangeArrowheads="1"/>
          </p:cNvSpPr>
          <p:nvPr/>
        </p:nvSpPr>
        <p:spPr bwMode="auto">
          <a:xfrm>
            <a:off x="1905000" y="12192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fontAlgn="base">
              <a:spcBef>
                <a:spcPct val="0"/>
              </a:spcBef>
              <a:spcAft>
                <a:spcPct val="0"/>
              </a:spcAft>
            </a:pPr>
            <a:r>
              <a:rPr lang="fa-IR" sz="1600" b="1" dirty="0" smtClean="0">
                <a:solidFill>
                  <a:srgbClr val="002060"/>
                </a:solidFill>
                <a:latin typeface="Armin_nazanin Bold" pitchFamily="2" charset="0"/>
                <a:cs typeface="Arial" pitchFamily="34" charset="0"/>
              </a:rPr>
              <a:t>دانشگاه فرهنگیان</a:t>
            </a:r>
          </a:p>
          <a:p>
            <a:pPr algn="ctr" rtl="1" fontAlgn="base">
              <a:spcBef>
                <a:spcPct val="0"/>
              </a:spcBef>
              <a:spcAft>
                <a:spcPct val="0"/>
              </a:spcAft>
            </a:pPr>
            <a:r>
              <a:rPr lang="fa-IR" sz="1600" b="1" dirty="0" smtClean="0">
                <a:solidFill>
                  <a:srgbClr val="002060"/>
                </a:solidFill>
                <a:latin typeface="Armin_nazanin Bold" pitchFamily="2" charset="0"/>
                <a:cs typeface="Arial" pitchFamily="34" charset="0"/>
              </a:rPr>
              <a:t>دانشگاه فرهنگیان خراسان رضوی </a:t>
            </a:r>
          </a:p>
        </p:txBody>
      </p:sp>
      <p:sp>
        <p:nvSpPr>
          <p:cNvPr id="5131" name="Rectangle 14"/>
          <p:cNvSpPr>
            <a:spLocks noChangeArrowheads="1"/>
          </p:cNvSpPr>
          <p:nvPr/>
        </p:nvSpPr>
        <p:spPr bwMode="auto">
          <a:xfrm>
            <a:off x="990600" y="1812966"/>
            <a:ext cx="6934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a-IR" sz="6000" b="1" dirty="0" smtClean="0">
                <a:solidFill>
                  <a:srgbClr val="FFFF00"/>
                </a:solidFill>
                <a:latin typeface="Arial" pitchFamily="34" charset="0"/>
                <a:cs typeface="B Jadid" panose="00000700000000000000" pitchFamily="2" charset="-78"/>
              </a:rPr>
              <a:t>رونق تولید</a:t>
            </a:r>
            <a:endParaRPr lang="fa-IR" sz="6000" dirty="0">
              <a:solidFill>
                <a:srgbClr val="FF9900"/>
              </a:solidFill>
              <a:latin typeface="Arial" pitchFamily="34" charset="0"/>
              <a:cs typeface="B Traffic" pitchFamily="2" charset="-78"/>
            </a:endParaRPr>
          </a:p>
        </p:txBody>
      </p:sp>
      <p:pic>
        <p:nvPicPr>
          <p:cNvPr id="15" name="Picture 5" descr="66"/>
          <p:cNvPicPr>
            <a:picLocks noChangeAspect="1" noChangeArrowheads="1"/>
          </p:cNvPicPr>
          <p:nvPr/>
        </p:nvPicPr>
        <p:blipFill>
          <a:blip r:embed="rId7" cstate="print"/>
          <a:srcRect/>
          <a:stretch>
            <a:fillRect/>
          </a:stretch>
        </p:blipFill>
        <p:spPr bwMode="auto">
          <a:xfrm>
            <a:off x="381000" y="288966"/>
            <a:ext cx="1447800" cy="1514434"/>
          </a:xfrm>
          <a:prstGeom prst="roundRect">
            <a:avLst>
              <a:gd name="adj" fmla="val 11111"/>
            </a:avLst>
          </a:prstGeom>
          <a:ln w="190500" cap="rnd">
            <a:solidFill>
              <a:srgbClr val="FFC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Rectangle 1"/>
          <p:cNvSpPr/>
          <p:nvPr/>
        </p:nvSpPr>
        <p:spPr>
          <a:xfrm>
            <a:off x="260350" y="5972123"/>
            <a:ext cx="8274050" cy="1015663"/>
          </a:xfrm>
          <a:prstGeom prst="rect">
            <a:avLst/>
          </a:prstGeom>
        </p:spPr>
        <p:txBody>
          <a:bodyPr wrap="square">
            <a:spAutoFit/>
          </a:bodyPr>
          <a:lstStyle/>
          <a:p>
            <a:pPr algn="r">
              <a:defRPr/>
            </a:pPr>
            <a:r>
              <a:rPr lang="fa-IR" sz="2800" b="1" kern="0" dirty="0" smtClean="0">
                <a:solidFill>
                  <a:srgbClr val="FFFF00"/>
                </a:solidFill>
                <a:latin typeface="Arial" pitchFamily="34" charset="0"/>
                <a:cs typeface="Arial" pitchFamily="34" charset="0"/>
              </a:rPr>
              <a:t>     </a:t>
            </a:r>
            <a:r>
              <a:rPr lang="fa-IR" sz="2800" b="1" kern="0" dirty="0" smtClean="0">
                <a:solidFill>
                  <a:srgbClr val="FF0000"/>
                </a:solidFill>
                <a:latin typeface="Arial" pitchFamily="34" charset="0"/>
                <a:cs typeface="Aban" pitchFamily="2" charset="-78"/>
              </a:rPr>
              <a:t>تحقيق </a:t>
            </a:r>
            <a:r>
              <a:rPr lang="fa-IR" sz="2800" b="1" kern="0" dirty="0">
                <a:solidFill>
                  <a:srgbClr val="FF0000"/>
                </a:solidFill>
                <a:latin typeface="Arial" pitchFamily="34" charset="0"/>
                <a:cs typeface="Aban" pitchFamily="2" charset="-78"/>
              </a:rPr>
              <a:t>وتدوين:</a:t>
            </a:r>
            <a:r>
              <a:rPr lang="fa-IR" sz="2400" b="1" kern="0" dirty="0">
                <a:solidFill>
                  <a:srgbClr val="FF0000"/>
                </a:solidFill>
                <a:latin typeface="Arial" pitchFamily="34" charset="0"/>
                <a:cs typeface="Aban" pitchFamily="2" charset="-78"/>
              </a:rPr>
              <a:t/>
            </a:r>
            <a:br>
              <a:rPr lang="fa-IR" sz="2400" b="1" kern="0" dirty="0">
                <a:solidFill>
                  <a:srgbClr val="FF0000"/>
                </a:solidFill>
                <a:latin typeface="Arial" pitchFamily="34" charset="0"/>
                <a:cs typeface="Aban" pitchFamily="2" charset="-78"/>
              </a:rPr>
            </a:br>
            <a:r>
              <a:rPr lang="fa-IR" sz="2400" b="1" kern="0" dirty="0">
                <a:solidFill>
                  <a:srgbClr val="FFFF00"/>
                </a:solidFill>
                <a:latin typeface="Arial" pitchFamily="34" charset="0"/>
                <a:cs typeface="Arial" pitchFamily="34" charset="0"/>
              </a:rPr>
              <a:t>                   </a:t>
            </a:r>
            <a:r>
              <a:rPr lang="en-US" sz="2400" b="1" kern="0" dirty="0" smtClean="0">
                <a:solidFill>
                  <a:srgbClr val="FFFF00"/>
                </a:solidFill>
                <a:latin typeface="Arial" pitchFamily="34" charset="0"/>
                <a:cs typeface="Arial" pitchFamily="34" charset="0"/>
              </a:rPr>
              <a:t>     </a:t>
            </a:r>
            <a:r>
              <a:rPr lang="fa-IR" sz="2400" b="1" kern="0" dirty="0" smtClean="0">
                <a:solidFill>
                  <a:srgbClr val="FFFF00"/>
                </a:solidFill>
                <a:latin typeface="Arial" pitchFamily="34" charset="0"/>
                <a:cs typeface="Arial" pitchFamily="34" charset="0"/>
              </a:rPr>
              <a:t>                                     </a:t>
            </a:r>
            <a:r>
              <a:rPr lang="fa-IR" sz="3200" b="1" kern="0" dirty="0" smtClean="0">
                <a:solidFill>
                  <a:srgbClr val="FFFF00"/>
                </a:solidFill>
                <a:latin typeface="Arial" pitchFamily="34" charset="0"/>
                <a:cs typeface="Arial" pitchFamily="34" charset="0"/>
              </a:rPr>
              <a:t>محمد </a:t>
            </a:r>
            <a:r>
              <a:rPr lang="fa-IR" sz="3200" b="1" kern="0" dirty="0">
                <a:solidFill>
                  <a:srgbClr val="FFFF00"/>
                </a:solidFill>
                <a:latin typeface="Arial" pitchFamily="34" charset="0"/>
                <a:cs typeface="Arial" pitchFamily="34" charset="0"/>
              </a:rPr>
              <a:t>رضا حاجی زاده </a:t>
            </a:r>
            <a:endParaRPr lang="en-US" sz="3200" kern="0" dirty="0">
              <a:solidFill>
                <a:srgbClr val="FFFF00"/>
              </a:solidFill>
              <a:latin typeface="Arial" pitchFamily="34" charset="0"/>
              <a:cs typeface="Arial" pitchFamily="34" charset="0"/>
            </a:endParaRPr>
          </a:p>
        </p:txBody>
      </p:sp>
      <p:pic>
        <p:nvPicPr>
          <p:cNvPr id="17" name="Picture 3" descr="55"/>
          <p:cNvPicPr>
            <a:picLocks noChangeAspect="1" noChangeArrowheads="1"/>
          </p:cNvPicPr>
          <p:nvPr/>
        </p:nvPicPr>
        <p:blipFill>
          <a:blip r:embed="rId8" cstate="print"/>
          <a:srcRect/>
          <a:stretch>
            <a:fillRect/>
          </a:stretch>
        </p:blipFill>
        <p:spPr bwMode="auto">
          <a:xfrm>
            <a:off x="7327232" y="271379"/>
            <a:ext cx="1447800" cy="1524000"/>
          </a:xfrm>
          <a:prstGeom prst="roundRect">
            <a:avLst>
              <a:gd name="adj" fmla="val 11111"/>
            </a:avLst>
          </a:prstGeom>
          <a:solidFill>
            <a:srgbClr val="FFC000"/>
          </a:solidFill>
          <a:ln w="190500" cap="rnd">
            <a:solidFill>
              <a:srgbClr val="FFC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134399736"/>
      </p:ext>
    </p:extLst>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stCondLst>
                                            <p:cond delay="0"/>
                                          </p:stCondLst>
                                        </p:cTn>
                                        <p:tgtEl>
                                          <p:spTgt spid="2051">
                                            <p:txEl>
                                              <p:pRg st="0" end="0"/>
                                            </p:txEl>
                                          </p:spTgt>
                                        </p:tgtEl>
                                      </p:cBhvr>
                                    </p:animEffect>
                                  </p:childTnLst>
                                </p:cTn>
                              </p:par>
                            </p:childTnLst>
                          </p:cTn>
                        </p:par>
                        <p:par>
                          <p:cTn id="8" fill="hold" nodeType="afterGroup">
                            <p:stCondLst>
                              <p:cond delay="1000"/>
                            </p:stCondLst>
                            <p:childTnLst>
                              <p:par>
                                <p:cTn id="9" presetID="10" presetClass="entr" presetSubtype="0" repeatCount="indefinite"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3000"/>
                                        <p:tgtEl>
                                          <p:spTgt spid="21"/>
                                        </p:tgtEl>
                                      </p:cBhvr>
                                    </p:animEffect>
                                  </p:childTnLst>
                                </p:cTn>
                              </p:par>
                              <p:par>
                                <p:cTn id="12" presetID="3" presetClass="entr" presetSubtype="1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2000"/>
                                        <p:tgtEl>
                                          <p:spTgt spid="13"/>
                                        </p:tgtEl>
                                      </p:cBhvr>
                                    </p:animEffect>
                                  </p:childTnLst>
                                </p:cTn>
                              </p:par>
                            </p:childTnLst>
                          </p:cTn>
                        </p:par>
                        <p:par>
                          <p:cTn id="15" fill="hold" nodeType="afterGroup">
                            <p:stCondLst>
                              <p:cond delay="4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533400" y="762000"/>
            <a:ext cx="8229600" cy="4419600"/>
          </a:xfrm>
        </p:spPr>
        <p:txBody>
          <a:bodyPr>
            <a:normAutofit/>
          </a:bodyPr>
          <a:lstStyle/>
          <a:p>
            <a:pPr lvl="0" algn="r"/>
            <a:r>
              <a:rPr lang="fa-IR" sz="2400" dirty="0" smtClean="0">
                <a:solidFill>
                  <a:srgbClr val="002060"/>
                </a:solidFill>
                <a:latin typeface="Arial" pitchFamily="34" charset="0"/>
                <a:cs typeface="Arial" pitchFamily="34" charset="0"/>
              </a:rPr>
              <a:t>4</a:t>
            </a:r>
            <a:r>
              <a:rPr lang="fa-IR" sz="2400" dirty="0" smtClean="0">
                <a:solidFill>
                  <a:srgbClr val="FF0000"/>
                </a:solidFill>
                <a:latin typeface="Arial" pitchFamily="34" charset="0"/>
                <a:cs typeface="Arial" pitchFamily="34" charset="0"/>
              </a:rPr>
              <a:t>- </a:t>
            </a:r>
            <a:r>
              <a:rPr lang="fa-IR" sz="2400" b="1" dirty="0" smtClean="0">
                <a:solidFill>
                  <a:srgbClr val="FF0000"/>
                </a:solidFill>
                <a:latin typeface="Arial" pitchFamily="34" charset="0"/>
                <a:cs typeface="Arial" pitchFamily="34" charset="0"/>
              </a:rPr>
              <a:t>اصل معلم بنیاد بودن </a:t>
            </a:r>
            <a:r>
              <a:rPr lang="fa-IR" sz="2400" dirty="0" smtClean="0">
                <a:solidFill>
                  <a:srgbClr val="002060"/>
                </a:solidFill>
                <a:latin typeface="Arial" pitchFamily="34" charset="0"/>
                <a:cs typeface="Arial" pitchFamily="34" charset="0"/>
              </a:rPr>
              <a:t>: در کارورزی جدید دانشجو را به معلم راهنما می سپاریم ، تمام ویژگی های معلم راهنما از هر حیث برای ما مهم است ، مدرسان مسئولیت دارند در قبال انتخاب معلمانی که انتخاب می کنند </a:t>
            </a:r>
            <a:r>
              <a:rPr lang="en-US" sz="2400" dirty="0" smtClean="0">
                <a:solidFill>
                  <a:srgbClr val="002060"/>
                </a:solidFill>
                <a:latin typeface="Arial" pitchFamily="34" charset="0"/>
                <a:cs typeface="Arial" pitchFamily="34" charset="0"/>
              </a:rPr>
              <a:t/>
            </a:r>
            <a:br>
              <a:rPr lang="en-US" sz="2400" dirty="0" smtClean="0">
                <a:solidFill>
                  <a:srgbClr val="002060"/>
                </a:solidFill>
                <a:latin typeface="Arial" pitchFamily="34" charset="0"/>
                <a:cs typeface="Arial" pitchFamily="34" charset="0"/>
              </a:rPr>
            </a:br>
            <a:r>
              <a:rPr lang="fa-IR" sz="2400" dirty="0" smtClean="0">
                <a:solidFill>
                  <a:srgbClr val="002060"/>
                </a:solidFill>
                <a:latin typeface="Arial" pitchFamily="34" charset="0"/>
                <a:cs typeface="Arial" pitchFamily="34" charset="0"/>
              </a:rPr>
              <a:t>.</a:t>
            </a:r>
            <a:br>
              <a:rPr lang="fa-IR" sz="2400" dirty="0" smtClean="0">
                <a:solidFill>
                  <a:srgbClr val="002060"/>
                </a:solidFill>
                <a:latin typeface="Arial" pitchFamily="34" charset="0"/>
                <a:cs typeface="Arial" pitchFamily="34" charset="0"/>
              </a:rPr>
            </a:br>
            <a:r>
              <a:rPr lang="fa-IR" sz="2400" b="1" dirty="0" smtClean="0">
                <a:solidFill>
                  <a:srgbClr val="FF0000"/>
                </a:solidFill>
                <a:latin typeface="Arial" pitchFamily="34" charset="0"/>
                <a:cs typeface="Arial" pitchFamily="34" charset="0"/>
              </a:rPr>
              <a:t>5- اصل کرامت انسانی </a:t>
            </a:r>
            <a:r>
              <a:rPr lang="fa-IR" sz="2400" dirty="0" smtClean="0">
                <a:solidFill>
                  <a:srgbClr val="002060"/>
                </a:solidFill>
                <a:latin typeface="Arial" pitchFamily="34" charset="0"/>
                <a:cs typeface="Arial" pitchFamily="34" charset="0"/>
              </a:rPr>
              <a:t>: دانشجو بایستی کرامتش حفظ شود بنابراین رفتار با آنها بایستی مبتنی بر احترام و همکاری باشد ، رفتار مدرسان و معلمان راهنما با دانشجویان بایستی معلمانه و همکارانه باشد </a:t>
            </a:r>
            <a:br>
              <a:rPr lang="fa-IR" sz="2400" dirty="0" smtClean="0">
                <a:solidFill>
                  <a:srgbClr val="002060"/>
                </a:solidFill>
                <a:latin typeface="Arial" pitchFamily="34" charset="0"/>
                <a:cs typeface="Arial" pitchFamily="34" charset="0"/>
              </a:rPr>
            </a:br>
            <a:endParaRPr lang="fa-I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483152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4515853"/>
          </a:xfrm>
        </p:spPr>
        <p:txBody>
          <a:bodyPr>
            <a:noAutofit/>
          </a:bodyPr>
          <a:lstStyle/>
          <a:p>
            <a:pPr algn="r"/>
            <a:r>
              <a:rPr lang="fa-IR" sz="2400" b="0" dirty="0" smtClean="0">
                <a:solidFill>
                  <a:srgbClr val="002060"/>
                </a:solidFill>
                <a:effectLst/>
                <a:latin typeface="Arial" pitchFamily="34" charset="0"/>
                <a:cs typeface="Arial" pitchFamily="34" charset="0"/>
              </a:rPr>
              <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
            </a:r>
            <a:br>
              <a:rPr lang="fa-IR" sz="2400" b="0" dirty="0" smtClean="0">
                <a:solidFill>
                  <a:srgbClr val="002060"/>
                </a:solidFill>
                <a:effectLst/>
                <a:latin typeface="Arial" pitchFamily="34" charset="0"/>
                <a:cs typeface="Arial" pitchFamily="34" charset="0"/>
              </a:rPr>
            </a:br>
            <a:r>
              <a:rPr lang="fa-IR" sz="2400" dirty="0">
                <a:solidFill>
                  <a:srgbClr val="002060"/>
                </a:solidFill>
                <a:latin typeface="Arial" pitchFamily="34" charset="0"/>
                <a:cs typeface="Arial" pitchFamily="34" charset="0"/>
              </a:rPr>
              <a:t/>
            </a:r>
            <a:br>
              <a:rPr lang="fa-IR" sz="2400" dirty="0">
                <a:solidFill>
                  <a:srgbClr val="002060"/>
                </a:solidFill>
                <a:latin typeface="Arial" pitchFamily="34" charset="0"/>
                <a:cs typeface="Arial" pitchFamily="34" charset="0"/>
              </a:rPr>
            </a:br>
            <a:r>
              <a:rPr lang="fa-IR" sz="2400" dirty="0" smtClean="0">
                <a:solidFill>
                  <a:srgbClr val="002060"/>
                </a:solidFill>
                <a:latin typeface="Arial" pitchFamily="34" charset="0"/>
                <a:cs typeface="Arial" pitchFamily="34" charset="0"/>
              </a:rPr>
              <a:t/>
            </a:r>
            <a:br>
              <a:rPr lang="fa-IR" sz="2400" dirty="0" smtClean="0">
                <a:solidFill>
                  <a:srgbClr val="002060"/>
                </a:solidFill>
                <a:latin typeface="Arial" pitchFamily="34" charset="0"/>
                <a:cs typeface="Arial" pitchFamily="34" charset="0"/>
              </a:rPr>
            </a:br>
            <a:r>
              <a:rPr lang="fa-IR" sz="2400" dirty="0" smtClean="0">
                <a:solidFill>
                  <a:srgbClr val="002060"/>
                </a:solidFill>
                <a:latin typeface="Arial" pitchFamily="34" charset="0"/>
                <a:cs typeface="Arial" pitchFamily="34" charset="0"/>
              </a:rPr>
              <a:t/>
            </a:r>
            <a:br>
              <a:rPr lang="fa-IR" sz="2400" dirty="0" smtClean="0">
                <a:solidFill>
                  <a:srgbClr val="002060"/>
                </a:solidFill>
                <a:latin typeface="Arial" pitchFamily="34" charset="0"/>
                <a:cs typeface="Arial" pitchFamily="34" charset="0"/>
              </a:rPr>
            </a:br>
            <a:r>
              <a:rPr lang="fa-IR" sz="2400" dirty="0">
                <a:solidFill>
                  <a:srgbClr val="002060"/>
                </a:solidFill>
                <a:latin typeface="Arial" pitchFamily="34" charset="0"/>
                <a:cs typeface="Arial" pitchFamily="34" charset="0"/>
              </a:rPr>
              <a:t/>
            </a:r>
            <a:br>
              <a:rPr lang="fa-IR" sz="2400" dirty="0">
                <a:solidFill>
                  <a:srgbClr val="002060"/>
                </a:solidFill>
                <a:latin typeface="Arial" pitchFamily="34" charset="0"/>
                <a:cs typeface="Arial" pitchFamily="34" charset="0"/>
              </a:rPr>
            </a:br>
            <a:r>
              <a:rPr lang="fa-IR" sz="2800" b="1" dirty="0" smtClean="0">
                <a:solidFill>
                  <a:srgbClr val="FF0000"/>
                </a:solidFill>
                <a:effectLst/>
                <a:latin typeface="Arial" pitchFamily="34" charset="0"/>
                <a:cs typeface="B Jadid" panose="00000700000000000000" pitchFamily="2" charset="-78"/>
              </a:rPr>
              <a:t>فعالیت های مربوط به کارورزی 3</a:t>
            </a:r>
            <a:r>
              <a:rPr lang="fa-IR" sz="2400" b="1" dirty="0" smtClean="0">
                <a:solidFill>
                  <a:srgbClr val="002060"/>
                </a:solidFill>
                <a:effectLst/>
                <a:latin typeface="Arial" pitchFamily="34" charset="0"/>
                <a:cs typeface="B Jadid" panose="00000700000000000000" pitchFamily="2" charset="-78"/>
              </a:rPr>
              <a:t/>
            </a:r>
            <a:br>
              <a:rPr lang="fa-IR" sz="2400" b="1" dirty="0" smtClean="0">
                <a:solidFill>
                  <a:srgbClr val="002060"/>
                </a:solidFill>
                <a:effectLst/>
                <a:latin typeface="Arial" pitchFamily="34" charset="0"/>
                <a:cs typeface="B Jadid" panose="00000700000000000000" pitchFamily="2" charset="-78"/>
              </a:rPr>
            </a:br>
            <a:r>
              <a:rPr lang="fa-IR" sz="2400" b="1" dirty="0" smtClean="0">
                <a:solidFill>
                  <a:srgbClr val="002060"/>
                </a:solidFill>
                <a:effectLst/>
                <a:latin typeface="Arial" pitchFamily="34" charset="0"/>
                <a:cs typeface="Arial" pitchFamily="34" charset="0"/>
              </a:rPr>
              <a:t/>
            </a:r>
            <a:br>
              <a:rPr lang="fa-IR" sz="2400" b="1" dirty="0" smtClean="0">
                <a:solidFill>
                  <a:srgbClr val="002060"/>
                </a:solidFill>
                <a:effectLst/>
                <a:latin typeface="Arial" pitchFamily="34" charset="0"/>
                <a:cs typeface="Arial" pitchFamily="34" charset="0"/>
              </a:rPr>
            </a:br>
            <a:r>
              <a:rPr lang="fa-IR" sz="2400" b="1" dirty="0">
                <a:solidFill>
                  <a:srgbClr val="002060"/>
                </a:solidFill>
                <a:latin typeface="Arial" pitchFamily="34" charset="0"/>
                <a:cs typeface="Arial" pitchFamily="34" charset="0"/>
              </a:rPr>
              <a:t/>
            </a:r>
            <a:br>
              <a:rPr lang="fa-IR" sz="2400" b="1" dirty="0">
                <a:solidFill>
                  <a:srgbClr val="002060"/>
                </a:solidFill>
                <a:latin typeface="Arial" pitchFamily="34" charset="0"/>
                <a:cs typeface="Arial" pitchFamily="34" charset="0"/>
              </a:rPr>
            </a:br>
            <a:r>
              <a:rPr lang="fa-IR" sz="2400" b="1" dirty="0" smtClean="0">
                <a:solidFill>
                  <a:srgbClr val="002060"/>
                </a:solidFill>
                <a:latin typeface="Arial" pitchFamily="34" charset="0"/>
                <a:cs typeface="Arial" pitchFamily="34" charset="0"/>
              </a:rPr>
              <a:t/>
            </a:r>
            <a:br>
              <a:rPr lang="fa-IR" sz="2400" b="1" dirty="0" smtClean="0">
                <a:solidFill>
                  <a:srgbClr val="002060"/>
                </a:solidFill>
                <a:latin typeface="Arial" pitchFamily="34" charset="0"/>
                <a:cs typeface="Arial" pitchFamily="34" charset="0"/>
              </a:rPr>
            </a:br>
            <a:r>
              <a:rPr lang="fa-IR" sz="2400" b="1" dirty="0" smtClean="0">
                <a:solidFill>
                  <a:srgbClr val="002060"/>
                </a:solidFill>
                <a:latin typeface="Arial" pitchFamily="34" charset="0"/>
                <a:cs typeface="Arial" pitchFamily="34" charset="0"/>
              </a:rPr>
              <a:t>1</a:t>
            </a:r>
            <a:r>
              <a:rPr lang="fa-IR" sz="2400" b="0" dirty="0" smtClean="0">
                <a:solidFill>
                  <a:srgbClr val="002060"/>
                </a:solidFill>
                <a:effectLst/>
                <a:latin typeface="Arial" pitchFamily="34" charset="0"/>
                <a:cs typeface="Arial" pitchFamily="34" charset="0"/>
              </a:rPr>
              <a:t>-مطالعه موقعیت یادگیری و شناسایی ظرفیت های آن برای تهیه طرح آموزشی</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2- گزارش روایتی در خصوص چگونگی مطالعه موقعیت یادگیری و شناسایی </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مسئله ای که براساس آن طرح آموزشی صورت خواهد گرفت </a:t>
            </a:r>
            <a:br>
              <a:rPr lang="fa-IR" sz="2400" b="0" dirty="0" smtClean="0">
                <a:solidFill>
                  <a:srgbClr val="002060"/>
                </a:solidFill>
                <a:effectLst/>
                <a:latin typeface="Arial" pitchFamily="34" charset="0"/>
                <a:cs typeface="Arial" pitchFamily="34" charset="0"/>
              </a:rPr>
            </a:br>
            <a:r>
              <a:rPr lang="fa-IR" sz="2400" dirty="0" smtClean="0">
                <a:solidFill>
                  <a:srgbClr val="002060"/>
                </a:solidFill>
                <a:latin typeface="Arial" pitchFamily="34" charset="0"/>
                <a:cs typeface="Arial" pitchFamily="34" charset="0"/>
              </a:rPr>
              <a:t/>
            </a:r>
            <a:br>
              <a:rPr lang="fa-IR" sz="2400" dirty="0" smtClean="0">
                <a:solidFill>
                  <a:srgbClr val="002060"/>
                </a:solidFill>
                <a:latin typeface="Arial" pitchFamily="34" charset="0"/>
                <a:cs typeface="Arial" pitchFamily="34" charset="0"/>
              </a:rPr>
            </a:br>
            <a:r>
              <a:rPr lang="fa-IR" sz="2400" dirty="0" smtClean="0">
                <a:solidFill>
                  <a:srgbClr val="002060"/>
                </a:solidFill>
                <a:latin typeface="Arial" pitchFamily="34" charset="0"/>
                <a:cs typeface="Arial" pitchFamily="34" charset="0"/>
              </a:rPr>
              <a:t>3</a:t>
            </a:r>
            <a:r>
              <a:rPr lang="fa-IR" sz="2400" b="0" dirty="0" smtClean="0">
                <a:solidFill>
                  <a:srgbClr val="002060"/>
                </a:solidFill>
                <a:effectLst/>
                <a:latin typeface="Arial" pitchFamily="34" charset="0"/>
                <a:cs typeface="Arial" pitchFamily="34" charset="0"/>
              </a:rPr>
              <a:t>- تهیه شش طرح آموزشی (طرح یاددهی – یادگیری )</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4- برگزاری جلسات مصاحبه بین استاد با دانشجو ( فردی یا گروهی ) در خصوص چگونگی تهیه طرح آموزشی </a:t>
            </a:r>
            <a:br>
              <a:rPr lang="fa-IR" sz="2400" b="0" dirty="0" smtClean="0">
                <a:solidFill>
                  <a:srgbClr val="002060"/>
                </a:solidFill>
                <a:effectLst/>
                <a:latin typeface="Arial" pitchFamily="34" charset="0"/>
                <a:cs typeface="Arial" pitchFamily="34" charset="0"/>
              </a:rPr>
            </a:br>
            <a:endParaRPr lang="fa-IR" sz="2400" b="0" dirty="0">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val="3737178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2895600"/>
          </a:xfrm>
        </p:spPr>
        <p:txBody>
          <a:bodyPr>
            <a:noAutofit/>
          </a:bodyPr>
          <a:lstStyle/>
          <a:p>
            <a:pPr algn="r"/>
            <a:r>
              <a:rPr lang="fa-IR" sz="2400" b="0" dirty="0" smtClean="0">
                <a:solidFill>
                  <a:srgbClr val="002060"/>
                </a:solidFill>
                <a:effectLst/>
                <a:latin typeface="Arial" pitchFamily="34" charset="0"/>
                <a:cs typeface="Arial" pitchFamily="34" charset="0"/>
              </a:rPr>
              <a:t/>
            </a:r>
            <a:br>
              <a:rPr lang="fa-IR" sz="2400" b="0" dirty="0" smtClean="0">
                <a:solidFill>
                  <a:srgbClr val="002060"/>
                </a:solidFill>
                <a:effectLst/>
                <a:latin typeface="Arial" pitchFamily="34" charset="0"/>
                <a:cs typeface="Arial" pitchFamily="34" charset="0"/>
              </a:rPr>
            </a:br>
            <a:r>
              <a:rPr lang="fa-IR" sz="2800" b="1" dirty="0" smtClean="0">
                <a:solidFill>
                  <a:srgbClr val="FF0000"/>
                </a:solidFill>
                <a:effectLst/>
                <a:latin typeface="Arial" pitchFamily="34" charset="0"/>
                <a:cs typeface="Arial" pitchFamily="34" charset="0"/>
              </a:rPr>
              <a:t>فعالیت های مربوط به کارورزی 3</a:t>
            </a:r>
            <a:r>
              <a:rPr lang="fa-IR" sz="2400" b="1" dirty="0" smtClean="0">
                <a:solidFill>
                  <a:srgbClr val="002060"/>
                </a:solidFill>
                <a:effectLst/>
                <a:latin typeface="Arial" pitchFamily="34" charset="0"/>
                <a:cs typeface="Arial" pitchFamily="34" charset="0"/>
              </a:rPr>
              <a:t/>
            </a:r>
            <a:br>
              <a:rPr lang="fa-IR" sz="2400" b="1"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5- اجرای طرح آموزشی </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6- گزارش طرح آموزشی در قالب کنش پژوهی</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 7-واکاوی گزارش ها و تجربیات ( کد گذاری )</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 </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8 - برگزاری سمینارها </a:t>
            </a:r>
            <a:endParaRPr lang="fa-IR" sz="2400" b="0" dirty="0">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val="15046733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1524000" y="2133600"/>
            <a:ext cx="6477000" cy="3048000"/>
          </a:xfrm>
          <a:prstGeom prst="down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a-IR" sz="4400" dirty="0">
                <a:solidFill>
                  <a:srgbClr val="FF0000"/>
                </a:solidFill>
                <a:cs typeface="B Jadid" pitchFamily="2" charset="-78"/>
              </a:rPr>
              <a:t>چارچوب تهیه طرح آموزشی</a:t>
            </a:r>
            <a:endParaRPr lang="en-US" sz="4400" dirty="0">
              <a:solidFill>
                <a:srgbClr val="FF0000"/>
              </a:solidFill>
              <a:cs typeface="B Jadid" pitchFamily="2" charset="-78"/>
            </a:endParaRPr>
          </a:p>
        </p:txBody>
      </p:sp>
    </p:spTree>
    <p:extLst>
      <p:ext uri="{BB962C8B-B14F-4D97-AF65-F5344CB8AC3E}">
        <p14:creationId xmlns:p14="http://schemas.microsoft.com/office/powerpoint/2010/main" val="228026851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362200"/>
            <a:ext cx="7696200" cy="3886200"/>
          </a:xfrm>
        </p:spPr>
        <p:txBody>
          <a:bodyPr>
            <a:noAutofit/>
          </a:bodyPr>
          <a:lstStyle/>
          <a:p>
            <a:pPr algn="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400" dirty="0" smtClean="0">
                <a:solidFill>
                  <a:srgbClr val="FF0000"/>
                </a:solidFill>
                <a:effectLst/>
                <a:latin typeface="Arial" pitchFamily="34" charset="0"/>
                <a:cs typeface="Arial" pitchFamily="34" charset="0"/>
              </a:rPr>
              <a:t>چارچوب تهیه طرح آموزشی</a:t>
            </a:r>
            <a:br>
              <a:rPr lang="fa-IR" sz="2400" dirty="0" smtClean="0">
                <a:solidFill>
                  <a:srgbClr val="FF0000"/>
                </a:solidFill>
                <a:effectLst/>
                <a:latin typeface="Arial" pitchFamily="34" charset="0"/>
                <a:cs typeface="Arial" pitchFamily="34" charset="0"/>
              </a:rPr>
            </a:br>
            <a:r>
              <a:rPr lang="fa-IR" sz="2200" b="0" dirty="0" smtClean="0">
                <a:solidFill>
                  <a:srgbClr val="002060"/>
                </a:solidFill>
                <a:effectLst/>
                <a:latin typeface="Arial" pitchFamily="34" charset="0"/>
                <a:cs typeface="Arial" pitchFamily="34" charset="0"/>
              </a:rPr>
              <a:t>مشخصات :  نام مدرسه :               پایه تحصیلی :          موضوع :      درس جلسه :     </a:t>
            </a:r>
            <a:br>
              <a:rPr lang="fa-IR" sz="2200" b="0" dirty="0" smtClean="0">
                <a:solidFill>
                  <a:srgbClr val="002060"/>
                </a:solidFill>
                <a:effectLst/>
                <a:latin typeface="Arial" pitchFamily="34" charset="0"/>
                <a:cs typeface="Arial" pitchFamily="34" charset="0"/>
              </a:rPr>
            </a:br>
            <a:r>
              <a:rPr lang="fa-IR" sz="2200" b="0" dirty="0" smtClean="0">
                <a:solidFill>
                  <a:srgbClr val="002060"/>
                </a:solidFill>
                <a:effectLst/>
                <a:latin typeface="Arial" pitchFamily="34" charset="0"/>
                <a:cs typeface="Arial" pitchFamily="34" charset="0"/>
              </a:rPr>
              <a:t>نام معلم راهنما :                                                   زمان :</a:t>
            </a:r>
            <a:r>
              <a:rPr lang="fa-IR" sz="2200" b="0" dirty="0">
                <a:solidFill>
                  <a:srgbClr val="002060"/>
                </a:solidFill>
                <a:effectLst/>
                <a:latin typeface="Arial" pitchFamily="34" charset="0"/>
                <a:cs typeface="Arial" pitchFamily="34" charset="0"/>
              </a:rPr>
              <a:t/>
            </a:r>
            <a:br>
              <a:rPr lang="fa-IR" sz="2200" b="0" dirty="0">
                <a:solidFill>
                  <a:srgbClr val="002060"/>
                </a:solidFill>
                <a:effectLst/>
                <a:latin typeface="Arial" pitchFamily="34" charset="0"/>
                <a:cs typeface="Arial" pitchFamily="34" charset="0"/>
              </a:rPr>
            </a:br>
            <a:r>
              <a:rPr lang="fa-IR" sz="2400" dirty="0" smtClean="0">
                <a:solidFill>
                  <a:srgbClr val="002060"/>
                </a:solidFill>
                <a:effectLst/>
                <a:latin typeface="Arial" pitchFamily="34" charset="0"/>
                <a:cs typeface="Arial" pitchFamily="34" charset="0"/>
              </a:rPr>
              <a:t>محتوا </a:t>
            </a:r>
            <a:r>
              <a:rPr lang="fa-IR" sz="2200" b="0" dirty="0" smtClean="0">
                <a:solidFill>
                  <a:srgbClr val="002060"/>
                </a:solidFill>
                <a:effectLst/>
                <a:latin typeface="Arial" pitchFamily="34" charset="0"/>
                <a:cs typeface="Arial" pitchFamily="34" charset="0"/>
              </a:rPr>
              <a:t>: یکی از عناصر طراحی است ، محتوا شامل : مفاهیم ، قوانین ، مهارتها و حقایق می شود . وقتی کتاب را تحلیل می نماییم مفاهیمی از آن بیرون می آید که قرار است آموزش داده شود .   </a:t>
            </a:r>
            <a:br>
              <a:rPr lang="fa-IR" sz="2200" b="0" dirty="0" smtClean="0">
                <a:solidFill>
                  <a:srgbClr val="002060"/>
                </a:solidFill>
                <a:effectLst/>
                <a:latin typeface="Arial" pitchFamily="34" charset="0"/>
                <a:cs typeface="Arial" pitchFamily="34" charset="0"/>
              </a:rPr>
            </a:br>
            <a:r>
              <a:rPr lang="fa-IR" sz="2200" b="0" dirty="0" smtClean="0">
                <a:solidFill>
                  <a:srgbClr val="002060"/>
                </a:solidFill>
                <a:effectLst/>
                <a:latin typeface="Arial" pitchFamily="34" charset="0"/>
                <a:cs typeface="Arial" pitchFamily="34" charset="0"/>
              </a:rPr>
              <a:t>نکته : مشخص شود که محتوا مفهوم است یا مهارت</a:t>
            </a:r>
            <a:br>
              <a:rPr lang="fa-IR" sz="2200" b="0" dirty="0" smtClean="0">
                <a:solidFill>
                  <a:srgbClr val="002060"/>
                </a:solidFill>
                <a:effectLst/>
                <a:latin typeface="Arial" pitchFamily="34" charset="0"/>
                <a:cs typeface="Arial" pitchFamily="34" charset="0"/>
              </a:rPr>
            </a:br>
            <a:r>
              <a:rPr lang="fa-IR" sz="2200" b="0" dirty="0" smtClean="0">
                <a:solidFill>
                  <a:srgbClr val="002060"/>
                </a:solidFill>
                <a:effectLst/>
                <a:latin typeface="Arial" pitchFamily="34" charset="0"/>
                <a:cs typeface="Arial" pitchFamily="34" charset="0"/>
              </a:rPr>
              <a:t>مثال : محتوا :مهارت حل مسئله ی جمع آوری شده وتحلیل داده ها ،الگوها ، تخمین ، مفهوم عدد   </a:t>
            </a: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حل مسائل عددی </a:t>
            </a: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نکته : همه پیامد ها یک محصول یادگیری دارد که باید ارزیابی شود .</a:t>
            </a:r>
            <a:br>
              <a:rPr lang="fa-IR" sz="2200" b="0" dirty="0" smtClean="0">
                <a:solidFill>
                  <a:schemeClr val="bg1"/>
                </a:solidFill>
                <a:effectLst/>
                <a:latin typeface="Arial" pitchFamily="34" charset="0"/>
                <a:cs typeface="Arial" pitchFamily="34" charset="0"/>
              </a:rPr>
            </a:br>
            <a:r>
              <a:rPr lang="fa-IR" sz="2200" b="0" dirty="0" smtClean="0">
                <a:solidFill>
                  <a:srgbClr val="002060"/>
                </a:solidFill>
                <a:effectLst/>
                <a:latin typeface="Arial" pitchFamily="34" charset="0"/>
                <a:cs typeface="Arial" pitchFamily="34" charset="0"/>
              </a:rPr>
              <a:t>                          </a:t>
            </a:r>
            <a:br>
              <a:rPr lang="fa-IR" sz="2200" b="0" dirty="0" smtClean="0">
                <a:solidFill>
                  <a:srgbClr val="002060"/>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endParaRPr lang="fa-IR" sz="2200" b="0" dirty="0">
              <a:solidFill>
                <a:schemeClr val="bg1"/>
              </a:solidFill>
              <a:effectLst/>
              <a:latin typeface="Arial" pitchFamily="34" charset="0"/>
              <a:cs typeface="Arial" pitchFamily="34" charset="0"/>
            </a:endParaRPr>
          </a:p>
        </p:txBody>
      </p:sp>
      <p:cxnSp>
        <p:nvCxnSpPr>
          <p:cNvPr id="17" name="Straight Connector 16"/>
          <p:cNvCxnSpPr/>
          <p:nvPr/>
        </p:nvCxnSpPr>
        <p:spPr>
          <a:xfrm rot="10800000">
            <a:off x="1216983" y="2893215"/>
            <a:ext cx="1588"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140807"/>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733800"/>
            <a:ext cx="7696200" cy="1654629"/>
          </a:xfrm>
        </p:spPr>
        <p:txBody>
          <a:bodyPr>
            <a:noAutofit/>
          </a:bodyPr>
          <a:lstStyle/>
          <a:p>
            <a:pPr algn="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400" dirty="0" smtClean="0">
                <a:solidFill>
                  <a:srgbClr val="FF0000"/>
                </a:solidFill>
                <a:effectLst/>
                <a:latin typeface="Arial" pitchFamily="34" charset="0"/>
                <a:cs typeface="Arial" pitchFamily="34" charset="0"/>
              </a:rPr>
              <a:t>هدف / پیامد </a:t>
            </a:r>
            <a:r>
              <a:rPr lang="fa-IR" sz="2400" dirty="0" smtClean="0">
                <a:solidFill>
                  <a:srgbClr val="002060"/>
                </a:solidFill>
                <a:effectLst/>
                <a:latin typeface="Arial" pitchFamily="34" charset="0"/>
                <a:cs typeface="Arial" pitchFamily="34" charset="0"/>
              </a:rPr>
              <a:t>یادگیری </a:t>
            </a:r>
            <a:r>
              <a:rPr lang="fa-IR" sz="2200" b="0" dirty="0" smtClean="0">
                <a:solidFill>
                  <a:srgbClr val="002060"/>
                </a:solidFill>
                <a:effectLst/>
                <a:latin typeface="Arial" pitchFamily="34" charset="0"/>
                <a:cs typeface="Arial" pitchFamily="34" charset="0"/>
              </a:rPr>
              <a:t>: بخشی از هدفها براسا س آنچه که کتاب مشخص نموده و بخشی دیگر برآمده از موقعیت</a:t>
            </a:r>
            <a:r>
              <a:rPr lang="fa-IR" sz="2200" b="0" dirty="0">
                <a:solidFill>
                  <a:srgbClr val="002060"/>
                </a:solidFill>
                <a:effectLst/>
                <a:latin typeface="Arial" pitchFamily="34" charset="0"/>
                <a:cs typeface="Arial" pitchFamily="34" charset="0"/>
              </a:rPr>
              <a:t> </a:t>
            </a:r>
            <a:r>
              <a:rPr lang="fa-IR" sz="2200" b="0" dirty="0" smtClean="0">
                <a:solidFill>
                  <a:srgbClr val="002060"/>
                </a:solidFill>
                <a:effectLst/>
                <a:latin typeface="Arial" pitchFamily="34" charset="0"/>
                <a:cs typeface="Arial" pitchFamily="34" charset="0"/>
              </a:rPr>
              <a:t>یادگیری می باشد ( هدف هم باید آموزشی باشد و هم برآمده از موقعیت باشد )</a:t>
            </a:r>
            <a:br>
              <a:rPr lang="fa-IR" sz="2200" b="0" dirty="0" smtClean="0">
                <a:solidFill>
                  <a:srgbClr val="002060"/>
                </a:solidFill>
                <a:effectLst/>
                <a:latin typeface="Arial" pitchFamily="34" charset="0"/>
                <a:cs typeface="Arial" pitchFamily="34" charset="0"/>
              </a:rPr>
            </a:br>
            <a:r>
              <a:rPr lang="fa-IR" sz="2200" b="0" dirty="0" smtClean="0">
                <a:solidFill>
                  <a:srgbClr val="002060"/>
                </a:solidFill>
                <a:effectLst/>
                <a:latin typeface="Arial" pitchFamily="34" charset="0"/>
                <a:cs typeface="Arial" pitchFamily="34" charset="0"/>
              </a:rPr>
              <a:t>مثال : </a:t>
            </a:r>
            <a:r>
              <a:rPr lang="fa-IR" sz="2800" b="0" dirty="0" smtClean="0">
                <a:solidFill>
                  <a:srgbClr val="002060"/>
                </a:solidFill>
                <a:effectLst/>
                <a:latin typeface="Arial" pitchFamily="34" charset="0"/>
                <a:cs typeface="Arial" pitchFamily="34" charset="0"/>
              </a:rPr>
              <a:t>پیامد یادگیری </a:t>
            </a:r>
            <a:r>
              <a:rPr lang="fa-IR" sz="2200" b="0" dirty="0" smtClean="0">
                <a:solidFill>
                  <a:srgbClr val="002060"/>
                </a:solidFill>
                <a:effectLst/>
                <a:latin typeface="Arial" pitchFamily="34" charset="0"/>
                <a:cs typeface="Arial" pitchFamily="34" charset="0"/>
              </a:rPr>
              <a:t>:توانایی بکارگیری مهارت تخمین و الگویابی </a:t>
            </a:r>
            <a:r>
              <a:rPr lang="fa-IR" sz="2200" b="0" dirty="0" smtClean="0">
                <a:solidFill>
                  <a:schemeClr val="bg1"/>
                </a:solidFill>
                <a:effectLst/>
                <a:latin typeface="Arial" pitchFamily="34" charset="0"/>
                <a:cs typeface="Arial" pitchFamily="34" charset="0"/>
              </a:rPr>
              <a:t>در حل مسائل عددی </a:t>
            </a: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نکته : همه پیامد ها یک محصول یادگیری دارد که باید ارزیابی شود .</a:t>
            </a:r>
            <a:br>
              <a:rPr lang="fa-IR" sz="2200" b="0" dirty="0" smtClean="0">
                <a:solidFill>
                  <a:schemeClr val="bg1"/>
                </a:solidFill>
                <a:effectLst/>
                <a:latin typeface="Arial" pitchFamily="34" charset="0"/>
                <a:cs typeface="Arial" pitchFamily="34" charset="0"/>
              </a:rPr>
            </a:br>
            <a:r>
              <a:rPr lang="fa-IR" sz="2200" b="0" dirty="0" smtClean="0">
                <a:solidFill>
                  <a:srgbClr val="002060"/>
                </a:solidFill>
                <a:effectLst/>
                <a:latin typeface="Arial" pitchFamily="34" charset="0"/>
                <a:cs typeface="Arial" pitchFamily="34" charset="0"/>
              </a:rPr>
              <a:t>                          </a:t>
            </a:r>
            <a:br>
              <a:rPr lang="fa-IR" sz="2200" b="0" dirty="0" smtClean="0">
                <a:solidFill>
                  <a:srgbClr val="002060"/>
                </a:solidFill>
                <a:effectLst/>
                <a:latin typeface="Arial" pitchFamily="34" charset="0"/>
                <a:cs typeface="Arial" pitchFamily="34" charset="0"/>
              </a:rPr>
            </a:br>
            <a:r>
              <a:rPr lang="fa-IR" sz="2200" b="0" dirty="0">
                <a:solidFill>
                  <a:schemeClr val="bg1"/>
                </a:solidFill>
                <a:effectLst/>
                <a:latin typeface="Arial" pitchFamily="34" charset="0"/>
                <a:cs typeface="Arial" pitchFamily="34" charset="0"/>
              </a:rPr>
              <a:t/>
            </a:r>
            <a:br>
              <a:rPr lang="fa-IR" sz="2200" b="0" dirty="0">
                <a:solidFill>
                  <a:schemeClr val="bg1"/>
                </a:solidFill>
                <a:effectLst/>
                <a:latin typeface="Arial" pitchFamily="34" charset="0"/>
                <a:cs typeface="Arial" pitchFamily="34" charset="0"/>
              </a:rPr>
            </a:br>
            <a:r>
              <a:rPr lang="fa-IR" sz="2200" b="0" dirty="0" smtClean="0">
                <a:solidFill>
                  <a:schemeClr val="bg1"/>
                </a:solidFill>
                <a:effectLst/>
                <a:latin typeface="Arial" pitchFamily="34" charset="0"/>
                <a:cs typeface="Arial" pitchFamily="34" charset="0"/>
              </a:rPr>
              <a:t/>
            </a:r>
            <a:br>
              <a:rPr lang="fa-IR" sz="2200" b="0" dirty="0" smtClean="0">
                <a:solidFill>
                  <a:schemeClr val="bg1"/>
                </a:solidFill>
                <a:effectLst/>
                <a:latin typeface="Arial" pitchFamily="34" charset="0"/>
                <a:cs typeface="Arial" pitchFamily="34" charset="0"/>
              </a:rPr>
            </a:br>
            <a:endParaRPr lang="fa-IR" sz="2200" b="0" dirty="0">
              <a:solidFill>
                <a:schemeClr val="bg1"/>
              </a:solidFill>
              <a:effectLst/>
              <a:latin typeface="Arial" pitchFamily="34" charset="0"/>
              <a:cs typeface="Arial" pitchFamily="34" charset="0"/>
            </a:endParaRPr>
          </a:p>
        </p:txBody>
      </p:sp>
      <p:cxnSp>
        <p:nvCxnSpPr>
          <p:cNvPr id="17" name="Straight Connector 16"/>
          <p:cNvCxnSpPr/>
          <p:nvPr/>
        </p:nvCxnSpPr>
        <p:spPr>
          <a:xfrm rot="10800000">
            <a:off x="1216983" y="2893215"/>
            <a:ext cx="1588"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70953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153400" cy="3534229"/>
          </a:xfrm>
        </p:spPr>
        <p:txBody>
          <a:bodyPr>
            <a:noAutofit/>
          </a:bodyPr>
          <a:lstStyle/>
          <a:p>
            <a:pPr algn="r">
              <a:lnSpc>
                <a:spcPct val="150000"/>
              </a:lnSpc>
            </a:pPr>
            <a:r>
              <a:rPr lang="fa-IR" sz="2400" dirty="0" smtClean="0">
                <a:solidFill>
                  <a:srgbClr val="FF0000"/>
                </a:solidFill>
                <a:effectLst/>
                <a:latin typeface="Arial" pitchFamily="34" charset="0"/>
                <a:cs typeface="Arial" pitchFamily="34" charset="0"/>
              </a:rPr>
              <a:t>1- برقراری ارتباط </a:t>
            </a:r>
            <a:r>
              <a:rPr lang="fa-IR" sz="2400" b="0" dirty="0" smtClean="0">
                <a:solidFill>
                  <a:srgbClr val="002060"/>
                </a:solidFill>
                <a:effectLst/>
                <a:latin typeface="Arial" pitchFamily="34" charset="0"/>
                <a:cs typeface="Arial" pitchFamily="34" charset="0"/>
              </a:rPr>
              <a:t>: ایجاد ارتباط بین محتوا ( مفهوم یا مهارت ) با زندگی روزمره دانش آموزان ویا مسئله و موضوع برخاسته از مسائل دانش آموزان باشد .</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فعالیت هایی نظیر : پخش فیلم ، گروهبندی دانش آموزان ، مطرح کردن سوال </a:t>
            </a:r>
            <a:r>
              <a:rPr lang="fa-IR" sz="2400" dirty="0" smtClean="0">
                <a:solidFill>
                  <a:srgbClr val="002060"/>
                </a:solidFill>
                <a:effectLst/>
                <a:latin typeface="Arial" pitchFamily="34" charset="0"/>
                <a:cs typeface="Arial" pitchFamily="34" charset="0"/>
              </a:rPr>
              <a:t/>
            </a:r>
            <a:br>
              <a:rPr lang="fa-IR" sz="240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 </a:t>
            </a:r>
            <a:endParaRPr lang="fa-IR" sz="2400" b="0" dirty="0">
              <a:solidFill>
                <a:srgbClr val="002060"/>
              </a:solidFill>
              <a:effectLst/>
              <a:latin typeface="Arial" pitchFamily="34" charset="0"/>
              <a:cs typeface="Arial" pitchFamily="34" charset="0"/>
            </a:endParaRPr>
          </a:p>
        </p:txBody>
      </p:sp>
      <p:sp>
        <p:nvSpPr>
          <p:cNvPr id="6" name="Flowchart: Stored Data 5"/>
          <p:cNvSpPr/>
          <p:nvPr/>
        </p:nvSpPr>
        <p:spPr>
          <a:xfrm>
            <a:off x="5562600" y="1524000"/>
            <a:ext cx="3048000" cy="470194"/>
          </a:xfrm>
          <a:prstGeom prst="flowChartOnlineStorag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a-IR" sz="2800" dirty="0" smtClean="0">
              <a:solidFill>
                <a:srgbClr val="FF0000"/>
              </a:solidFill>
              <a:latin typeface="Arial" pitchFamily="34" charset="0"/>
              <a:cs typeface="B Jadid" pitchFamily="2" charset="-78"/>
            </a:endParaRPr>
          </a:p>
          <a:p>
            <a:pPr algn="ctr"/>
            <a:r>
              <a:rPr lang="fa-IR" sz="2800" dirty="0" smtClean="0">
                <a:solidFill>
                  <a:srgbClr val="FF0000"/>
                </a:solidFill>
                <a:latin typeface="Arial" pitchFamily="34" charset="0"/>
                <a:cs typeface="B Jadid" pitchFamily="2" charset="-78"/>
              </a:rPr>
              <a:t>مراحل </a:t>
            </a:r>
            <a:r>
              <a:rPr lang="fa-IR" sz="2800" dirty="0">
                <a:solidFill>
                  <a:srgbClr val="FF0000"/>
                </a:solidFill>
                <a:latin typeface="Arial" pitchFamily="34" charset="0"/>
                <a:cs typeface="B Jadid" pitchFamily="2" charset="-78"/>
              </a:rPr>
              <a:t>:</a:t>
            </a:r>
            <a:br>
              <a:rPr lang="fa-IR" sz="2800" dirty="0">
                <a:solidFill>
                  <a:srgbClr val="FF0000"/>
                </a:solidFill>
                <a:latin typeface="Arial" pitchFamily="34" charset="0"/>
                <a:cs typeface="B Jadid" pitchFamily="2" charset="-78"/>
              </a:rPr>
            </a:br>
            <a:endParaRPr lang="en-US" sz="2800" dirty="0">
              <a:solidFill>
                <a:srgbClr val="FF0000"/>
              </a:solidFill>
              <a:cs typeface="B Jadid" pitchFamily="2" charset="-78"/>
            </a:endParaRPr>
          </a:p>
        </p:txBody>
      </p:sp>
    </p:spTree>
    <p:extLst>
      <p:ext uri="{BB962C8B-B14F-4D97-AF65-F5344CB8AC3E}">
        <p14:creationId xmlns:p14="http://schemas.microsoft.com/office/powerpoint/2010/main" val="1062398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077200" cy="3733800"/>
          </a:xfrm>
        </p:spPr>
        <p:txBody>
          <a:bodyPr>
            <a:noAutofit/>
          </a:bodyPr>
          <a:lstStyle/>
          <a:p>
            <a:pPr algn="r">
              <a:lnSpc>
                <a:spcPct val="150000"/>
              </a:lnSpc>
            </a:pPr>
            <a:r>
              <a:rPr lang="fa-IR" sz="2400" dirty="0" smtClean="0">
                <a:solidFill>
                  <a:srgbClr val="002060"/>
                </a:solidFill>
                <a:effectLst/>
                <a:latin typeface="Arial" pitchFamily="34" charset="0"/>
                <a:cs typeface="Arial" pitchFamily="34" charset="0"/>
              </a:rPr>
              <a:t/>
            </a:r>
            <a:br>
              <a:rPr lang="fa-IR" sz="2400" dirty="0" smtClean="0">
                <a:solidFill>
                  <a:srgbClr val="002060"/>
                </a:solidFill>
                <a:effectLst/>
                <a:latin typeface="Arial" pitchFamily="34" charset="0"/>
                <a:cs typeface="Arial" pitchFamily="34" charset="0"/>
              </a:rPr>
            </a:br>
            <a:r>
              <a:rPr lang="fa-IR" sz="2400" dirty="0" smtClean="0">
                <a:solidFill>
                  <a:srgbClr val="002060"/>
                </a:solidFill>
                <a:effectLst/>
                <a:latin typeface="Arial" pitchFamily="34" charset="0"/>
                <a:cs typeface="Arial" pitchFamily="34" charset="0"/>
              </a:rPr>
              <a:t>2- </a:t>
            </a:r>
            <a:r>
              <a:rPr lang="fa-IR" sz="2400" b="1" dirty="0" smtClean="0">
                <a:solidFill>
                  <a:srgbClr val="FF0000"/>
                </a:solidFill>
                <a:effectLst/>
                <a:latin typeface="Arial" pitchFamily="34" charset="0"/>
                <a:cs typeface="Arial" pitchFamily="34" charset="0"/>
              </a:rPr>
              <a:t>مرحله به تجربه گذاشتن </a:t>
            </a:r>
            <a:r>
              <a:rPr lang="fa-IR" sz="2400" b="0" dirty="0" smtClean="0">
                <a:solidFill>
                  <a:srgbClr val="002060"/>
                </a:solidFill>
                <a:effectLst/>
                <a:latin typeface="Arial" pitchFamily="34" charset="0"/>
                <a:cs typeface="Arial" pitchFamily="34" charset="0"/>
              </a:rPr>
              <a:t>:  در این مرحله معلم به دانش آموزان کمک می کند تا ایده ها ، فرضیه هاو راه حل ها و . . . خود را در میان بگذارند و یا تجربه وآزمایش کنند . کمک به آنها تا با بروز خلاقیت های خود کشف کنند ، اختراع کنند و به ایده های نو بیاندیشند و یا از طریق پرسش و پاسخ خود را بیابند . ( این فعالیت ها قلب یادگیری هستند)</a:t>
            </a:r>
            <a:br>
              <a:rPr lang="fa-IR" sz="2400" b="0" dirty="0" smtClean="0">
                <a:solidFill>
                  <a:srgbClr val="002060"/>
                </a:solidFill>
                <a:effectLst/>
                <a:latin typeface="Arial" pitchFamily="34" charset="0"/>
                <a:cs typeface="Arial" pitchFamily="34" charset="0"/>
              </a:rPr>
            </a:br>
            <a:r>
              <a:rPr lang="fa-IR" sz="2400" b="0" dirty="0" smtClean="0">
                <a:solidFill>
                  <a:srgbClr val="002060"/>
                </a:solidFill>
                <a:effectLst/>
                <a:latin typeface="Arial" pitchFamily="34" charset="0"/>
                <a:cs typeface="Arial" pitchFamily="34" charset="0"/>
              </a:rPr>
              <a:t>فعالیت هایی نظیر : قرار گرفتن خودشان در آن موقعیت ( شبیه سازی شده ) و در میان گذاشتن نظراتشان </a:t>
            </a:r>
            <a:endParaRPr lang="fa-IR" sz="2400" b="0" dirty="0">
              <a:solidFill>
                <a:srgbClr val="002060"/>
              </a:solidFill>
              <a:effectLst/>
              <a:latin typeface="Arial" pitchFamily="34" charset="0"/>
              <a:cs typeface="Arial" pitchFamily="34" charset="0"/>
            </a:endParaRPr>
          </a:p>
        </p:txBody>
      </p:sp>
      <p:sp>
        <p:nvSpPr>
          <p:cNvPr id="6" name="Flowchart: Stored Data 5"/>
          <p:cNvSpPr/>
          <p:nvPr/>
        </p:nvSpPr>
        <p:spPr>
          <a:xfrm>
            <a:off x="5638800" y="825206"/>
            <a:ext cx="3048000" cy="470194"/>
          </a:xfrm>
          <a:prstGeom prst="flowChartOnlineStorag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a-IR" sz="2800" dirty="0" smtClean="0">
              <a:solidFill>
                <a:srgbClr val="FF0000"/>
              </a:solidFill>
              <a:latin typeface="Arial" pitchFamily="34" charset="0"/>
              <a:cs typeface="B Jadid" pitchFamily="2" charset="-78"/>
            </a:endParaRPr>
          </a:p>
          <a:p>
            <a:pPr algn="ctr"/>
            <a:r>
              <a:rPr lang="fa-IR" sz="2800" dirty="0" smtClean="0">
                <a:solidFill>
                  <a:srgbClr val="FF0000"/>
                </a:solidFill>
                <a:latin typeface="Arial" pitchFamily="34" charset="0"/>
                <a:cs typeface="B Jadid" pitchFamily="2" charset="-78"/>
              </a:rPr>
              <a:t>سایرمراحل </a:t>
            </a:r>
            <a:r>
              <a:rPr lang="fa-IR" sz="2800" dirty="0">
                <a:solidFill>
                  <a:srgbClr val="FF0000"/>
                </a:solidFill>
                <a:latin typeface="Arial" pitchFamily="34" charset="0"/>
                <a:cs typeface="B Jadid" pitchFamily="2" charset="-78"/>
              </a:rPr>
              <a:t>:</a:t>
            </a:r>
            <a:br>
              <a:rPr lang="fa-IR" sz="2800" dirty="0">
                <a:solidFill>
                  <a:srgbClr val="FF0000"/>
                </a:solidFill>
                <a:latin typeface="Arial" pitchFamily="34" charset="0"/>
                <a:cs typeface="B Jadid" pitchFamily="2" charset="-78"/>
              </a:rPr>
            </a:br>
            <a:endParaRPr lang="en-US" sz="2800" dirty="0">
              <a:solidFill>
                <a:srgbClr val="FF0000"/>
              </a:solidFill>
              <a:cs typeface="B Jadid" pitchFamily="2" charset="-78"/>
            </a:endParaRPr>
          </a:p>
        </p:txBody>
      </p:sp>
    </p:spTree>
    <p:extLst>
      <p:ext uri="{BB962C8B-B14F-4D97-AF65-F5344CB8AC3E}">
        <p14:creationId xmlns:p14="http://schemas.microsoft.com/office/powerpoint/2010/main" val="3541527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600200"/>
            <a:ext cx="8001000" cy="4495800"/>
          </a:xfrm>
        </p:spPr>
        <p:txBody>
          <a:bodyPr>
            <a:noAutofit/>
          </a:bodyPr>
          <a:lstStyle/>
          <a:p>
            <a:pPr algn="r"/>
            <a:r>
              <a:rPr lang="fa-IR" sz="2400" b="1" dirty="0" smtClean="0">
                <a:solidFill>
                  <a:srgbClr val="FF0000"/>
                </a:solidFill>
                <a:latin typeface="Arial" pitchFamily="34" charset="0"/>
                <a:cs typeface="Arial" pitchFamily="34" charset="0"/>
              </a:rPr>
              <a:t>مرحله به کار بستن </a:t>
            </a:r>
            <a:r>
              <a:rPr lang="fa-IR" sz="2400" dirty="0" smtClean="0">
                <a:solidFill>
                  <a:srgbClr val="002060"/>
                </a:solidFill>
                <a:latin typeface="Arial" pitchFamily="34" charset="0"/>
                <a:cs typeface="Arial" pitchFamily="34" charset="0"/>
              </a:rPr>
              <a:t>: در این مرحله دانش آموزان بتوانند بین ساختار ذهنی خود با دانش سازمان یافته (علمی)ارتباط برقرار کند ، تلاش می شود که بین تئوری و عمل ارتباط برقرار شود . وقتی دانش و تجربیات بچه ها برای پاسخگویی کافی نباشد تلاش می شود که آن ها بین دانش خود و دانش سازمان یافته پیوند برقرار نمایند .</a:t>
            </a:r>
          </a:p>
          <a:p>
            <a:pPr algn="r"/>
            <a:r>
              <a:rPr lang="fa-IR" sz="2400" dirty="0" smtClean="0">
                <a:solidFill>
                  <a:srgbClr val="002060"/>
                </a:solidFill>
                <a:latin typeface="Arial" pitchFamily="34" charset="0"/>
                <a:cs typeface="Arial" pitchFamily="34" charset="0"/>
              </a:rPr>
              <a:t>مثال : ایفای نقش :</a:t>
            </a:r>
            <a:endParaRPr lang="en-US" sz="2400" dirty="0" smtClean="0">
              <a:solidFill>
                <a:srgbClr val="002060"/>
              </a:solidFill>
              <a:latin typeface="Arial" pitchFamily="34" charset="0"/>
              <a:cs typeface="Arial" pitchFamily="34" charset="0"/>
            </a:endParaRPr>
          </a:p>
          <a:p>
            <a:pPr algn="r"/>
            <a:r>
              <a:rPr lang="fa-IR" sz="2400" b="1" dirty="0" smtClean="0">
                <a:solidFill>
                  <a:srgbClr val="FF0000"/>
                </a:solidFill>
                <a:latin typeface="Arial" pitchFamily="34" charset="0"/>
                <a:cs typeface="Arial" pitchFamily="34" charset="0"/>
              </a:rPr>
              <a:t>مرحله به اشتراک گذاشتن </a:t>
            </a:r>
            <a:r>
              <a:rPr lang="fa-IR" sz="2400" dirty="0" smtClean="0">
                <a:solidFill>
                  <a:srgbClr val="002060"/>
                </a:solidFill>
                <a:latin typeface="Arial" pitchFamily="34" charset="0"/>
                <a:cs typeface="Arial" pitchFamily="34" charset="0"/>
              </a:rPr>
              <a:t>: در این مرحله تا حد امکان دانش آموزان را به کار گروهی تشویق می نماید . (یادگیری مشارکتی ) ، سهیم کردن دیگران در یادگیری ، اطلاعات بین دانش آموزان مبادله می شود .</a:t>
            </a:r>
          </a:p>
          <a:p>
            <a:pPr algn="r"/>
            <a:r>
              <a:rPr lang="fa-IR" sz="2400" dirty="0" smtClean="0">
                <a:solidFill>
                  <a:srgbClr val="002060"/>
                </a:solidFill>
                <a:latin typeface="Arial" pitchFamily="34" charset="0"/>
                <a:cs typeface="Arial" pitchFamily="34" charset="0"/>
              </a:rPr>
              <a:t>مثال : انجام پژوهش های مشترک ، بحث گروهی و سمینار در مورد یافته ها و تجزیه و تحلیل آنها  </a:t>
            </a:r>
            <a:endParaRPr lang="fa-I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7843519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0" end="0"/>
                                            </p:txEl>
                                          </p:spTgt>
                                        </p:tgtEl>
                                        <p:attrNameLst>
                                          <p:attrName>ppt_w</p:attrName>
                                        </p:attrNameLst>
                                      </p:cBhvr>
                                      <p:tavLst>
                                        <p:tav tm="0">
                                          <p:val>
                                            <p:strVal val="ppt_w"/>
                                          </p:val>
                                        </p:tav>
                                        <p:tav tm="100000">
                                          <p:val>
                                            <p:fltVal val="0"/>
                                          </p:val>
                                        </p:tav>
                                      </p:tavLst>
                                    </p:anim>
                                    <p:anim calcmode="lin" valueType="num">
                                      <p:cBhvr>
                                        <p:cTn id="7" dur="1000"/>
                                        <p:tgtEl>
                                          <p:spTgt spid="3">
                                            <p:txEl>
                                              <p:pRg st="0" end="0"/>
                                            </p:txEl>
                                          </p:spTgt>
                                        </p:tgtEl>
                                        <p:attrNameLst>
                                          <p:attrName>ppt_h</p:attrName>
                                        </p:attrNameLst>
                                      </p:cBhvr>
                                      <p:tavLst>
                                        <p:tav tm="0">
                                          <p:val>
                                            <p:strVal val="ppt_h"/>
                                          </p:val>
                                        </p:tav>
                                        <p:tav tm="100000">
                                          <p:val>
                                            <p:fltVal val="0"/>
                                          </p:val>
                                        </p:tav>
                                      </p:tavLst>
                                    </p:anim>
                                    <p:anim calcmode="lin" valueType="num">
                                      <p:cBhvr>
                                        <p:cTn id="8"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
                                            <p:txEl>
                                              <p:pRg st="1" end="1"/>
                                            </p:txEl>
                                          </p:spTgt>
                                        </p:tgtEl>
                                        <p:attrNameLst>
                                          <p:attrName>ppt_w</p:attrName>
                                        </p:attrNameLst>
                                      </p:cBhvr>
                                      <p:tavLst>
                                        <p:tav tm="0">
                                          <p:val>
                                            <p:strVal val="ppt_w"/>
                                          </p:val>
                                        </p:tav>
                                        <p:tav tm="100000">
                                          <p:val>
                                            <p:fltVal val="0"/>
                                          </p:val>
                                        </p:tav>
                                      </p:tavLst>
                                    </p:anim>
                                    <p:anim calcmode="lin" valueType="num">
                                      <p:cBhvr>
                                        <p:cTn id="13" dur="1000"/>
                                        <p:tgtEl>
                                          <p:spTgt spid="3">
                                            <p:txEl>
                                              <p:pRg st="1" end="1"/>
                                            </p:txEl>
                                          </p:spTgt>
                                        </p:tgtEl>
                                        <p:attrNameLst>
                                          <p:attrName>ppt_h</p:attrName>
                                        </p:attrNameLst>
                                      </p:cBhvr>
                                      <p:tavLst>
                                        <p:tav tm="0">
                                          <p:val>
                                            <p:strVal val="ppt_h"/>
                                          </p:val>
                                        </p:tav>
                                        <p:tav tm="100000">
                                          <p:val>
                                            <p:fltVal val="0"/>
                                          </p:val>
                                        </p:tav>
                                      </p:tavLst>
                                    </p:anim>
                                    <p:anim calcmode="lin" valueType="num">
                                      <p:cBhvr>
                                        <p:cTn id="14"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15" dur="1000"/>
                                        <p:tgtEl>
                                          <p:spTgt spid="3">
                                            <p:txEl>
                                              <p:pRg st="1" end="1"/>
                                            </p:txEl>
                                          </p:spTgt>
                                        </p:tgtEl>
                                      </p:cBhvr>
                                    </p:animEffect>
                                    <p:set>
                                      <p:cBhvr>
                                        <p:cTn id="16" dur="1" fill="hold">
                                          <p:stCondLst>
                                            <p:cond delay="999"/>
                                          </p:stCondLst>
                                        </p:cTn>
                                        <p:tgtEl>
                                          <p:spTgt spid="3">
                                            <p:txEl>
                                              <p:pRg st="1" end="1"/>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3">
                                            <p:txEl>
                                              <p:pRg st="2" end="2"/>
                                            </p:txEl>
                                          </p:spTgt>
                                        </p:tgtEl>
                                        <p:attrNameLst>
                                          <p:attrName>ppt_w</p:attrName>
                                        </p:attrNameLst>
                                      </p:cBhvr>
                                      <p:tavLst>
                                        <p:tav tm="0">
                                          <p:val>
                                            <p:strVal val="ppt_w"/>
                                          </p:val>
                                        </p:tav>
                                        <p:tav tm="100000">
                                          <p:val>
                                            <p:fltVal val="0"/>
                                          </p:val>
                                        </p:tav>
                                      </p:tavLst>
                                    </p:anim>
                                    <p:anim calcmode="lin" valueType="num">
                                      <p:cBhvr>
                                        <p:cTn id="19" dur="1000"/>
                                        <p:tgtEl>
                                          <p:spTgt spid="3">
                                            <p:txEl>
                                              <p:pRg st="2" end="2"/>
                                            </p:txEl>
                                          </p:spTgt>
                                        </p:tgtEl>
                                        <p:attrNameLst>
                                          <p:attrName>ppt_h</p:attrName>
                                        </p:attrNameLst>
                                      </p:cBhvr>
                                      <p:tavLst>
                                        <p:tav tm="0">
                                          <p:val>
                                            <p:strVal val="ppt_h"/>
                                          </p:val>
                                        </p:tav>
                                        <p:tav tm="100000">
                                          <p:val>
                                            <p:fltVal val="0"/>
                                          </p:val>
                                        </p:tav>
                                      </p:tavLst>
                                    </p:anim>
                                    <p:anim calcmode="lin" valueType="num">
                                      <p:cBhvr>
                                        <p:cTn id="20"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21" dur="1000"/>
                                        <p:tgtEl>
                                          <p:spTgt spid="3">
                                            <p:txEl>
                                              <p:pRg st="2" end="2"/>
                                            </p:txEl>
                                          </p:spTgt>
                                        </p:tgtEl>
                                      </p:cBhvr>
                                    </p:animEffect>
                                    <p:set>
                                      <p:cBhvr>
                                        <p:cTn id="22" dur="1" fill="hold">
                                          <p:stCondLst>
                                            <p:cond delay="999"/>
                                          </p:stCondLst>
                                        </p:cTn>
                                        <p:tgtEl>
                                          <p:spTgt spid="3">
                                            <p:txEl>
                                              <p:pRg st="2" end="2"/>
                                            </p:txEl>
                                          </p:spTgt>
                                        </p:tgtEl>
                                        <p:attrNameLst>
                                          <p:attrName>style.visibility</p:attrName>
                                        </p:attrNameLst>
                                      </p:cBhvr>
                                      <p:to>
                                        <p:strVal val="hidden"/>
                                      </p:to>
                                    </p:set>
                                  </p:childTnLst>
                                </p:cTn>
                              </p:par>
                              <p:par>
                                <p:cTn id="23" presetID="31" presetClass="exit" presetSubtype="0" fill="hold" nodeType="withEffect">
                                  <p:stCondLst>
                                    <p:cond delay="0"/>
                                  </p:stCondLst>
                                  <p:childTnLst>
                                    <p:anim calcmode="lin" valueType="num">
                                      <p:cBhvr>
                                        <p:cTn id="24" dur="1000"/>
                                        <p:tgtEl>
                                          <p:spTgt spid="3">
                                            <p:txEl>
                                              <p:pRg st="3" end="3"/>
                                            </p:txEl>
                                          </p:spTgt>
                                        </p:tgtEl>
                                        <p:attrNameLst>
                                          <p:attrName>ppt_w</p:attrName>
                                        </p:attrNameLst>
                                      </p:cBhvr>
                                      <p:tavLst>
                                        <p:tav tm="0">
                                          <p:val>
                                            <p:strVal val="ppt_w"/>
                                          </p:val>
                                        </p:tav>
                                        <p:tav tm="100000">
                                          <p:val>
                                            <p:fltVal val="0"/>
                                          </p:val>
                                        </p:tav>
                                      </p:tavLst>
                                    </p:anim>
                                    <p:anim calcmode="lin" valueType="num">
                                      <p:cBhvr>
                                        <p:cTn id="25" dur="1000"/>
                                        <p:tgtEl>
                                          <p:spTgt spid="3">
                                            <p:txEl>
                                              <p:pRg st="3" end="3"/>
                                            </p:txEl>
                                          </p:spTgt>
                                        </p:tgtEl>
                                        <p:attrNameLst>
                                          <p:attrName>ppt_h</p:attrName>
                                        </p:attrNameLst>
                                      </p:cBhvr>
                                      <p:tavLst>
                                        <p:tav tm="0">
                                          <p:val>
                                            <p:strVal val="ppt_h"/>
                                          </p:val>
                                        </p:tav>
                                        <p:tav tm="100000">
                                          <p:val>
                                            <p:fltVal val="0"/>
                                          </p:val>
                                        </p:tav>
                                      </p:tavLst>
                                    </p:anim>
                                    <p:anim calcmode="lin" valueType="num">
                                      <p:cBhvr>
                                        <p:cTn id="26"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27" dur="1000"/>
                                        <p:tgtEl>
                                          <p:spTgt spid="3">
                                            <p:txEl>
                                              <p:pRg st="3" end="3"/>
                                            </p:txEl>
                                          </p:spTgt>
                                        </p:tgtEl>
                                      </p:cBhvr>
                                    </p:animEffect>
                                    <p:set>
                                      <p:cBhvr>
                                        <p:cTn id="28"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295400"/>
            <a:ext cx="8763000" cy="4267200"/>
          </a:xfrm>
        </p:spPr>
        <p:txBody>
          <a:bodyPr>
            <a:noAutofit/>
          </a:bodyPr>
          <a:lstStyle/>
          <a:p>
            <a:pPr algn="r"/>
            <a:r>
              <a:rPr lang="fa-IR" sz="2400" b="1" dirty="0" smtClean="0">
                <a:solidFill>
                  <a:srgbClr val="FF0000"/>
                </a:solidFill>
                <a:latin typeface="Arial" pitchFamily="34" charset="0"/>
                <a:cs typeface="Arial" pitchFamily="34" charset="0"/>
              </a:rPr>
              <a:t>مرحله انتقال به موقعیت جدید </a:t>
            </a:r>
            <a:r>
              <a:rPr lang="fa-IR" sz="2300" dirty="0" smtClean="0">
                <a:solidFill>
                  <a:schemeClr val="bg1"/>
                </a:solidFill>
                <a:latin typeface="Arial" pitchFamily="34" charset="0"/>
                <a:cs typeface="Arial" pitchFamily="34" charset="0"/>
              </a:rPr>
              <a:t>: </a:t>
            </a:r>
            <a:endParaRPr lang="en-US" sz="2300" dirty="0" smtClean="0">
              <a:solidFill>
                <a:schemeClr val="bg1"/>
              </a:solidFill>
              <a:latin typeface="Arial" pitchFamily="34" charset="0"/>
              <a:cs typeface="Arial" pitchFamily="34" charset="0"/>
            </a:endParaRPr>
          </a:p>
          <a:p>
            <a:pPr algn="r"/>
            <a:r>
              <a:rPr lang="fa-IR" sz="2300" dirty="0" smtClean="0">
                <a:solidFill>
                  <a:srgbClr val="002060"/>
                </a:solidFill>
                <a:latin typeface="Arial" pitchFamily="34" charset="0"/>
                <a:cs typeface="Arial" pitchFamily="34" charset="0"/>
              </a:rPr>
              <a:t>در این مرحله موقعیت های جدید فراهم کند که دانش آموز بتواند آموخته های خود را در آن موقعیت ها به کار گیرد ( پژوهش علم در عمل ) بتواند علم در عمل به کار گرفته شود . </a:t>
            </a:r>
          </a:p>
          <a:p>
            <a:pPr algn="r"/>
            <a:r>
              <a:rPr lang="fa-IR" sz="2300" dirty="0" smtClean="0">
                <a:solidFill>
                  <a:srgbClr val="002060"/>
                </a:solidFill>
                <a:latin typeface="Arial" pitchFamily="34" charset="0"/>
                <a:cs typeface="Arial" pitchFamily="34" charset="0"/>
              </a:rPr>
              <a:t>مثال : تهیه ی یک بروشور ، تهیه یک روزنامه دیواری </a:t>
            </a:r>
          </a:p>
          <a:p>
            <a:pPr algn="r"/>
            <a:r>
              <a:rPr lang="fa-IR" sz="2300" dirty="0" smtClean="0">
                <a:solidFill>
                  <a:srgbClr val="002060"/>
                </a:solidFill>
                <a:latin typeface="Arial" pitchFamily="34" charset="0"/>
                <a:cs typeface="Arial" pitchFamily="34" charset="0"/>
              </a:rPr>
              <a:t>مواد و منابع : مواد و منابع می تواند انسانی نظیر : معلم ، دانش آموزان ، تجارب معلم ، احساس معلم و . . .و یا غیر انسانی نظیر : کلاس ، میز ، تابلو ،ماژیک و . . . </a:t>
            </a:r>
          </a:p>
          <a:p>
            <a:pPr algn="r"/>
            <a:r>
              <a:rPr lang="fa-IR" sz="2300" b="1" dirty="0" smtClean="0">
                <a:solidFill>
                  <a:srgbClr val="C00000"/>
                </a:solidFill>
                <a:latin typeface="Arial" pitchFamily="34" charset="0"/>
                <a:cs typeface="Arial" pitchFamily="34" charset="0"/>
              </a:rPr>
              <a:t>فرایند هدایت و بازخورد </a:t>
            </a:r>
            <a:r>
              <a:rPr lang="fa-IR" sz="2300" dirty="0" smtClean="0">
                <a:solidFill>
                  <a:srgbClr val="002060"/>
                </a:solidFill>
                <a:latin typeface="Arial" pitchFamily="34" charset="0"/>
                <a:cs typeface="Arial" pitchFamily="34" charset="0"/>
              </a:rPr>
              <a:t>: به منظور تعامل بیشتر دانش آموزان بازخورد می دهیم ، بازخورد ها باید روشن و شفاف باشد ، مثبت باشند ، برانگیزنده باشند ، مسیر بعدی را مشخص کنند . مثال : تشویق دانش آموزان به بحث و گفتگوی بیشتر ، ایجاد فضای مثبت برای به گفتگو گذاشتن تجربیات </a:t>
            </a:r>
          </a:p>
          <a:p>
            <a:pPr algn="r"/>
            <a:endParaRPr lang="fa-IR" sz="2400" dirty="0" smtClean="0">
              <a:solidFill>
                <a:schemeClr val="bg1"/>
              </a:solidFill>
              <a:latin typeface="Arial" pitchFamily="34" charset="0"/>
              <a:cs typeface="Arial" pitchFamily="34" charset="0"/>
            </a:endParaRPr>
          </a:p>
          <a:p>
            <a:pPr algn="r"/>
            <a:endParaRPr lang="fa-IR" sz="2400" dirty="0" smtClean="0">
              <a:solidFill>
                <a:schemeClr val="bg1"/>
              </a:solidFill>
              <a:latin typeface="Arial" pitchFamily="34" charset="0"/>
              <a:cs typeface="Arial" pitchFamily="34" charset="0"/>
            </a:endParaRPr>
          </a:p>
          <a:p>
            <a:endParaRPr lang="fa-IR"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491114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p:cNvSpPr/>
          <p:nvPr/>
        </p:nvSpPr>
        <p:spPr>
          <a:xfrm>
            <a:off x="381000" y="1447800"/>
            <a:ext cx="8458200" cy="44958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dirty="0">
                <a:solidFill>
                  <a:srgbClr val="FFFF00"/>
                </a:solidFill>
                <a:cs typeface="B Jadid" pitchFamily="2" charset="-78"/>
              </a:rPr>
              <a:t>بسم الله الرحمن الرحیم</a:t>
            </a:r>
            <a:endParaRPr lang="en-US" sz="4800" dirty="0">
              <a:solidFill>
                <a:srgbClr val="FFFF00"/>
              </a:solidFill>
              <a:cs typeface="B Jadid" pitchFamily="2" charset="-78"/>
            </a:endParaRPr>
          </a:p>
        </p:txBody>
      </p:sp>
    </p:spTree>
    <p:extLst>
      <p:ext uri="{BB962C8B-B14F-4D97-AF65-F5344CB8AC3E}">
        <p14:creationId xmlns:p14="http://schemas.microsoft.com/office/powerpoint/2010/main" val="1874982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371600"/>
            <a:ext cx="8153400" cy="3962400"/>
          </a:xfrm>
        </p:spPr>
        <p:txBody>
          <a:bodyPr>
            <a:normAutofit lnSpcReduction="10000"/>
          </a:bodyPr>
          <a:lstStyle/>
          <a:p>
            <a:pPr algn="r"/>
            <a:r>
              <a:rPr lang="fa-IR" sz="2400" b="1" dirty="0" smtClean="0">
                <a:solidFill>
                  <a:srgbClr val="FF0000"/>
                </a:solidFill>
                <a:latin typeface="Arial" pitchFamily="34" charset="0"/>
                <a:cs typeface="Arial" pitchFamily="34" charset="0"/>
              </a:rPr>
              <a:t>تحلیل و تفسیر </a:t>
            </a:r>
            <a:r>
              <a:rPr lang="fa-IR" sz="2400" dirty="0" smtClean="0">
                <a:solidFill>
                  <a:srgbClr val="002060"/>
                </a:solidFill>
                <a:latin typeface="Arial" pitchFamily="34" charset="0"/>
                <a:cs typeface="Arial" pitchFamily="34" charset="0"/>
              </a:rPr>
              <a:t>: شامل پیش بینی ها، محدودیت ها وفرصت ها در فرایند اجرا و مدیریت آن .به عبارتی آنچه آموختم . </a:t>
            </a:r>
          </a:p>
          <a:p>
            <a:pPr algn="r"/>
            <a:r>
              <a:rPr lang="fa-IR" sz="2400" dirty="0" smtClean="0">
                <a:solidFill>
                  <a:srgbClr val="002060"/>
                </a:solidFill>
                <a:latin typeface="Arial" pitchFamily="34" charset="0"/>
                <a:cs typeface="Arial" pitchFamily="34" charset="0"/>
              </a:rPr>
              <a:t>مثال : از اجرای این طرح آموزشی آموختم که دانش آموزان نیازمند تقویت عزت نفس و خود آگاهی می باشند و برای اینکه مهارت عزت نفس تقویت شود ضرورت دارد که جلساتی با خانواده نیز برگزار گردد. </a:t>
            </a:r>
          </a:p>
          <a:p>
            <a:pPr algn="r"/>
            <a:r>
              <a:rPr lang="fa-IR" sz="2600" b="1" dirty="0" smtClean="0">
                <a:solidFill>
                  <a:srgbClr val="FF0000"/>
                </a:solidFill>
                <a:latin typeface="Arial" pitchFamily="34" charset="0"/>
                <a:cs typeface="Arial" pitchFamily="34" charset="0"/>
              </a:rPr>
              <a:t>سنجش عملکرد / ارزیابی آموخته </a:t>
            </a:r>
            <a:r>
              <a:rPr lang="fa-IR" sz="2400" dirty="0" smtClean="0">
                <a:solidFill>
                  <a:srgbClr val="002060"/>
                </a:solidFill>
                <a:latin typeface="Arial" pitchFamily="34" charset="0"/>
                <a:cs typeface="Arial" pitchFamily="34" charset="0"/>
              </a:rPr>
              <a:t>: بصورت عملکردی است ولی به استانداردهای تعیین شده نیز می پردازد ، ارزشیابی و آموزش بال به بال هم حرکت می کنند .</a:t>
            </a:r>
          </a:p>
          <a:p>
            <a:pPr algn="r"/>
            <a:r>
              <a:rPr lang="fa-IR" sz="2400" dirty="0" smtClean="0">
                <a:solidFill>
                  <a:srgbClr val="002060"/>
                </a:solidFill>
                <a:latin typeface="Arial" pitchFamily="34" charset="0"/>
                <a:cs typeface="Arial" pitchFamily="34" charset="0"/>
              </a:rPr>
              <a:t>گاهی سنجش همراه با آموزش از آغاز تا پایان کلاس جریان دارد ، یا در پایان یادگیری و محصول آنها با توجه به هدفهای مورد نظر کتاب مورد سنجش قرار می گیرند .</a:t>
            </a:r>
          </a:p>
          <a:p>
            <a:endParaRPr lang="fa-IR" sz="2400" dirty="0" smtClean="0">
              <a:solidFill>
                <a:srgbClr val="002060"/>
              </a:solidFill>
              <a:latin typeface="Arial" pitchFamily="34" charset="0"/>
              <a:cs typeface="Arial" pitchFamily="34" charset="0"/>
            </a:endParaRPr>
          </a:p>
          <a:p>
            <a:endParaRPr lang="fa-IR"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071533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8098"/>
            <a:ext cx="8153400" cy="4824102"/>
          </a:xfrm>
        </p:spPr>
        <p:txBody>
          <a:bodyPr>
            <a:noAutofit/>
          </a:bodyPr>
          <a:lstStyle/>
          <a:p>
            <a:pPr algn="r"/>
            <a:r>
              <a:rPr lang="fa-IR" sz="2400" b="1" dirty="0" smtClean="0">
                <a:solidFill>
                  <a:srgbClr val="FF0000"/>
                </a:solidFill>
                <a:latin typeface="Arial" pitchFamily="34" charset="0"/>
                <a:cs typeface="Arial" pitchFamily="34" charset="0"/>
              </a:rPr>
              <a:t>محتوا</a:t>
            </a:r>
            <a:r>
              <a:rPr lang="fa-IR" sz="2400" dirty="0" smtClean="0">
                <a:solidFill>
                  <a:srgbClr val="FF0000"/>
                </a:solidFill>
                <a:latin typeface="Arial" pitchFamily="34" charset="0"/>
                <a:cs typeface="Arial" pitchFamily="34" charset="0"/>
              </a:rPr>
              <a:t> </a:t>
            </a:r>
            <a:r>
              <a:rPr lang="fa-IR" sz="2400" dirty="0" smtClean="0">
                <a:solidFill>
                  <a:schemeClr val="bg1"/>
                </a:solidFill>
                <a:latin typeface="Arial" pitchFamily="34" charset="0"/>
                <a:cs typeface="Arial" pitchFamily="34" charset="0"/>
              </a:rPr>
              <a:t>: </a:t>
            </a:r>
            <a:r>
              <a:rPr lang="fa-IR" sz="2400" dirty="0" smtClean="0">
                <a:solidFill>
                  <a:srgbClr val="002060"/>
                </a:solidFill>
                <a:latin typeface="Arial" pitchFamily="34" charset="0"/>
                <a:cs typeface="Arial" pitchFamily="34" charset="0"/>
              </a:rPr>
              <a:t>مهارت عزت نفس </a:t>
            </a:r>
          </a:p>
          <a:p>
            <a:pPr algn="r"/>
            <a:r>
              <a:rPr lang="fa-IR" sz="2400" b="1" dirty="0" smtClean="0">
                <a:solidFill>
                  <a:srgbClr val="002060"/>
                </a:solidFill>
                <a:latin typeface="Arial" pitchFamily="34" charset="0"/>
                <a:cs typeface="Arial" pitchFamily="34" charset="0"/>
              </a:rPr>
              <a:t>پیامد </a:t>
            </a:r>
            <a:r>
              <a:rPr lang="fa-IR" sz="2400" dirty="0" smtClean="0">
                <a:solidFill>
                  <a:srgbClr val="002060"/>
                </a:solidFill>
                <a:latin typeface="Arial" pitchFamily="34" charset="0"/>
                <a:cs typeface="Arial" pitchFamily="34" charset="0"/>
              </a:rPr>
              <a:t>: با کسب عزت نفس قادر باشد ظرفیت ها و توانایی ها ی خود را در شرایط دشوار و خاص برای پاسخ به نیاز ایجاد شده به کار گیرد .</a:t>
            </a:r>
          </a:p>
          <a:p>
            <a:pPr algn="r"/>
            <a:r>
              <a:rPr lang="fa-IR" sz="2400" b="1" dirty="0" smtClean="0">
                <a:solidFill>
                  <a:srgbClr val="002060"/>
                </a:solidFill>
                <a:latin typeface="Arial" pitchFamily="34" charset="0"/>
                <a:cs typeface="Arial" pitchFamily="34" charset="0"/>
              </a:rPr>
              <a:t>مراحل / شرح تکالیف عملکردی به تفکیک مراحل </a:t>
            </a:r>
          </a:p>
          <a:p>
            <a:pPr algn="r"/>
            <a:r>
              <a:rPr lang="fa-IR" sz="2400" b="1" dirty="0" smtClean="0">
                <a:solidFill>
                  <a:srgbClr val="002060"/>
                </a:solidFill>
                <a:latin typeface="Arial" pitchFamily="34" charset="0"/>
                <a:cs typeface="Arial" pitchFamily="34" charset="0"/>
              </a:rPr>
              <a:t>برقراری ارتباط </a:t>
            </a:r>
            <a:r>
              <a:rPr lang="fa-IR" sz="2400" dirty="0" smtClean="0">
                <a:solidFill>
                  <a:srgbClr val="002060"/>
                </a:solidFill>
                <a:latin typeface="Arial" pitchFamily="34" charset="0"/>
                <a:cs typeface="Arial" pitchFamily="34" charset="0"/>
              </a:rPr>
              <a:t>: پخش فیلمی که فرد می توانسته از طریق تقویت عزت نفس خود به موفقیت هایی دست یابد . ارائه نمونه هایی به صورت داستان  یا فیلم از زندگی بزرگان </a:t>
            </a:r>
          </a:p>
          <a:p>
            <a:pPr algn="r"/>
            <a:r>
              <a:rPr lang="fa-IR" sz="2400" b="1" dirty="0" smtClean="0">
                <a:solidFill>
                  <a:srgbClr val="002060"/>
                </a:solidFill>
                <a:latin typeface="Arial" pitchFamily="34" charset="0"/>
                <a:cs typeface="Arial" pitchFamily="34" charset="0"/>
              </a:rPr>
              <a:t>هدایت و بازخورد </a:t>
            </a:r>
            <a:r>
              <a:rPr lang="fa-IR" sz="2400" dirty="0" smtClean="0">
                <a:solidFill>
                  <a:srgbClr val="002060"/>
                </a:solidFill>
                <a:latin typeface="Arial" pitchFamily="34" charset="0"/>
                <a:cs typeface="Arial" pitchFamily="34" charset="0"/>
              </a:rPr>
              <a:t>: از دانش آموزان می خواهیم که فیلم را ببینند و خودشان را جایگزین شخصیت های فیلم نمایند .</a:t>
            </a:r>
          </a:p>
          <a:p>
            <a:pPr algn="r"/>
            <a:r>
              <a:rPr lang="fa-IR" sz="2400" b="1" dirty="0" smtClean="0">
                <a:solidFill>
                  <a:srgbClr val="002060"/>
                </a:solidFill>
                <a:latin typeface="Arial" pitchFamily="34" charset="0"/>
                <a:cs typeface="Arial" pitchFamily="34" charset="0"/>
              </a:rPr>
              <a:t>به تجربه گذاشتن </a:t>
            </a:r>
            <a:r>
              <a:rPr lang="fa-IR" sz="2400" dirty="0" smtClean="0">
                <a:solidFill>
                  <a:srgbClr val="002060"/>
                </a:solidFill>
                <a:latin typeface="Arial" pitchFamily="34" charset="0"/>
                <a:cs typeface="Arial" pitchFamily="34" charset="0"/>
              </a:rPr>
              <a:t>: در این مرحله بچه ها را گروه بندی می نماییم و از آنها می  خواهیم که هر کدام بگویند اگر در آن موقعیت بودم چه می کردم و بعد گفته های بچه </a:t>
            </a:r>
            <a:r>
              <a:rPr lang="fa-IR" sz="2400" dirty="0" smtClean="0">
                <a:solidFill>
                  <a:schemeClr val="bg1"/>
                </a:solidFill>
                <a:latin typeface="Arial" pitchFamily="34" charset="0"/>
                <a:cs typeface="Arial" pitchFamily="34" charset="0"/>
              </a:rPr>
              <a:t>هارا روی تابلو می نویسیم و آن ها را تحلیل می کنیم .</a:t>
            </a:r>
          </a:p>
        </p:txBody>
      </p:sp>
      <p:sp>
        <p:nvSpPr>
          <p:cNvPr id="4" name="Flowchart: Stored Data 3"/>
          <p:cNvSpPr/>
          <p:nvPr/>
        </p:nvSpPr>
        <p:spPr>
          <a:xfrm>
            <a:off x="3505200" y="685800"/>
            <a:ext cx="5181600" cy="457200"/>
          </a:xfrm>
          <a:prstGeom prst="flowChartOnlineStorage">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a-IR" sz="2400" dirty="0" smtClean="0">
              <a:solidFill>
                <a:srgbClr val="FF0000"/>
              </a:solidFill>
              <a:latin typeface="Arial" pitchFamily="34" charset="0"/>
              <a:cs typeface="Arial" pitchFamily="34" charset="0"/>
            </a:endParaRPr>
          </a:p>
          <a:p>
            <a:pPr algn="ctr"/>
            <a:r>
              <a:rPr lang="fa-IR" sz="2400" b="1" dirty="0" smtClean="0">
                <a:solidFill>
                  <a:srgbClr val="FF0000"/>
                </a:solidFill>
                <a:latin typeface="Arial" pitchFamily="34" charset="0"/>
                <a:cs typeface="Arial" pitchFamily="34" charset="0"/>
              </a:rPr>
              <a:t>نمونه</a:t>
            </a:r>
            <a:r>
              <a:rPr lang="fa-IR" sz="2800" b="1" dirty="0" smtClean="0">
                <a:solidFill>
                  <a:srgbClr val="FF0000"/>
                </a:solidFill>
                <a:latin typeface="Arial" pitchFamily="34" charset="0"/>
                <a:cs typeface="Arial" pitchFamily="34" charset="0"/>
              </a:rPr>
              <a:t> </a:t>
            </a:r>
            <a:r>
              <a:rPr lang="fa-IR" sz="2800" b="1" dirty="0">
                <a:solidFill>
                  <a:srgbClr val="FF0000"/>
                </a:solidFill>
                <a:latin typeface="Arial" pitchFamily="34" charset="0"/>
                <a:cs typeface="Arial" pitchFamily="34" charset="0"/>
              </a:rPr>
              <a:t>یک طراحی آموزش</a:t>
            </a:r>
          </a:p>
          <a:p>
            <a:pPr algn="ctr"/>
            <a:endParaRPr lang="en-US" dirty="0"/>
          </a:p>
        </p:txBody>
      </p:sp>
    </p:spTree>
    <p:extLst>
      <p:ext uri="{BB962C8B-B14F-4D97-AF65-F5344CB8AC3E}">
        <p14:creationId xmlns:p14="http://schemas.microsoft.com/office/powerpoint/2010/main" val="1267194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nodeType="withEffect">
                                  <p:stCondLst>
                                    <p:cond delay="0"/>
                                  </p:stCondLst>
                                  <p:childTnLst>
                                    <p:anim calcmode="lin" valueType="num">
                                      <p:cBhvr>
                                        <p:cTn id="6" dur="1000"/>
                                        <p:tgtEl>
                                          <p:spTgt spid="3">
                                            <p:txEl>
                                              <p:pRg st="0" end="0"/>
                                            </p:txEl>
                                          </p:spTgt>
                                        </p:tgtEl>
                                        <p:attrNameLst>
                                          <p:attrName>ppt_w</p:attrName>
                                        </p:attrNameLst>
                                      </p:cBhvr>
                                      <p:tavLst>
                                        <p:tav tm="0">
                                          <p:val>
                                            <p:strVal val="ppt_w"/>
                                          </p:val>
                                        </p:tav>
                                        <p:tav tm="100000">
                                          <p:val>
                                            <p:strVal val="ppt_w*0.70"/>
                                          </p:val>
                                        </p:tav>
                                      </p:tavLst>
                                    </p:anim>
                                    <p:anim calcmode="lin" valueType="num">
                                      <p:cBhvr>
                                        <p:cTn id="7" dur="1000"/>
                                        <p:tgtEl>
                                          <p:spTgt spid="3">
                                            <p:txEl>
                                              <p:pRg st="0" end="0"/>
                                            </p:txEl>
                                          </p:spTgt>
                                        </p:tgtEl>
                                        <p:attrNameLst>
                                          <p:attrName>ppt_h</p:attrName>
                                        </p:attrNameLst>
                                      </p:cBhvr>
                                      <p:tavLst>
                                        <p:tav tm="0">
                                          <p:val>
                                            <p:strVal val="ppt_h"/>
                                          </p:val>
                                        </p:tav>
                                        <p:tav tm="100000">
                                          <p:val>
                                            <p:strVal val="ppt_h"/>
                                          </p:val>
                                        </p:tav>
                                      </p:tavLst>
                                    </p:anim>
                                    <p:animEffect transition="out" filter="fade">
                                      <p:cBhvr>
                                        <p:cTn id="8" dur="1000"/>
                                        <p:tgtEl>
                                          <p:spTgt spid="3">
                                            <p:txEl>
                                              <p:pRg st="0" end="0"/>
                                            </p:txEl>
                                          </p:spTgt>
                                        </p:tgtEl>
                                      </p:cBhvr>
                                    </p:animEffect>
                                    <p:set>
                                      <p:cBhvr>
                                        <p:cTn id="9" dur="1" fill="hold">
                                          <p:stCondLst>
                                            <p:cond delay="999"/>
                                          </p:stCondLst>
                                        </p:cTn>
                                        <p:tgtEl>
                                          <p:spTgt spid="3">
                                            <p:txEl>
                                              <p:pRg st="0" end="0"/>
                                            </p:txEl>
                                          </p:spTgt>
                                        </p:tgtEl>
                                        <p:attrNameLst>
                                          <p:attrName>style.visibility</p:attrName>
                                        </p:attrNameLst>
                                      </p:cBhvr>
                                      <p:to>
                                        <p:strVal val="hidden"/>
                                      </p:to>
                                    </p:set>
                                  </p:childTnLst>
                                </p:cTn>
                              </p:par>
                              <p:par>
                                <p:cTn id="10" presetID="55" presetClass="exit" presetSubtype="0" fill="hold" nodeType="withEffect">
                                  <p:stCondLst>
                                    <p:cond delay="0"/>
                                  </p:stCondLst>
                                  <p:childTnLst>
                                    <p:anim calcmode="lin" valueType="num">
                                      <p:cBhvr>
                                        <p:cTn id="11" dur="1000"/>
                                        <p:tgtEl>
                                          <p:spTgt spid="3">
                                            <p:txEl>
                                              <p:pRg st="1" end="1"/>
                                            </p:txEl>
                                          </p:spTgt>
                                        </p:tgtEl>
                                        <p:attrNameLst>
                                          <p:attrName>ppt_w</p:attrName>
                                        </p:attrNameLst>
                                      </p:cBhvr>
                                      <p:tavLst>
                                        <p:tav tm="0">
                                          <p:val>
                                            <p:strVal val="ppt_w"/>
                                          </p:val>
                                        </p:tav>
                                        <p:tav tm="100000">
                                          <p:val>
                                            <p:strVal val="ppt_w*0.70"/>
                                          </p:val>
                                        </p:tav>
                                      </p:tavLst>
                                    </p:anim>
                                    <p:anim calcmode="lin" valueType="num">
                                      <p:cBhvr>
                                        <p:cTn id="12" dur="1000"/>
                                        <p:tgtEl>
                                          <p:spTgt spid="3">
                                            <p:txEl>
                                              <p:pRg st="1" end="1"/>
                                            </p:txEl>
                                          </p:spTgt>
                                        </p:tgtEl>
                                        <p:attrNameLst>
                                          <p:attrName>ppt_h</p:attrName>
                                        </p:attrNameLst>
                                      </p:cBhvr>
                                      <p:tavLst>
                                        <p:tav tm="0">
                                          <p:val>
                                            <p:strVal val="ppt_h"/>
                                          </p:val>
                                        </p:tav>
                                        <p:tav tm="100000">
                                          <p:val>
                                            <p:strVal val="ppt_h"/>
                                          </p:val>
                                        </p:tav>
                                      </p:tavLst>
                                    </p:anim>
                                    <p:animEffect transition="out" filter="fade">
                                      <p:cBhvr>
                                        <p:cTn id="13" dur="1000"/>
                                        <p:tgtEl>
                                          <p:spTgt spid="3">
                                            <p:txEl>
                                              <p:pRg st="1" end="1"/>
                                            </p:txEl>
                                          </p:spTgt>
                                        </p:tgtEl>
                                      </p:cBhvr>
                                    </p:animEffect>
                                    <p:set>
                                      <p:cBhvr>
                                        <p:cTn id="14" dur="1" fill="hold">
                                          <p:stCondLst>
                                            <p:cond delay="999"/>
                                          </p:stCondLst>
                                        </p:cTn>
                                        <p:tgtEl>
                                          <p:spTgt spid="3">
                                            <p:txEl>
                                              <p:pRg st="1" end="1"/>
                                            </p:txEl>
                                          </p:spTgt>
                                        </p:tgtEl>
                                        <p:attrNameLst>
                                          <p:attrName>style.visibility</p:attrName>
                                        </p:attrNameLst>
                                      </p:cBhvr>
                                      <p:to>
                                        <p:strVal val="hidden"/>
                                      </p:to>
                                    </p:set>
                                  </p:childTnLst>
                                </p:cTn>
                              </p:par>
                              <p:par>
                                <p:cTn id="15" presetID="55" presetClass="exit" presetSubtype="0" fill="hold" nodeType="withEffect">
                                  <p:stCondLst>
                                    <p:cond delay="0"/>
                                  </p:stCondLst>
                                  <p:childTnLst>
                                    <p:anim calcmode="lin" valueType="num">
                                      <p:cBhvr>
                                        <p:cTn id="16" dur="1000"/>
                                        <p:tgtEl>
                                          <p:spTgt spid="3">
                                            <p:txEl>
                                              <p:pRg st="2" end="2"/>
                                            </p:txEl>
                                          </p:spTgt>
                                        </p:tgtEl>
                                        <p:attrNameLst>
                                          <p:attrName>ppt_w</p:attrName>
                                        </p:attrNameLst>
                                      </p:cBhvr>
                                      <p:tavLst>
                                        <p:tav tm="0">
                                          <p:val>
                                            <p:strVal val="ppt_w"/>
                                          </p:val>
                                        </p:tav>
                                        <p:tav tm="100000">
                                          <p:val>
                                            <p:strVal val="ppt_w*0.70"/>
                                          </p:val>
                                        </p:tav>
                                      </p:tavLst>
                                    </p:anim>
                                    <p:anim calcmode="lin" valueType="num">
                                      <p:cBhvr>
                                        <p:cTn id="17" dur="1000"/>
                                        <p:tgtEl>
                                          <p:spTgt spid="3">
                                            <p:txEl>
                                              <p:pRg st="2" end="2"/>
                                            </p:txEl>
                                          </p:spTgt>
                                        </p:tgtEl>
                                        <p:attrNameLst>
                                          <p:attrName>ppt_h</p:attrName>
                                        </p:attrNameLst>
                                      </p:cBhvr>
                                      <p:tavLst>
                                        <p:tav tm="0">
                                          <p:val>
                                            <p:strVal val="ppt_h"/>
                                          </p:val>
                                        </p:tav>
                                        <p:tav tm="100000">
                                          <p:val>
                                            <p:strVal val="ppt_h"/>
                                          </p:val>
                                        </p:tav>
                                      </p:tavLst>
                                    </p:anim>
                                    <p:animEffect transition="out" filter="fade">
                                      <p:cBhvr>
                                        <p:cTn id="18" dur="1000"/>
                                        <p:tgtEl>
                                          <p:spTgt spid="3">
                                            <p:txEl>
                                              <p:pRg st="2" end="2"/>
                                            </p:txEl>
                                          </p:spTgt>
                                        </p:tgtEl>
                                      </p:cBhvr>
                                    </p:animEffect>
                                    <p:set>
                                      <p:cBhvr>
                                        <p:cTn id="19" dur="1" fill="hold">
                                          <p:stCondLst>
                                            <p:cond delay="999"/>
                                          </p:stCondLst>
                                        </p:cTn>
                                        <p:tgtEl>
                                          <p:spTgt spid="3">
                                            <p:txEl>
                                              <p:pRg st="2" end="2"/>
                                            </p:txEl>
                                          </p:spTgt>
                                        </p:tgtEl>
                                        <p:attrNameLst>
                                          <p:attrName>style.visibility</p:attrName>
                                        </p:attrNameLst>
                                      </p:cBhvr>
                                      <p:to>
                                        <p:strVal val="hidden"/>
                                      </p:to>
                                    </p:set>
                                  </p:childTnLst>
                                </p:cTn>
                              </p:par>
                              <p:par>
                                <p:cTn id="20" presetID="55" presetClass="exit" presetSubtype="0" fill="hold" nodeType="withEffect">
                                  <p:stCondLst>
                                    <p:cond delay="0"/>
                                  </p:stCondLst>
                                  <p:childTnLst>
                                    <p:anim calcmode="lin" valueType="num">
                                      <p:cBhvr>
                                        <p:cTn id="21" dur="1000"/>
                                        <p:tgtEl>
                                          <p:spTgt spid="3">
                                            <p:txEl>
                                              <p:pRg st="3" end="3"/>
                                            </p:txEl>
                                          </p:spTgt>
                                        </p:tgtEl>
                                        <p:attrNameLst>
                                          <p:attrName>ppt_w</p:attrName>
                                        </p:attrNameLst>
                                      </p:cBhvr>
                                      <p:tavLst>
                                        <p:tav tm="0">
                                          <p:val>
                                            <p:strVal val="ppt_w"/>
                                          </p:val>
                                        </p:tav>
                                        <p:tav tm="100000">
                                          <p:val>
                                            <p:strVal val="ppt_w*0.70"/>
                                          </p:val>
                                        </p:tav>
                                      </p:tavLst>
                                    </p:anim>
                                    <p:anim calcmode="lin" valueType="num">
                                      <p:cBhvr>
                                        <p:cTn id="22" dur="1000"/>
                                        <p:tgtEl>
                                          <p:spTgt spid="3">
                                            <p:txEl>
                                              <p:pRg st="3" end="3"/>
                                            </p:txEl>
                                          </p:spTgt>
                                        </p:tgtEl>
                                        <p:attrNameLst>
                                          <p:attrName>ppt_h</p:attrName>
                                        </p:attrNameLst>
                                      </p:cBhvr>
                                      <p:tavLst>
                                        <p:tav tm="0">
                                          <p:val>
                                            <p:strVal val="ppt_h"/>
                                          </p:val>
                                        </p:tav>
                                        <p:tav tm="100000">
                                          <p:val>
                                            <p:strVal val="ppt_h"/>
                                          </p:val>
                                        </p:tav>
                                      </p:tavLst>
                                    </p:anim>
                                    <p:animEffect transition="out" filter="fade">
                                      <p:cBhvr>
                                        <p:cTn id="23" dur="1000"/>
                                        <p:tgtEl>
                                          <p:spTgt spid="3">
                                            <p:txEl>
                                              <p:pRg st="3" end="3"/>
                                            </p:txEl>
                                          </p:spTgt>
                                        </p:tgtEl>
                                      </p:cBhvr>
                                    </p:animEffect>
                                    <p:set>
                                      <p:cBhvr>
                                        <p:cTn id="24" dur="1" fill="hold">
                                          <p:stCondLst>
                                            <p:cond delay="999"/>
                                          </p:stCondLst>
                                        </p:cTn>
                                        <p:tgtEl>
                                          <p:spTgt spid="3">
                                            <p:txEl>
                                              <p:pRg st="3" end="3"/>
                                            </p:txEl>
                                          </p:spTgt>
                                        </p:tgtEl>
                                        <p:attrNameLst>
                                          <p:attrName>style.visibility</p:attrName>
                                        </p:attrNameLst>
                                      </p:cBhvr>
                                      <p:to>
                                        <p:strVal val="hidden"/>
                                      </p:to>
                                    </p:set>
                                  </p:childTnLst>
                                </p:cTn>
                              </p:par>
                              <p:par>
                                <p:cTn id="25" presetID="55" presetClass="exit" presetSubtype="0" fill="hold" nodeType="withEffect">
                                  <p:stCondLst>
                                    <p:cond delay="0"/>
                                  </p:stCondLst>
                                  <p:childTnLst>
                                    <p:anim calcmode="lin" valueType="num">
                                      <p:cBhvr>
                                        <p:cTn id="26" dur="1000"/>
                                        <p:tgtEl>
                                          <p:spTgt spid="3">
                                            <p:txEl>
                                              <p:pRg st="4" end="4"/>
                                            </p:txEl>
                                          </p:spTgt>
                                        </p:tgtEl>
                                        <p:attrNameLst>
                                          <p:attrName>ppt_w</p:attrName>
                                        </p:attrNameLst>
                                      </p:cBhvr>
                                      <p:tavLst>
                                        <p:tav tm="0">
                                          <p:val>
                                            <p:strVal val="ppt_w"/>
                                          </p:val>
                                        </p:tav>
                                        <p:tav tm="100000">
                                          <p:val>
                                            <p:strVal val="ppt_w*0.70"/>
                                          </p:val>
                                        </p:tav>
                                      </p:tavLst>
                                    </p:anim>
                                    <p:anim calcmode="lin" valueType="num">
                                      <p:cBhvr>
                                        <p:cTn id="27" dur="1000"/>
                                        <p:tgtEl>
                                          <p:spTgt spid="3">
                                            <p:txEl>
                                              <p:pRg st="4" end="4"/>
                                            </p:txEl>
                                          </p:spTgt>
                                        </p:tgtEl>
                                        <p:attrNameLst>
                                          <p:attrName>ppt_h</p:attrName>
                                        </p:attrNameLst>
                                      </p:cBhvr>
                                      <p:tavLst>
                                        <p:tav tm="0">
                                          <p:val>
                                            <p:strVal val="ppt_h"/>
                                          </p:val>
                                        </p:tav>
                                        <p:tav tm="100000">
                                          <p:val>
                                            <p:strVal val="ppt_h"/>
                                          </p:val>
                                        </p:tav>
                                      </p:tavLst>
                                    </p:anim>
                                    <p:animEffect transition="out" filter="fade">
                                      <p:cBhvr>
                                        <p:cTn id="28" dur="1000"/>
                                        <p:tgtEl>
                                          <p:spTgt spid="3">
                                            <p:txEl>
                                              <p:pRg st="4" end="4"/>
                                            </p:txEl>
                                          </p:spTgt>
                                        </p:tgtEl>
                                      </p:cBhvr>
                                    </p:animEffect>
                                    <p:set>
                                      <p:cBhvr>
                                        <p:cTn id="29" dur="1" fill="hold">
                                          <p:stCondLst>
                                            <p:cond delay="999"/>
                                          </p:stCondLst>
                                        </p:cTn>
                                        <p:tgtEl>
                                          <p:spTgt spid="3">
                                            <p:txEl>
                                              <p:pRg st="4" end="4"/>
                                            </p:txEl>
                                          </p:spTgt>
                                        </p:tgtEl>
                                        <p:attrNameLst>
                                          <p:attrName>style.visibility</p:attrName>
                                        </p:attrNameLst>
                                      </p:cBhvr>
                                      <p:to>
                                        <p:strVal val="hidden"/>
                                      </p:to>
                                    </p:set>
                                  </p:childTnLst>
                                </p:cTn>
                              </p:par>
                              <p:par>
                                <p:cTn id="30" presetID="55" presetClass="exit" presetSubtype="0" fill="hold" nodeType="withEffect">
                                  <p:stCondLst>
                                    <p:cond delay="0"/>
                                  </p:stCondLst>
                                  <p:childTnLst>
                                    <p:anim calcmode="lin" valueType="num">
                                      <p:cBhvr>
                                        <p:cTn id="31" dur="1000"/>
                                        <p:tgtEl>
                                          <p:spTgt spid="3">
                                            <p:txEl>
                                              <p:pRg st="5" end="5"/>
                                            </p:txEl>
                                          </p:spTgt>
                                        </p:tgtEl>
                                        <p:attrNameLst>
                                          <p:attrName>ppt_w</p:attrName>
                                        </p:attrNameLst>
                                      </p:cBhvr>
                                      <p:tavLst>
                                        <p:tav tm="0">
                                          <p:val>
                                            <p:strVal val="ppt_w"/>
                                          </p:val>
                                        </p:tav>
                                        <p:tav tm="100000">
                                          <p:val>
                                            <p:strVal val="ppt_w*0.70"/>
                                          </p:val>
                                        </p:tav>
                                      </p:tavLst>
                                    </p:anim>
                                    <p:anim calcmode="lin" valueType="num">
                                      <p:cBhvr>
                                        <p:cTn id="32" dur="1000"/>
                                        <p:tgtEl>
                                          <p:spTgt spid="3">
                                            <p:txEl>
                                              <p:pRg st="5" end="5"/>
                                            </p:txEl>
                                          </p:spTgt>
                                        </p:tgtEl>
                                        <p:attrNameLst>
                                          <p:attrName>ppt_h</p:attrName>
                                        </p:attrNameLst>
                                      </p:cBhvr>
                                      <p:tavLst>
                                        <p:tav tm="0">
                                          <p:val>
                                            <p:strVal val="ppt_h"/>
                                          </p:val>
                                        </p:tav>
                                        <p:tav tm="100000">
                                          <p:val>
                                            <p:strVal val="ppt_h"/>
                                          </p:val>
                                        </p:tav>
                                      </p:tavLst>
                                    </p:anim>
                                    <p:animEffect transition="out" filter="fade">
                                      <p:cBhvr>
                                        <p:cTn id="33" dur="1000"/>
                                        <p:tgtEl>
                                          <p:spTgt spid="3">
                                            <p:txEl>
                                              <p:pRg st="5" end="5"/>
                                            </p:txEl>
                                          </p:spTgt>
                                        </p:tgtEl>
                                      </p:cBhvr>
                                    </p:animEffect>
                                    <p:set>
                                      <p:cBhvr>
                                        <p:cTn id="34"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838200"/>
            <a:ext cx="7848600" cy="4495800"/>
          </a:xfrm>
          <a:ln>
            <a:solidFill>
              <a:schemeClr val="tx2"/>
            </a:solidFill>
          </a:ln>
        </p:spPr>
        <p:txBody>
          <a:bodyPr>
            <a:normAutofit fontScale="92500" lnSpcReduction="20000"/>
          </a:bodyPr>
          <a:lstStyle/>
          <a:p>
            <a:pPr algn="r"/>
            <a:r>
              <a:rPr lang="fa-IR" sz="2800" b="1" dirty="0">
                <a:solidFill>
                  <a:srgbClr val="FF0000"/>
                </a:solidFill>
                <a:latin typeface="Arial" pitchFamily="34" charset="0"/>
                <a:cs typeface="Arial" pitchFamily="34" charset="0"/>
              </a:rPr>
              <a:t>به کار بستن </a:t>
            </a:r>
            <a:r>
              <a:rPr lang="fa-IR" sz="2800" dirty="0">
                <a:solidFill>
                  <a:schemeClr val="bg1"/>
                </a:solidFill>
                <a:latin typeface="Arial" pitchFamily="34" charset="0"/>
                <a:cs typeface="Arial" pitchFamily="34" charset="0"/>
              </a:rPr>
              <a:t>: </a:t>
            </a:r>
            <a:r>
              <a:rPr lang="fa-IR" sz="2800" dirty="0">
                <a:solidFill>
                  <a:srgbClr val="002060"/>
                </a:solidFill>
                <a:latin typeface="Arial" pitchFamily="34" charset="0"/>
                <a:cs typeface="Arial" pitchFamily="34" charset="0"/>
              </a:rPr>
              <a:t>ایفای نقش گروهی ، بچه ها را به سه گروه بر اساس ویژگی های عزت نفس تقسیم می نماییم .مثلا به سه گروه توهین ، تهدید،تحقیر ، سپس از آن ها می خواهیم آثارخود را بر اساس دانش پیشین یا دانش سازمان یافته ارائه نمایند (کتاب عزت نفس </a:t>
            </a:r>
            <a:r>
              <a:rPr lang="fa-IR" sz="2800" dirty="0" smtClean="0">
                <a:solidFill>
                  <a:srgbClr val="002060"/>
                </a:solidFill>
                <a:latin typeface="Arial" pitchFamily="34" charset="0"/>
                <a:cs typeface="Arial" pitchFamily="34" charset="0"/>
              </a:rPr>
              <a:t>)</a:t>
            </a:r>
            <a:endParaRPr lang="fa-IR" sz="2800" b="1" dirty="0" smtClean="0">
              <a:solidFill>
                <a:srgbClr val="002060"/>
              </a:solidFill>
              <a:latin typeface="Arial" pitchFamily="34" charset="0"/>
              <a:cs typeface="Arial" pitchFamily="34" charset="0"/>
            </a:endParaRPr>
          </a:p>
          <a:p>
            <a:pPr algn="r"/>
            <a:r>
              <a:rPr lang="fa-IR" sz="2800" b="1" dirty="0" smtClean="0">
                <a:solidFill>
                  <a:srgbClr val="FF0000"/>
                </a:solidFill>
                <a:latin typeface="Arial" pitchFamily="34" charset="0"/>
                <a:cs typeface="Arial" pitchFamily="34" charset="0"/>
              </a:rPr>
              <a:t>به اشتراک گذاشتن </a:t>
            </a:r>
            <a:r>
              <a:rPr lang="fa-IR" sz="2400" dirty="0" smtClean="0">
                <a:solidFill>
                  <a:srgbClr val="002060"/>
                </a:solidFill>
                <a:latin typeface="Arial" pitchFamily="34" charset="0"/>
                <a:cs typeface="Arial" pitchFamily="34" charset="0"/>
              </a:rPr>
              <a:t>: گروه ها به نوبت یافته های خود را ارائه می نمایند و سایر افراد کلاس نظر خود را نسبت به یافته ها ی آنها ارائه می نمایند مثلا از بچه ها می خواهیم حالا اگر در مقابل افرادی که توهین یا تهدید یا تحقیر قرار گرفته اند به چه شیوه ای عمل می کنند .</a:t>
            </a:r>
          </a:p>
          <a:p>
            <a:pPr algn="r"/>
            <a:r>
              <a:rPr lang="fa-IR" sz="2400" b="1" dirty="0" smtClean="0">
                <a:solidFill>
                  <a:srgbClr val="FF0000"/>
                </a:solidFill>
                <a:latin typeface="Arial" pitchFamily="34" charset="0"/>
                <a:cs typeface="Arial" pitchFamily="34" charset="0"/>
              </a:rPr>
              <a:t>انتقال به موقعیت جدید </a:t>
            </a:r>
            <a:r>
              <a:rPr lang="fa-IR" sz="2400" dirty="0" smtClean="0">
                <a:solidFill>
                  <a:srgbClr val="002060"/>
                </a:solidFill>
                <a:latin typeface="Arial" pitchFamily="34" charset="0"/>
                <a:cs typeface="Arial" pitchFamily="34" charset="0"/>
              </a:rPr>
              <a:t>: از بچه ها خواسته شددر این مرحله شیوه هایی که یاد گرفته اند برای برخورد با توهین ، تحقیر و سرزنش بکار گیرند و یا یافته های خود را به صورت یک بروشور یا یک روزنامه دیواری تبدیل نمایند . </a:t>
            </a:r>
          </a:p>
          <a:p>
            <a:pPr algn="r"/>
            <a:r>
              <a:rPr lang="fa-IR" sz="2400" b="1" dirty="0" smtClean="0">
                <a:solidFill>
                  <a:srgbClr val="002060"/>
                </a:solidFill>
                <a:latin typeface="Arial" pitchFamily="34" charset="0"/>
                <a:cs typeface="Arial" pitchFamily="34" charset="0"/>
              </a:rPr>
              <a:t>منابع و مواد </a:t>
            </a:r>
            <a:r>
              <a:rPr lang="fa-IR" sz="2400" dirty="0" smtClean="0">
                <a:solidFill>
                  <a:srgbClr val="002060"/>
                </a:solidFill>
                <a:latin typeface="Arial" pitchFamily="34" charset="0"/>
                <a:cs typeface="Arial" pitchFamily="34" charset="0"/>
              </a:rPr>
              <a:t>: منابع و مواد نسانی : معلم ، دانش آموزان ،مشاور مدرسه و . . .  ، منابع و مواد غیر انسانی : کلاس ، تابلو ، وایت برد ، کتب درسی ، مقوا ، شبکه اینترنتی و . . .</a:t>
            </a:r>
          </a:p>
          <a:p>
            <a:pPr algn="r"/>
            <a:endParaRPr lang="fa-IR" dirty="0" smtClean="0">
              <a:solidFill>
                <a:srgbClr val="002060"/>
              </a:solidFill>
              <a:latin typeface="Arial" pitchFamily="34" charset="0"/>
              <a:cs typeface="Arial" pitchFamily="34" charset="0"/>
            </a:endParaRPr>
          </a:p>
          <a:p>
            <a:pPr algn="r"/>
            <a:endParaRPr lang="fa-IR" dirty="0" smtClean="0">
              <a:solidFill>
                <a:srgbClr val="002060"/>
              </a:solidFill>
              <a:latin typeface="Arial" pitchFamily="34" charset="0"/>
              <a:cs typeface="Arial" pitchFamily="34" charset="0"/>
            </a:endParaRPr>
          </a:p>
          <a:p>
            <a:pPr algn="r"/>
            <a:endParaRPr lang="fa-IR" dirty="0" smtClean="0">
              <a:solidFill>
                <a:srgbClr val="002060"/>
              </a:solidFill>
              <a:latin typeface="Arial" pitchFamily="34" charset="0"/>
              <a:cs typeface="Arial" pitchFamily="34" charset="0"/>
            </a:endParaRPr>
          </a:p>
          <a:p>
            <a:pPr algn="r"/>
            <a:endParaRPr lang="fa-IR" dirty="0" smtClean="0">
              <a:solidFill>
                <a:srgbClr val="002060"/>
              </a:solidFill>
              <a:latin typeface="Arial" pitchFamily="34" charset="0"/>
              <a:cs typeface="Arial" pitchFamily="34" charset="0"/>
            </a:endParaRPr>
          </a:p>
          <a:p>
            <a:pPr algn="r"/>
            <a:endParaRPr lang="fa-IR" dirty="0" smtClean="0">
              <a:solidFill>
                <a:srgbClr val="002060"/>
              </a:solidFill>
              <a:latin typeface="Arial" pitchFamily="34" charset="0"/>
              <a:cs typeface="Arial" pitchFamily="34" charset="0"/>
            </a:endParaRPr>
          </a:p>
          <a:p>
            <a:pPr algn="r"/>
            <a:endParaRPr lang="fa-IR"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552761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body" idx="1"/>
          </p:nvPr>
        </p:nvSpPr>
        <p:spPr>
          <a:xfrm>
            <a:off x="457200" y="1066800"/>
            <a:ext cx="8229600" cy="5000659"/>
          </a:xfrm>
        </p:spPr>
        <p:txBody>
          <a:bodyPr>
            <a:normAutofit/>
          </a:bodyPr>
          <a:lstStyle/>
          <a:p>
            <a:pPr algn="r"/>
            <a:endParaRPr lang="fa-IR" sz="2400" dirty="0" smtClean="0">
              <a:solidFill>
                <a:schemeClr val="bg1"/>
              </a:solidFill>
              <a:latin typeface="Arial" pitchFamily="34" charset="0"/>
              <a:cs typeface="Arial" pitchFamily="34" charset="0"/>
            </a:endParaRPr>
          </a:p>
          <a:p>
            <a:pPr algn="r">
              <a:lnSpc>
                <a:spcPct val="150000"/>
              </a:lnSpc>
            </a:pPr>
            <a:r>
              <a:rPr lang="fa-IR" sz="2400" b="1" dirty="0" smtClean="0">
                <a:solidFill>
                  <a:srgbClr val="FF0000"/>
                </a:solidFill>
                <a:latin typeface="Arial" pitchFamily="34" charset="0"/>
                <a:cs typeface="Arial" pitchFamily="34" charset="0"/>
              </a:rPr>
              <a:t>هدایت و بازخورد : </a:t>
            </a:r>
            <a:r>
              <a:rPr lang="fa-IR" sz="2400" dirty="0" smtClean="0">
                <a:solidFill>
                  <a:srgbClr val="236F9D"/>
                </a:solidFill>
                <a:latin typeface="Arial" pitchFamily="34" charset="0"/>
                <a:cs typeface="Arial" pitchFamily="34" charset="0"/>
              </a:rPr>
              <a:t>دانش آموزان را به تعامل و گفتگو و بحث بیشتر تشویق و هدایت نمودم و از دانش آموزان دعوت شدتا ضمن بررسی یافته ها به تامل و تفکر بیشتر بپردازند ، از دانش آموزان خواسته شدبه کاربرد عزت نفس در موقعیت های مختلف زندگی روزمره یا تصمیم گیری های خود توجه نمایند . دانش آموزان برای تهیه ی بروشور هدایت شدند</a:t>
            </a:r>
          </a:p>
          <a:p>
            <a:pPr algn="r">
              <a:lnSpc>
                <a:spcPct val="150000"/>
              </a:lnSpc>
            </a:pPr>
            <a:r>
              <a:rPr lang="fa-IR" sz="2400" b="1" dirty="0" smtClean="0">
                <a:solidFill>
                  <a:srgbClr val="236F9D"/>
                </a:solidFill>
                <a:latin typeface="Arial" pitchFamily="34" charset="0"/>
                <a:cs typeface="Arial" pitchFamily="34" charset="0"/>
              </a:rPr>
              <a:t>سنجش عملکرد </a:t>
            </a:r>
            <a:r>
              <a:rPr lang="fa-IR" sz="2400" dirty="0" smtClean="0">
                <a:solidFill>
                  <a:srgbClr val="236F9D"/>
                </a:solidFill>
                <a:latin typeface="Arial" pitchFamily="34" charset="0"/>
                <a:cs typeface="Arial" pitchFamily="34" charset="0"/>
              </a:rPr>
              <a:t>: سنجش همراه به آموزش از آغاز تا پایان کلاس جریان داشت یعنی از بارش فکری بچه ها و طرح سوالات ، سنجش صورت گرفت و در پایان نیز یادگیری دانش آموزان از طریق آزمون مورد سنجش قرار گرفت.</a:t>
            </a:r>
          </a:p>
          <a:p>
            <a:endParaRPr lang="fa-IR" sz="2400" dirty="0">
              <a:solidFill>
                <a:srgbClr val="236F9D"/>
              </a:solidFill>
              <a:latin typeface="Arial" pitchFamily="34" charset="0"/>
              <a:cs typeface="Arial" pitchFamily="34" charset="0"/>
            </a:endParaRPr>
          </a:p>
        </p:txBody>
      </p:sp>
    </p:spTree>
    <p:extLst>
      <p:ext uri="{BB962C8B-B14F-4D97-AF65-F5344CB8AC3E}">
        <p14:creationId xmlns:p14="http://schemas.microsoft.com/office/powerpoint/2010/main" val="2538711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circle(in)">
                                      <p:cBhvr>
                                        <p:cTn id="1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752600"/>
            <a:ext cx="8458200" cy="4114800"/>
          </a:xfrm>
        </p:spPr>
        <p:txBody>
          <a:bodyPr>
            <a:normAutofit fontScale="70000" lnSpcReduction="20000"/>
          </a:bodyPr>
          <a:lstStyle/>
          <a:p>
            <a:pPr algn="r">
              <a:lnSpc>
                <a:spcPct val="120000"/>
              </a:lnSpc>
            </a:pPr>
            <a:r>
              <a:rPr lang="fa-IR" sz="2000" b="1" dirty="0" smtClean="0">
                <a:solidFill>
                  <a:srgbClr val="236F9D"/>
                </a:solidFill>
                <a:cs typeface="B Zar" pitchFamily="2" charset="-78"/>
              </a:rPr>
              <a:t>پژوهش </a:t>
            </a:r>
            <a:r>
              <a:rPr lang="fa-IR" sz="2000" dirty="0">
                <a:solidFill>
                  <a:srgbClr val="236F9D"/>
                </a:solidFill>
                <a:cs typeface="B Zar" pitchFamily="2" charset="-78"/>
              </a:rPr>
              <a:t>: </a:t>
            </a:r>
            <a:endParaRPr lang="fa-IR" sz="2000" dirty="0" smtClean="0">
              <a:solidFill>
                <a:srgbClr val="236F9D"/>
              </a:solidFill>
              <a:cs typeface="B Zar" pitchFamily="2" charset="-78"/>
            </a:endParaRPr>
          </a:p>
          <a:p>
            <a:pPr algn="r">
              <a:lnSpc>
                <a:spcPct val="120000"/>
              </a:lnSpc>
            </a:pPr>
            <a:r>
              <a:rPr lang="fa-IR" sz="2800" dirty="0" smtClean="0">
                <a:solidFill>
                  <a:srgbClr val="236F9D"/>
                </a:solidFill>
                <a:latin typeface="Arial" pitchFamily="34" charset="0"/>
                <a:cs typeface="Arial" pitchFamily="34" charset="0"/>
              </a:rPr>
              <a:t>جستجوی </a:t>
            </a:r>
            <a:r>
              <a:rPr lang="fa-IR" sz="2800" dirty="0">
                <a:solidFill>
                  <a:srgbClr val="236F9D"/>
                </a:solidFill>
                <a:latin typeface="Arial" pitchFamily="34" charset="0"/>
                <a:cs typeface="Arial" pitchFamily="34" charset="0"/>
              </a:rPr>
              <a:t>منظم و هدفمند برای پاسخگویی به سوالات و یا حل مسائل با استفاده از روش های گوناگون </a:t>
            </a:r>
          </a:p>
          <a:p>
            <a:pPr algn="r">
              <a:lnSpc>
                <a:spcPct val="120000"/>
              </a:lnSpc>
            </a:pPr>
            <a:r>
              <a:rPr lang="fa-IR" sz="2800" dirty="0">
                <a:solidFill>
                  <a:srgbClr val="236F9D"/>
                </a:solidFill>
                <a:latin typeface="Arial" pitchFamily="34" charset="0"/>
                <a:cs typeface="Arial" pitchFamily="34" charset="0"/>
              </a:rPr>
              <a:t> </a:t>
            </a:r>
            <a:r>
              <a:rPr lang="fa-IR" sz="2800" b="1" dirty="0" smtClean="0">
                <a:solidFill>
                  <a:srgbClr val="236F9D"/>
                </a:solidFill>
                <a:latin typeface="Arial" pitchFamily="34" charset="0"/>
                <a:cs typeface="Arial" pitchFamily="34" charset="0"/>
              </a:rPr>
              <a:t>کنش </a:t>
            </a:r>
            <a:r>
              <a:rPr lang="fa-IR" sz="2800" b="1" dirty="0">
                <a:solidFill>
                  <a:srgbClr val="236F9D"/>
                </a:solidFill>
                <a:latin typeface="Arial" pitchFamily="34" charset="0"/>
                <a:cs typeface="Arial" pitchFamily="34" charset="0"/>
              </a:rPr>
              <a:t>پژوهی </a:t>
            </a:r>
            <a:r>
              <a:rPr lang="fa-IR" sz="2800" dirty="0" smtClean="0">
                <a:solidFill>
                  <a:srgbClr val="236F9D"/>
                </a:solidFill>
                <a:latin typeface="Arial" pitchFamily="34" charset="0"/>
                <a:cs typeface="Arial" pitchFamily="34" charset="0"/>
              </a:rPr>
              <a:t>:</a:t>
            </a:r>
          </a:p>
          <a:p>
            <a:pPr algn="r">
              <a:lnSpc>
                <a:spcPct val="120000"/>
              </a:lnSpc>
            </a:pPr>
            <a:r>
              <a:rPr lang="fa-IR" sz="2800" dirty="0" smtClean="0">
                <a:solidFill>
                  <a:srgbClr val="236F9D"/>
                </a:solidFill>
                <a:latin typeface="Arial" pitchFamily="34" charset="0"/>
                <a:cs typeface="Arial" pitchFamily="34" charset="0"/>
              </a:rPr>
              <a:t> </a:t>
            </a:r>
            <a:r>
              <a:rPr lang="fa-IR" sz="2800" dirty="0">
                <a:solidFill>
                  <a:srgbClr val="236F9D"/>
                </a:solidFill>
                <a:latin typeface="Arial" pitchFamily="34" charset="0"/>
                <a:cs typeface="Arial" pitchFamily="34" charset="0"/>
              </a:rPr>
              <a:t>پژوهش دانشجو در مورد فرایند یادگیری خودش است ، دانشجو می خواهد عمل حرفه ای خودش را بهبود ببخشد . در کنش پژوهی موضوع مطالعه و عمل ، خودش است .</a:t>
            </a:r>
          </a:p>
          <a:p>
            <a:pPr algn="r">
              <a:lnSpc>
                <a:spcPct val="120000"/>
              </a:lnSpc>
            </a:pPr>
            <a:r>
              <a:rPr lang="fa-IR" sz="2800" b="1" dirty="0">
                <a:solidFill>
                  <a:srgbClr val="236F9D"/>
                </a:solidFill>
                <a:latin typeface="Arial" pitchFamily="34" charset="0"/>
                <a:cs typeface="Arial" pitchFamily="34" charset="0"/>
              </a:rPr>
              <a:t>چرخه طرح کنش پژوهی    </a:t>
            </a:r>
          </a:p>
          <a:p>
            <a:pPr algn="r">
              <a:lnSpc>
                <a:spcPct val="120000"/>
              </a:lnSpc>
              <a:buFontTx/>
              <a:buChar char="-"/>
            </a:pPr>
            <a:r>
              <a:rPr lang="fa-IR" sz="2800" dirty="0">
                <a:solidFill>
                  <a:srgbClr val="236F9D"/>
                </a:solidFill>
                <a:latin typeface="Arial" pitchFamily="34" charset="0"/>
                <a:cs typeface="Arial" pitchFamily="34" charset="0"/>
              </a:rPr>
              <a:t>توصیف ویژگی های شخصی ، حرفه ای ، اجتماعی و . . .  : توصیف دانشجو از خودش پیرامون تحصیلات ، علایق ، اهداف ، ویژگی های حرفه ای و اجتماعی و . . . انتظارات ، آرزوها و . . .</a:t>
            </a:r>
          </a:p>
          <a:p>
            <a:pPr algn="r">
              <a:lnSpc>
                <a:spcPct val="120000"/>
              </a:lnSpc>
              <a:buFontTx/>
              <a:buChar char="-"/>
            </a:pPr>
            <a:r>
              <a:rPr lang="fa-IR" sz="2800" dirty="0">
                <a:solidFill>
                  <a:srgbClr val="236F9D"/>
                </a:solidFill>
                <a:latin typeface="Arial" pitchFamily="34" charset="0"/>
                <a:cs typeface="Arial" pitchFamily="34" charset="0"/>
              </a:rPr>
              <a:t>- تعریف واضح و روشن از مسئله : معمولا به صورت یک جمله پرسشی مطرح می شود مثلا من نمی دانم ؟</a:t>
            </a:r>
          </a:p>
          <a:p>
            <a:pPr algn="r">
              <a:lnSpc>
                <a:spcPct val="120000"/>
              </a:lnSpc>
              <a:buFontTx/>
              <a:buChar char="-"/>
            </a:pPr>
            <a:r>
              <a:rPr lang="fa-IR" sz="2800" dirty="0">
                <a:solidFill>
                  <a:srgbClr val="236F9D"/>
                </a:solidFill>
                <a:latin typeface="Arial" pitchFamily="34" charset="0"/>
                <a:cs typeface="Arial" pitchFamily="34" charset="0"/>
              </a:rPr>
              <a:t>یا چگونه می توانم دانش حرفه ای خود را توسعه دهم </a:t>
            </a:r>
            <a:r>
              <a:rPr lang="fa-IR" sz="2800" dirty="0" smtClean="0">
                <a:solidFill>
                  <a:srgbClr val="236F9D"/>
                </a:solidFill>
                <a:latin typeface="Arial" pitchFamily="34" charset="0"/>
                <a:cs typeface="Arial" pitchFamily="34" charset="0"/>
              </a:rPr>
              <a:t>؟</a:t>
            </a:r>
            <a:endParaRPr lang="fa-IR" sz="2800" dirty="0">
              <a:solidFill>
                <a:srgbClr val="236F9D"/>
              </a:solidFill>
              <a:latin typeface="Arial" pitchFamily="34" charset="0"/>
              <a:cs typeface="Arial" pitchFamily="34" charset="0"/>
            </a:endParaRPr>
          </a:p>
          <a:p>
            <a:pPr algn="r">
              <a:lnSpc>
                <a:spcPct val="150000"/>
              </a:lnSpc>
            </a:pPr>
            <a:endParaRPr lang="fa-IR" sz="2000" dirty="0" smtClean="0">
              <a:solidFill>
                <a:srgbClr val="236F9D"/>
              </a:solidFill>
              <a:cs typeface="B Zar" pitchFamily="2" charset="-78"/>
            </a:endParaRPr>
          </a:p>
        </p:txBody>
      </p:sp>
      <p:sp>
        <p:nvSpPr>
          <p:cNvPr id="4" name="Flowchart: Stored Data 3"/>
          <p:cNvSpPr/>
          <p:nvPr/>
        </p:nvSpPr>
        <p:spPr>
          <a:xfrm>
            <a:off x="2895600" y="762000"/>
            <a:ext cx="5334000" cy="457200"/>
          </a:xfrm>
          <a:prstGeom prst="flowChartOnlineStorag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a-IR" sz="2400" b="1" dirty="0" smtClean="0">
              <a:solidFill>
                <a:srgbClr val="FF0000"/>
              </a:solidFill>
              <a:cs typeface="B Zar" pitchFamily="2" charset="-78"/>
            </a:endParaRPr>
          </a:p>
          <a:p>
            <a:pPr algn="ctr"/>
            <a:r>
              <a:rPr lang="fa-IR" sz="2400" b="1" dirty="0" smtClean="0">
                <a:solidFill>
                  <a:srgbClr val="FF0000"/>
                </a:solidFill>
                <a:cs typeface="B Zar" pitchFamily="2" charset="-78"/>
              </a:rPr>
              <a:t>طرح </a:t>
            </a:r>
            <a:r>
              <a:rPr lang="fa-IR" sz="2400" b="1" dirty="0">
                <a:solidFill>
                  <a:srgbClr val="FF0000"/>
                </a:solidFill>
                <a:cs typeface="B Zar" pitchFamily="2" charset="-78"/>
              </a:rPr>
              <a:t>کنش پژوهی</a:t>
            </a:r>
          </a:p>
          <a:p>
            <a:pPr algn="ctr"/>
            <a:endParaRPr lang="en-US" sz="2400" dirty="0">
              <a:solidFill>
                <a:srgbClr val="FF0000"/>
              </a:solidFill>
            </a:endParaRPr>
          </a:p>
        </p:txBody>
      </p:sp>
    </p:spTree>
    <p:extLst>
      <p:ext uri="{BB962C8B-B14F-4D97-AF65-F5344CB8AC3E}">
        <p14:creationId xmlns:p14="http://schemas.microsoft.com/office/powerpoint/2010/main" val="1552904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0600"/>
            <a:ext cx="8229600" cy="4343400"/>
          </a:xfrm>
        </p:spPr>
        <p:txBody>
          <a:bodyPr>
            <a:noAutofit/>
          </a:bodyPr>
          <a:lstStyle/>
          <a:p>
            <a:pPr algn="r">
              <a:buFontTx/>
              <a:buChar char="-"/>
            </a:pPr>
            <a:r>
              <a:rPr lang="fa-IR" sz="2400" b="1" dirty="0" smtClean="0">
                <a:solidFill>
                  <a:srgbClr val="FF0000"/>
                </a:solidFill>
                <a:latin typeface="Arial" pitchFamily="34" charset="0"/>
                <a:cs typeface="Arial" pitchFamily="34" charset="0"/>
              </a:rPr>
              <a:t>تحلیل موقعیت </a:t>
            </a:r>
            <a:r>
              <a:rPr lang="fa-IR" sz="2400" dirty="0" smtClean="0">
                <a:solidFill>
                  <a:schemeClr val="bg1"/>
                </a:solidFill>
                <a:latin typeface="Arial" pitchFamily="34" charset="0"/>
                <a:cs typeface="Arial" pitchFamily="34" charset="0"/>
              </a:rPr>
              <a:t>: </a:t>
            </a:r>
            <a:r>
              <a:rPr lang="fa-IR" sz="2400" dirty="0" smtClean="0">
                <a:solidFill>
                  <a:srgbClr val="236F9D"/>
                </a:solidFill>
                <a:latin typeface="Arial" pitchFamily="34" charset="0"/>
                <a:cs typeface="Arial" pitchFamily="34" charset="0"/>
              </a:rPr>
              <a:t>در این مرحله موقعیت مدرسه ، موقعیت کلاس ودانش آموزان را توصیف می کند . </a:t>
            </a:r>
          </a:p>
          <a:p>
            <a:pPr algn="r">
              <a:buFontTx/>
              <a:buChar char="-"/>
            </a:pPr>
            <a:r>
              <a:rPr lang="fa-IR" sz="2400" dirty="0" smtClean="0">
                <a:solidFill>
                  <a:srgbClr val="236F9D"/>
                </a:solidFill>
                <a:latin typeface="Arial" pitchFamily="34" charset="0"/>
                <a:cs typeface="Arial" pitchFamily="34" charset="0"/>
              </a:rPr>
              <a:t>مثال : مدرسه در کجاست ، دخترانه یا پسرانه ، چند نوبته ، در چه کلاسی و در چه درسی مسئله وجود دارد و...</a:t>
            </a:r>
          </a:p>
          <a:p>
            <a:pPr algn="r">
              <a:buFontTx/>
              <a:buChar char="-"/>
            </a:pPr>
            <a:r>
              <a:rPr lang="fa-IR" sz="2400" dirty="0" smtClean="0">
                <a:solidFill>
                  <a:srgbClr val="236F9D"/>
                </a:solidFill>
                <a:latin typeface="Arial" pitchFamily="34" charset="0"/>
                <a:cs typeface="Arial" pitchFamily="34" charset="0"/>
              </a:rPr>
              <a:t>فرضیه ها یا سوالها یا هدفها : اینکه می خواهم چه کاری را انجام دهم </a:t>
            </a:r>
          </a:p>
          <a:p>
            <a:pPr algn="r"/>
            <a:r>
              <a:rPr lang="fa-IR" sz="2400" dirty="0" smtClean="0">
                <a:solidFill>
                  <a:srgbClr val="236F9D"/>
                </a:solidFill>
                <a:latin typeface="Arial" pitchFamily="34" charset="0"/>
                <a:cs typeface="Arial" pitchFamily="34" charset="0"/>
              </a:rPr>
              <a:t>مثال : هدف تغییر فضای تهدید آمیز کلاس به یک فضای اعتماد آمیزی برای تربیت دینی </a:t>
            </a:r>
          </a:p>
          <a:p>
            <a:pPr algn="r"/>
            <a:r>
              <a:rPr lang="fa-IR" sz="2400" dirty="0" smtClean="0">
                <a:solidFill>
                  <a:srgbClr val="236F9D"/>
                </a:solidFill>
                <a:latin typeface="Arial" pitchFamily="34" charset="0"/>
                <a:cs typeface="Arial" pitchFamily="34" charset="0"/>
              </a:rPr>
              <a:t>می خواهم در این ترم مفهوم ضرب و کاربرد آنها را در زندگی دانش آموزان تفهیم نمایم .</a:t>
            </a:r>
          </a:p>
          <a:p>
            <a:pPr algn="r"/>
            <a:r>
              <a:rPr lang="fa-IR" sz="2400" dirty="0" smtClean="0">
                <a:solidFill>
                  <a:srgbClr val="236F9D"/>
                </a:solidFill>
                <a:latin typeface="Arial" pitchFamily="34" charset="0"/>
                <a:cs typeface="Arial" pitchFamily="34" charset="0"/>
              </a:rPr>
              <a:t>تدوین طرح برای عمل : در این مرحله طراحی آموزشی انجام می دهیم </a:t>
            </a:r>
          </a:p>
          <a:p>
            <a:pPr algn="r"/>
            <a:r>
              <a:rPr lang="fa-IR" sz="2400" dirty="0" smtClean="0">
                <a:solidFill>
                  <a:srgbClr val="236F9D"/>
                </a:solidFill>
                <a:latin typeface="Arial" pitchFamily="34" charset="0"/>
                <a:cs typeface="Arial" pitchFamily="34" charset="0"/>
              </a:rPr>
              <a:t>- بازکاوی و ارزشیابی نقشه عمل : طرح آموزشی تهیه شده را مورد ارزشیابی </a:t>
            </a:r>
            <a:r>
              <a:rPr lang="fa-IR" sz="2400" dirty="0" smtClean="0">
                <a:solidFill>
                  <a:schemeClr val="bg1"/>
                </a:solidFill>
                <a:latin typeface="Arial" pitchFamily="34" charset="0"/>
                <a:cs typeface="Arial" pitchFamily="34" charset="0"/>
              </a:rPr>
              <a:t>قرار می دهیم. </a:t>
            </a:r>
            <a:endParaRPr lang="fa-I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282786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xEl>
                                              <p:pRg st="4" end="4"/>
                                            </p:txEl>
                                          </p:spTgt>
                                        </p:tgtEl>
                                      </p:cBhvr>
                                    </p:animEffect>
                                    <p:animScale>
                                      <p:cBhvr>
                                        <p:cTn id="19" dur="250" autoRev="1" fill="hold"/>
                                        <p:tgtEl>
                                          <p:spTgt spid="3">
                                            <p:txEl>
                                              <p:pRg st="4" end="4"/>
                                            </p:txEl>
                                          </p:spTgt>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3">
                                            <p:txEl>
                                              <p:pRg st="5" end="5"/>
                                            </p:txEl>
                                          </p:spTgt>
                                        </p:tgtEl>
                                      </p:cBhvr>
                                    </p:animEffect>
                                    <p:animScale>
                                      <p:cBhvr>
                                        <p:cTn id="22" dur="250" autoRev="1" fill="hold"/>
                                        <p:tgtEl>
                                          <p:spTgt spid="3">
                                            <p:txEl>
                                              <p:pRg st="5" end="5"/>
                                            </p:txEl>
                                          </p:spTgt>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3">
                                            <p:txEl>
                                              <p:pRg st="6" end="6"/>
                                            </p:txEl>
                                          </p:spTgt>
                                        </p:tgtEl>
                                      </p:cBhvr>
                                    </p:animEffect>
                                    <p:animScale>
                                      <p:cBhvr>
                                        <p:cTn id="25"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153400" cy="4191000"/>
          </a:xfrm>
        </p:spPr>
        <p:txBody>
          <a:bodyPr>
            <a:normAutofit/>
          </a:bodyPr>
          <a:lstStyle/>
          <a:p>
            <a:pPr algn="r">
              <a:buFontTx/>
              <a:buChar char="-"/>
            </a:pPr>
            <a:r>
              <a:rPr lang="fa-IR" sz="2400" dirty="0" smtClean="0">
                <a:solidFill>
                  <a:srgbClr val="236F9D"/>
                </a:solidFill>
                <a:latin typeface="Arial" pitchFamily="34" charset="0"/>
                <a:cs typeface="Arial" pitchFamily="34" charset="0"/>
              </a:rPr>
              <a:t>اجرا ی طرح : </a:t>
            </a:r>
          </a:p>
          <a:p>
            <a:pPr algn="r">
              <a:buFontTx/>
              <a:buChar char="-"/>
            </a:pPr>
            <a:r>
              <a:rPr lang="fa-IR" sz="2400" dirty="0" smtClean="0">
                <a:solidFill>
                  <a:srgbClr val="236F9D"/>
                </a:solidFill>
                <a:latin typeface="Arial" pitchFamily="34" charset="0"/>
                <a:cs typeface="Arial" pitchFamily="34" charset="0"/>
              </a:rPr>
              <a:t>طرح توسط دانشجو اجرا می گردد.</a:t>
            </a:r>
          </a:p>
          <a:p>
            <a:pPr algn="r"/>
            <a:r>
              <a:rPr lang="fa-IR" sz="2400" b="1" dirty="0" smtClean="0">
                <a:solidFill>
                  <a:srgbClr val="FF0000"/>
                </a:solidFill>
                <a:latin typeface="Arial" pitchFamily="34" charset="0"/>
                <a:cs typeface="Arial" pitchFamily="34" charset="0"/>
              </a:rPr>
              <a:t>تأمل درباره عمل انجام شده ، تبیین و فهم آن و بازگشت به مرحله اول </a:t>
            </a:r>
            <a:r>
              <a:rPr lang="fa-IR" sz="2400" dirty="0" smtClean="0">
                <a:solidFill>
                  <a:srgbClr val="236F9D"/>
                </a:solidFill>
                <a:latin typeface="Arial" pitchFamily="34" charset="0"/>
                <a:cs typeface="Arial" pitchFamily="34" charset="0"/>
              </a:rPr>
              <a:t>: در این قسمت نظارت و ارزیابی صورت می گیرد تا مشخص شود تا چه اندازه به مسئله مطرح شده یا هدف طراحی شده دست یافته ایم و در صورت نیاز بر می گردیم و مجدد ارزیابی را انجام دهیم .</a:t>
            </a:r>
          </a:p>
          <a:p>
            <a:pPr algn="r"/>
            <a:r>
              <a:rPr lang="fa-IR" sz="2400" b="1" dirty="0" smtClean="0">
                <a:solidFill>
                  <a:srgbClr val="FF0000"/>
                </a:solidFill>
                <a:latin typeface="Arial" pitchFamily="34" charset="0"/>
                <a:cs typeface="Arial" pitchFamily="34" charset="0"/>
              </a:rPr>
              <a:t>ثبت و ارائه نتایج </a:t>
            </a:r>
          </a:p>
          <a:p>
            <a:pPr algn="r"/>
            <a:r>
              <a:rPr lang="fa-IR" sz="2400" dirty="0" smtClean="0">
                <a:solidFill>
                  <a:srgbClr val="236F9D"/>
                </a:solidFill>
                <a:latin typeface="Arial" pitchFamily="34" charset="0"/>
                <a:cs typeface="Arial" pitchFamily="34" charset="0"/>
              </a:rPr>
              <a:t> تأمل براساس ثبت تجربیات و واکاوی آن ( گزارش پایانی ) : در این مرحله کد گذاری انجام می شود و سپس تحلیل و نتیجه گیری صورت می گیرد .</a:t>
            </a:r>
            <a:endParaRPr lang="fa-IR" sz="2400" dirty="0">
              <a:solidFill>
                <a:srgbClr val="236F9D"/>
              </a:solidFill>
              <a:latin typeface="Arial" pitchFamily="34" charset="0"/>
              <a:cs typeface="Arial" pitchFamily="34" charset="0"/>
            </a:endParaRPr>
          </a:p>
        </p:txBody>
      </p:sp>
    </p:spTree>
    <p:extLst>
      <p:ext uri="{BB962C8B-B14F-4D97-AF65-F5344CB8AC3E}">
        <p14:creationId xmlns:p14="http://schemas.microsoft.com/office/powerpoint/2010/main" val="388473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76400"/>
            <a:ext cx="8153400" cy="4038600"/>
          </a:xfrm>
        </p:spPr>
        <p:txBody>
          <a:bodyPr>
            <a:normAutofit lnSpcReduction="10000"/>
          </a:bodyPr>
          <a:lstStyle/>
          <a:p>
            <a:pPr algn="r"/>
            <a:endParaRPr lang="fa-IR" sz="2400" dirty="0" smtClean="0">
              <a:solidFill>
                <a:schemeClr val="bg1"/>
              </a:solidFill>
              <a:latin typeface="Arial" pitchFamily="34" charset="0"/>
              <a:cs typeface="Arial" pitchFamily="34" charset="0"/>
            </a:endParaRPr>
          </a:p>
          <a:p>
            <a:pPr algn="r"/>
            <a:endParaRPr lang="fa-IR" sz="2400" dirty="0" smtClean="0">
              <a:solidFill>
                <a:schemeClr val="bg1"/>
              </a:solidFill>
              <a:latin typeface="Arial" pitchFamily="34" charset="0"/>
              <a:cs typeface="Arial" pitchFamily="34" charset="0"/>
            </a:endParaRPr>
          </a:p>
          <a:p>
            <a:pPr algn="r"/>
            <a:r>
              <a:rPr lang="fa-IR" sz="2400" dirty="0" smtClean="0">
                <a:solidFill>
                  <a:srgbClr val="0070C0"/>
                </a:solidFill>
                <a:latin typeface="Arial" pitchFamily="34" charset="0"/>
                <a:cs typeface="Arial" pitchFamily="34" charset="0"/>
              </a:rPr>
              <a:t>مروری بر پژوهش روایتی : یکی از ابزارهایی که به ما برای شناخت موقعیت کمک می کند . </a:t>
            </a:r>
          </a:p>
          <a:p>
            <a:pPr algn="r"/>
            <a:r>
              <a:rPr lang="fa-IR" sz="2400" dirty="0" smtClean="0">
                <a:solidFill>
                  <a:srgbClr val="0070C0"/>
                </a:solidFill>
                <a:latin typeface="Arial" pitchFamily="34" charset="0"/>
                <a:cs typeface="Arial" pitchFamily="34" charset="0"/>
              </a:rPr>
              <a:t>کرسول (2012) معتقد است اصطلاح روایی از فعل روایت کردن یا بیان کردن با ذکر جزئیات می آید </a:t>
            </a:r>
          </a:p>
          <a:p>
            <a:pPr algn="r">
              <a:buFontTx/>
              <a:buChar char="-"/>
            </a:pPr>
            <a:r>
              <a:rPr lang="fa-IR" sz="2600" b="1" dirty="0" smtClean="0">
                <a:solidFill>
                  <a:srgbClr val="FF0000"/>
                </a:solidFill>
                <a:latin typeface="Arial" pitchFamily="34" charset="0"/>
                <a:cs typeface="Arial" pitchFamily="34" charset="0"/>
              </a:rPr>
              <a:t>پژوهش روایی </a:t>
            </a:r>
            <a:r>
              <a:rPr lang="fa-IR" sz="2400" dirty="0" smtClean="0">
                <a:solidFill>
                  <a:srgbClr val="0070C0"/>
                </a:solidFill>
                <a:latin typeface="Arial" pitchFamily="34" charset="0"/>
                <a:cs typeface="Arial" pitchFamily="34" charset="0"/>
              </a:rPr>
              <a:t>یک راهبرد پژوهشی است که پژوهشگر زندگی افراد را مطالعه می کند و سپس این اطلاعات را بصورت روایت زمانی بازگویی یا باز سازی می نماید . </a:t>
            </a:r>
          </a:p>
          <a:p>
            <a:pPr algn="r"/>
            <a:r>
              <a:rPr lang="fa-IR" sz="2400" dirty="0" smtClean="0">
                <a:solidFill>
                  <a:srgbClr val="0070C0"/>
                </a:solidFill>
                <a:latin typeface="Arial" pitchFamily="34" charset="0"/>
                <a:cs typeface="Arial" pitchFamily="34" charset="0"/>
              </a:rPr>
              <a:t> شیوه ای است که از دانشجو خواسته می شود گزارش های خود را بر آن اساس تنظیم نماید سپس واکاوی و تحلیل نماید و مسئله را شناسایی و حل کند . ( اگر در آن موقعیت </a:t>
            </a:r>
            <a:r>
              <a:rPr lang="fa-IR" sz="2400" dirty="0" smtClean="0">
                <a:solidFill>
                  <a:schemeClr val="bg1"/>
                </a:solidFill>
                <a:latin typeface="Arial" pitchFamily="34" charset="0"/>
                <a:cs typeface="Arial" pitchFamily="34" charset="0"/>
              </a:rPr>
              <a:t>قرار بگیرد چه تصمیمی می گیرد ) .</a:t>
            </a:r>
          </a:p>
        </p:txBody>
      </p:sp>
      <p:sp>
        <p:nvSpPr>
          <p:cNvPr id="4" name="Flowchart: Stored Data 3"/>
          <p:cNvSpPr/>
          <p:nvPr/>
        </p:nvSpPr>
        <p:spPr>
          <a:xfrm>
            <a:off x="4800600" y="1211179"/>
            <a:ext cx="3581400" cy="457200"/>
          </a:xfrm>
          <a:prstGeom prst="flowChartOnlineStorage">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fa-IR" sz="2000" b="1" dirty="0" smtClean="0">
              <a:ln w="50800"/>
              <a:solidFill>
                <a:schemeClr val="bg1">
                  <a:shade val="50000"/>
                </a:schemeClr>
              </a:solidFill>
              <a:cs typeface="B Zar" pitchFamily="2" charset="-78"/>
            </a:endParaRPr>
          </a:p>
          <a:p>
            <a:pPr algn="ctr"/>
            <a:r>
              <a:rPr lang="fa-IR" sz="2000" b="1" dirty="0" smtClean="0">
                <a:ln w="50800"/>
                <a:solidFill>
                  <a:schemeClr val="bg1">
                    <a:shade val="50000"/>
                  </a:schemeClr>
                </a:solidFill>
                <a:cs typeface="B Zar" pitchFamily="2" charset="-78"/>
              </a:rPr>
              <a:t>گزارش </a:t>
            </a:r>
            <a:r>
              <a:rPr lang="fa-IR" sz="2000" b="1" dirty="0">
                <a:ln w="50800"/>
                <a:solidFill>
                  <a:schemeClr val="bg1">
                    <a:shade val="50000"/>
                  </a:schemeClr>
                </a:solidFill>
                <a:cs typeface="B Zar" pitchFamily="2" charset="-78"/>
              </a:rPr>
              <a:t>روایتی </a:t>
            </a:r>
          </a:p>
          <a:p>
            <a:pPr algn="ctr"/>
            <a:endParaRPr lang="en-US" sz="2000" b="1" dirty="0">
              <a:ln w="50800"/>
              <a:solidFill>
                <a:schemeClr val="bg1">
                  <a:shade val="50000"/>
                </a:schemeClr>
              </a:solidFill>
            </a:endParaRPr>
          </a:p>
        </p:txBody>
      </p:sp>
    </p:spTree>
    <p:extLst>
      <p:ext uri="{BB962C8B-B14F-4D97-AF65-F5344CB8AC3E}">
        <p14:creationId xmlns:p14="http://schemas.microsoft.com/office/powerpoint/2010/main" val="3108555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withEffect">
                                  <p:stCondLst>
                                    <p:cond delay="0"/>
                                  </p:stCondLst>
                                  <p:childTnLst>
                                    <p:animEffect transition="out" filter="wipe(down)">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p:cTn id="15" dur="500"/>
                                        <p:tgtEl>
                                          <p:spTgt spid="3">
                                            <p:txEl>
                                              <p:pRg st="5" end="5"/>
                                            </p:txEl>
                                          </p:spTgt>
                                        </p:tgtEl>
                                      </p:cBhvr>
                                    </p:animEffect>
                                    <p:set>
                                      <p:cBhvr>
                                        <p:cTn id="16"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143000"/>
            <a:ext cx="8077200" cy="5168613"/>
          </a:xfrm>
        </p:spPr>
        <p:txBody>
          <a:bodyPr>
            <a:normAutofit/>
          </a:bodyPr>
          <a:lstStyle/>
          <a:p>
            <a:pPr algn="r"/>
            <a:endParaRPr lang="fa-IR" sz="2400" dirty="0" smtClean="0">
              <a:solidFill>
                <a:srgbClr val="0070C0"/>
              </a:solidFill>
              <a:latin typeface="Arial" pitchFamily="34" charset="0"/>
              <a:cs typeface="Arial" pitchFamily="34" charset="0"/>
            </a:endParaRPr>
          </a:p>
          <a:p>
            <a:pPr algn="r"/>
            <a:r>
              <a:rPr lang="fa-IR" sz="2400" dirty="0" smtClean="0">
                <a:solidFill>
                  <a:srgbClr val="0070C0"/>
                </a:solidFill>
                <a:latin typeface="Arial" pitchFamily="34" charset="0"/>
                <a:cs typeface="Arial" pitchFamily="34" charset="0"/>
              </a:rPr>
              <a:t>1- کد گذاری باز : خط کشیدن یا رنگی کردن زیر موارد مهم یا دارای ارزش </a:t>
            </a:r>
          </a:p>
          <a:p>
            <a:pPr algn="r"/>
            <a:r>
              <a:rPr lang="fa-IR" sz="2400" dirty="0" smtClean="0">
                <a:solidFill>
                  <a:srgbClr val="0070C0"/>
                </a:solidFill>
                <a:latin typeface="Arial" pitchFamily="34" charset="0"/>
                <a:cs typeface="Arial" pitchFamily="34" charset="0"/>
              </a:rPr>
              <a:t>2- کد گذاری محوری : دسته بندی کردن : گزاره هایی که دارای ارزش مشترک یا مفهوم مشترک هستند را یک عنوان می دهیم .</a:t>
            </a:r>
          </a:p>
          <a:p>
            <a:pPr algn="r"/>
            <a:r>
              <a:rPr lang="fa-IR" sz="2400" dirty="0" smtClean="0">
                <a:solidFill>
                  <a:srgbClr val="0070C0"/>
                </a:solidFill>
                <a:latin typeface="Arial" pitchFamily="34" charset="0"/>
                <a:cs typeface="Arial" pitchFamily="34" charset="0"/>
              </a:rPr>
              <a:t>3- انتخاب مضمون ( تم ) : برقراری رابطه معنایی بین دسته های محوری یا عنوانها </a:t>
            </a:r>
          </a:p>
          <a:p>
            <a:pPr algn="r"/>
            <a:r>
              <a:rPr lang="fa-IR" sz="2400" dirty="0" smtClean="0">
                <a:solidFill>
                  <a:srgbClr val="0070C0"/>
                </a:solidFill>
                <a:latin typeface="Arial" pitchFamily="34" charset="0"/>
                <a:cs typeface="Arial" pitchFamily="34" charset="0"/>
              </a:rPr>
              <a:t>4- تبیین مسئله : تغییر و تفسیر و تبیین مسئله براساس شواهد و فراوانی کدها و مستندات علمی انجام می شود </a:t>
            </a:r>
          </a:p>
          <a:p>
            <a:pPr algn="r">
              <a:buFontTx/>
              <a:buChar char="-"/>
            </a:pPr>
            <a:r>
              <a:rPr lang="fa-IR" sz="2400" dirty="0" smtClean="0">
                <a:solidFill>
                  <a:srgbClr val="0070C0"/>
                </a:solidFill>
                <a:latin typeface="Arial" pitchFamily="34" charset="0"/>
                <a:cs typeface="Arial" pitchFamily="34" charset="0"/>
              </a:rPr>
              <a:t>کد گذاری به دو صورت انجام می شود : </a:t>
            </a:r>
          </a:p>
          <a:p>
            <a:pPr algn="r"/>
            <a:r>
              <a:rPr lang="fa-IR" sz="2400" dirty="0" smtClean="0">
                <a:solidFill>
                  <a:srgbClr val="0070C0"/>
                </a:solidFill>
                <a:latin typeface="Arial" pitchFamily="34" charset="0"/>
                <a:cs typeface="Arial" pitchFamily="34" charset="0"/>
              </a:rPr>
              <a:t>1- بر اساس مقوله های از قبل تعیین شده ( زمان ، مکان ، احساسات ، شخصیت و وقایع )</a:t>
            </a:r>
          </a:p>
          <a:p>
            <a:pPr algn="r"/>
            <a:r>
              <a:rPr lang="fa-IR" sz="2400" dirty="0" smtClean="0">
                <a:solidFill>
                  <a:srgbClr val="0070C0"/>
                </a:solidFill>
                <a:latin typeface="Arial" pitchFamily="34" charset="0"/>
                <a:cs typeface="Arial" pitchFamily="34" charset="0"/>
              </a:rPr>
              <a:t>2- بدون مقوله های از قبل تعیین شده </a:t>
            </a:r>
            <a:endParaRPr lang="fa-IR" sz="2400" dirty="0">
              <a:solidFill>
                <a:srgbClr val="0070C0"/>
              </a:solidFill>
              <a:latin typeface="Arial" pitchFamily="34" charset="0"/>
              <a:cs typeface="Arial" pitchFamily="34" charset="0"/>
            </a:endParaRPr>
          </a:p>
        </p:txBody>
      </p:sp>
      <p:sp>
        <p:nvSpPr>
          <p:cNvPr id="4" name="Flowchart: Stored Data 3"/>
          <p:cNvSpPr/>
          <p:nvPr/>
        </p:nvSpPr>
        <p:spPr>
          <a:xfrm>
            <a:off x="4419600" y="698786"/>
            <a:ext cx="4114800" cy="596613"/>
          </a:xfrm>
          <a:prstGeom prst="flowChartOnlineStorage">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fa-IR" sz="2800" b="1" dirty="0" smtClean="0">
              <a:ln w="50800"/>
              <a:solidFill>
                <a:schemeClr val="bg1">
                  <a:shade val="50000"/>
                </a:schemeClr>
              </a:solidFill>
              <a:cs typeface="B Jadid" pitchFamily="2" charset="-78"/>
            </a:endParaRPr>
          </a:p>
          <a:p>
            <a:pPr algn="ctr"/>
            <a:r>
              <a:rPr lang="fa-IR" sz="2800" dirty="0">
                <a:solidFill>
                  <a:schemeClr val="bg1"/>
                </a:solidFill>
                <a:latin typeface="Arial" pitchFamily="34" charset="0"/>
                <a:cs typeface="B Jadid" pitchFamily="2" charset="-78"/>
              </a:rPr>
              <a:t>مراحل کد گذاری </a:t>
            </a:r>
          </a:p>
          <a:p>
            <a:pPr algn="ctr"/>
            <a:endParaRPr lang="en-US" sz="2800" b="1" dirty="0">
              <a:ln w="50800"/>
              <a:solidFill>
                <a:schemeClr val="bg1">
                  <a:shade val="50000"/>
                </a:schemeClr>
              </a:solidFill>
              <a:cs typeface="B Jadid" pitchFamily="2" charset="-78"/>
            </a:endParaRPr>
          </a:p>
        </p:txBody>
      </p:sp>
    </p:spTree>
    <p:extLst>
      <p:ext uri="{BB962C8B-B14F-4D97-AF65-F5344CB8AC3E}">
        <p14:creationId xmlns:p14="http://schemas.microsoft.com/office/powerpoint/2010/main" val="48439023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nodeType="withEffect">
                                  <p:stCondLst>
                                    <p:cond delay="0"/>
                                  </p:stCondLst>
                                  <p:childTnLst>
                                    <p:animEffect transition="out" filter="fade">
                                      <p:cBhvr>
                                        <p:cTn id="6" dur="2000"/>
                                        <p:tgtEl>
                                          <p:spTgt spid="3">
                                            <p:txEl>
                                              <p:pRg st="1" end="1"/>
                                            </p:txEl>
                                          </p:spTgt>
                                        </p:tgtEl>
                                      </p:cBhvr>
                                    </p:animEffect>
                                    <p:anim calcmode="lin" valueType="num">
                                      <p:cBhvr>
                                        <p:cTn id="7" dur="2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1" end="1"/>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1" end="1"/>
                                            </p:txEl>
                                          </p:spTgt>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2000"/>
                                        <p:tgtEl>
                                          <p:spTgt spid="3">
                                            <p:txEl>
                                              <p:pRg st="2" end="2"/>
                                            </p:txEl>
                                          </p:spTgt>
                                        </p:tgtEl>
                                      </p:cBhvr>
                                    </p:animEffect>
                                    <p:anim calcmode="lin" valueType="num">
                                      <p:cBhvr>
                                        <p:cTn id="12" dur="20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3">
                                            <p:txEl>
                                              <p:pRg st="2" end="2"/>
                                            </p:txEl>
                                          </p:spTgt>
                                        </p:tgtEl>
                                        <p:attrNameLst>
                                          <p:attrName>ppt_h</p:attrName>
                                        </p:attrNameLst>
                                      </p:cBhvr>
                                      <p:tavLst>
                                        <p:tav tm="0">
                                          <p:val>
                                            <p:strVal val="ppt_h"/>
                                          </p:val>
                                        </p:tav>
                                        <p:tav tm="100000">
                                          <p:val>
                                            <p:strVal val="ppt_h"/>
                                          </p:val>
                                        </p:tav>
                                      </p:tavLst>
                                    </p:anim>
                                    <p:set>
                                      <p:cBhvr>
                                        <p:cTn id="14" dur="1" fill="hold">
                                          <p:stCondLst>
                                            <p:cond delay="1999"/>
                                          </p:stCondLst>
                                        </p:cTn>
                                        <p:tgtEl>
                                          <p:spTgt spid="3">
                                            <p:txEl>
                                              <p:pRg st="2" end="2"/>
                                            </p:txEl>
                                          </p:spTgt>
                                        </p:tgtEl>
                                        <p:attrNameLst>
                                          <p:attrName>style.visibility</p:attrName>
                                        </p:attrNameLst>
                                      </p:cBhvr>
                                      <p:to>
                                        <p:strVal val="hidden"/>
                                      </p:to>
                                    </p:set>
                                  </p:childTnLst>
                                </p:cTn>
                              </p:par>
                              <p:par>
                                <p:cTn id="15" presetID="45" presetClass="exit" presetSubtype="0" fill="hold" nodeType="withEffect">
                                  <p:stCondLst>
                                    <p:cond delay="0"/>
                                  </p:stCondLst>
                                  <p:childTnLst>
                                    <p:animEffect transition="out" filter="fade">
                                      <p:cBhvr>
                                        <p:cTn id="16" dur="2000"/>
                                        <p:tgtEl>
                                          <p:spTgt spid="3">
                                            <p:txEl>
                                              <p:pRg st="3" end="3"/>
                                            </p:txEl>
                                          </p:spTgt>
                                        </p:tgtEl>
                                      </p:cBhvr>
                                    </p:animEffect>
                                    <p:anim calcmode="lin" valueType="num">
                                      <p:cBhvr>
                                        <p:cTn id="17" dur="2000"/>
                                        <p:tgtEl>
                                          <p:spTgt spid="3">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3">
                                            <p:txEl>
                                              <p:pRg st="3" end="3"/>
                                            </p:txEl>
                                          </p:spTgt>
                                        </p:tgtEl>
                                        <p:attrNameLst>
                                          <p:attrName>ppt_h</p:attrName>
                                        </p:attrNameLst>
                                      </p:cBhvr>
                                      <p:tavLst>
                                        <p:tav tm="0">
                                          <p:val>
                                            <p:strVal val="ppt_h"/>
                                          </p:val>
                                        </p:tav>
                                        <p:tav tm="100000">
                                          <p:val>
                                            <p:strVal val="ppt_h"/>
                                          </p:val>
                                        </p:tav>
                                      </p:tavLst>
                                    </p:anim>
                                    <p:set>
                                      <p:cBhvr>
                                        <p:cTn id="19" dur="1" fill="hold">
                                          <p:stCondLst>
                                            <p:cond delay="1999"/>
                                          </p:stCondLst>
                                        </p:cTn>
                                        <p:tgtEl>
                                          <p:spTgt spid="3">
                                            <p:txEl>
                                              <p:pRg st="3" end="3"/>
                                            </p:txEl>
                                          </p:spTgt>
                                        </p:tgtEl>
                                        <p:attrNameLst>
                                          <p:attrName>style.visibility</p:attrName>
                                        </p:attrNameLst>
                                      </p:cBhvr>
                                      <p:to>
                                        <p:strVal val="hidden"/>
                                      </p:to>
                                    </p:set>
                                  </p:childTnLst>
                                </p:cTn>
                              </p:par>
                              <p:par>
                                <p:cTn id="20" presetID="45" presetClass="exit" presetSubtype="0" fill="hold" nodeType="withEffect">
                                  <p:stCondLst>
                                    <p:cond delay="0"/>
                                  </p:stCondLst>
                                  <p:childTnLst>
                                    <p:animEffect transition="out" filter="fade">
                                      <p:cBhvr>
                                        <p:cTn id="21" dur="2000"/>
                                        <p:tgtEl>
                                          <p:spTgt spid="3">
                                            <p:txEl>
                                              <p:pRg st="4" end="4"/>
                                            </p:txEl>
                                          </p:spTgt>
                                        </p:tgtEl>
                                      </p:cBhvr>
                                    </p:animEffect>
                                    <p:anim calcmode="lin" valueType="num">
                                      <p:cBhvr>
                                        <p:cTn id="22" dur="2000"/>
                                        <p:tgtEl>
                                          <p:spTgt spid="3">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3">
                                            <p:txEl>
                                              <p:pRg st="4" end="4"/>
                                            </p:txEl>
                                          </p:spTgt>
                                        </p:tgtEl>
                                        <p:attrNameLst>
                                          <p:attrName>ppt_h</p:attrName>
                                        </p:attrNameLst>
                                      </p:cBhvr>
                                      <p:tavLst>
                                        <p:tav tm="0">
                                          <p:val>
                                            <p:strVal val="ppt_h"/>
                                          </p:val>
                                        </p:tav>
                                        <p:tav tm="100000">
                                          <p:val>
                                            <p:strVal val="ppt_h"/>
                                          </p:val>
                                        </p:tav>
                                      </p:tavLst>
                                    </p:anim>
                                    <p:set>
                                      <p:cBhvr>
                                        <p:cTn id="24" dur="1" fill="hold">
                                          <p:stCondLst>
                                            <p:cond delay="1999"/>
                                          </p:stCondLst>
                                        </p:cTn>
                                        <p:tgtEl>
                                          <p:spTgt spid="3">
                                            <p:txEl>
                                              <p:pRg st="4" end="4"/>
                                            </p:txEl>
                                          </p:spTgt>
                                        </p:tgtEl>
                                        <p:attrNameLst>
                                          <p:attrName>style.visibility</p:attrName>
                                        </p:attrNameLst>
                                      </p:cBhvr>
                                      <p:to>
                                        <p:strVal val="hidden"/>
                                      </p:to>
                                    </p:set>
                                  </p:childTnLst>
                                </p:cTn>
                              </p:par>
                              <p:par>
                                <p:cTn id="25" presetID="45" presetClass="exit" presetSubtype="0" fill="hold" nodeType="withEffect">
                                  <p:stCondLst>
                                    <p:cond delay="0"/>
                                  </p:stCondLst>
                                  <p:childTnLst>
                                    <p:animEffect transition="out" filter="fade">
                                      <p:cBhvr>
                                        <p:cTn id="26" dur="2000"/>
                                        <p:tgtEl>
                                          <p:spTgt spid="3">
                                            <p:txEl>
                                              <p:pRg st="5" end="5"/>
                                            </p:txEl>
                                          </p:spTgt>
                                        </p:tgtEl>
                                      </p:cBhvr>
                                    </p:animEffect>
                                    <p:anim calcmode="lin" valueType="num">
                                      <p:cBhvr>
                                        <p:cTn id="27" dur="2000"/>
                                        <p:tgtEl>
                                          <p:spTgt spid="3">
                                            <p:txEl>
                                              <p:pRg st="5" end="5"/>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3">
                                            <p:txEl>
                                              <p:pRg st="5" end="5"/>
                                            </p:txEl>
                                          </p:spTgt>
                                        </p:tgtEl>
                                        <p:attrNameLst>
                                          <p:attrName>ppt_h</p:attrName>
                                        </p:attrNameLst>
                                      </p:cBhvr>
                                      <p:tavLst>
                                        <p:tav tm="0">
                                          <p:val>
                                            <p:strVal val="ppt_h"/>
                                          </p:val>
                                        </p:tav>
                                        <p:tav tm="100000">
                                          <p:val>
                                            <p:strVal val="ppt_h"/>
                                          </p:val>
                                        </p:tav>
                                      </p:tavLst>
                                    </p:anim>
                                    <p:set>
                                      <p:cBhvr>
                                        <p:cTn id="29" dur="1" fill="hold">
                                          <p:stCondLst>
                                            <p:cond delay="1999"/>
                                          </p:stCondLst>
                                        </p:cTn>
                                        <p:tgtEl>
                                          <p:spTgt spid="3">
                                            <p:txEl>
                                              <p:pRg st="5" end="5"/>
                                            </p:txEl>
                                          </p:spTgt>
                                        </p:tgtEl>
                                        <p:attrNameLst>
                                          <p:attrName>style.visibility</p:attrName>
                                        </p:attrNameLst>
                                      </p:cBhvr>
                                      <p:to>
                                        <p:strVal val="hidden"/>
                                      </p:to>
                                    </p:set>
                                  </p:childTnLst>
                                </p:cTn>
                              </p:par>
                              <p:par>
                                <p:cTn id="30" presetID="45" presetClass="exit" presetSubtype="0" fill="hold" nodeType="withEffect">
                                  <p:stCondLst>
                                    <p:cond delay="0"/>
                                  </p:stCondLst>
                                  <p:childTnLst>
                                    <p:animEffect transition="out" filter="fade">
                                      <p:cBhvr>
                                        <p:cTn id="31" dur="2000"/>
                                        <p:tgtEl>
                                          <p:spTgt spid="3">
                                            <p:txEl>
                                              <p:pRg st="6" end="6"/>
                                            </p:txEl>
                                          </p:spTgt>
                                        </p:tgtEl>
                                      </p:cBhvr>
                                    </p:animEffect>
                                    <p:anim calcmode="lin" valueType="num">
                                      <p:cBhvr>
                                        <p:cTn id="32" dur="2000"/>
                                        <p:tgtEl>
                                          <p:spTgt spid="3">
                                            <p:txEl>
                                              <p:pRg st="6" end="6"/>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3">
                                            <p:txEl>
                                              <p:pRg st="6" end="6"/>
                                            </p:txEl>
                                          </p:spTgt>
                                        </p:tgtEl>
                                        <p:attrNameLst>
                                          <p:attrName>ppt_h</p:attrName>
                                        </p:attrNameLst>
                                      </p:cBhvr>
                                      <p:tavLst>
                                        <p:tav tm="0">
                                          <p:val>
                                            <p:strVal val="ppt_h"/>
                                          </p:val>
                                        </p:tav>
                                        <p:tav tm="100000">
                                          <p:val>
                                            <p:strVal val="ppt_h"/>
                                          </p:val>
                                        </p:tav>
                                      </p:tavLst>
                                    </p:anim>
                                    <p:set>
                                      <p:cBhvr>
                                        <p:cTn id="34" dur="1" fill="hold">
                                          <p:stCondLst>
                                            <p:cond delay="1999"/>
                                          </p:stCondLst>
                                        </p:cTn>
                                        <p:tgtEl>
                                          <p:spTgt spid="3">
                                            <p:txEl>
                                              <p:pRg st="6" end="6"/>
                                            </p:txEl>
                                          </p:spTgt>
                                        </p:tgtEl>
                                        <p:attrNameLst>
                                          <p:attrName>style.visibility</p:attrName>
                                        </p:attrNameLst>
                                      </p:cBhvr>
                                      <p:to>
                                        <p:strVal val="hidden"/>
                                      </p:to>
                                    </p:set>
                                  </p:childTnLst>
                                </p:cTn>
                              </p:par>
                              <p:par>
                                <p:cTn id="35" presetID="45" presetClass="exit" presetSubtype="0" fill="hold" nodeType="withEffect">
                                  <p:stCondLst>
                                    <p:cond delay="0"/>
                                  </p:stCondLst>
                                  <p:childTnLst>
                                    <p:animEffect transition="out" filter="fade">
                                      <p:cBhvr>
                                        <p:cTn id="36" dur="2000"/>
                                        <p:tgtEl>
                                          <p:spTgt spid="3">
                                            <p:txEl>
                                              <p:pRg st="7" end="7"/>
                                            </p:txEl>
                                          </p:spTgt>
                                        </p:tgtEl>
                                      </p:cBhvr>
                                    </p:animEffect>
                                    <p:anim calcmode="lin" valueType="num">
                                      <p:cBhvr>
                                        <p:cTn id="37" dur="2000"/>
                                        <p:tgtEl>
                                          <p:spTgt spid="3">
                                            <p:txEl>
                                              <p:pRg st="7" end="7"/>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2000"/>
                                        <p:tgtEl>
                                          <p:spTgt spid="3">
                                            <p:txEl>
                                              <p:pRg st="7" end="7"/>
                                            </p:txEl>
                                          </p:spTgt>
                                        </p:tgtEl>
                                        <p:attrNameLst>
                                          <p:attrName>ppt_h</p:attrName>
                                        </p:attrNameLst>
                                      </p:cBhvr>
                                      <p:tavLst>
                                        <p:tav tm="0">
                                          <p:val>
                                            <p:strVal val="ppt_h"/>
                                          </p:val>
                                        </p:tav>
                                        <p:tav tm="100000">
                                          <p:val>
                                            <p:strVal val="ppt_h"/>
                                          </p:val>
                                        </p:tav>
                                      </p:tavLst>
                                    </p:anim>
                                    <p:set>
                                      <p:cBhvr>
                                        <p:cTn id="39" dur="1" fill="hold">
                                          <p:stCondLst>
                                            <p:cond delay="19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amagooya.com/wp-content/uploads/2013/06/caricature-92-radsms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9248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014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57174167"/>
              </p:ext>
            </p:extLst>
          </p:nvPr>
        </p:nvGraphicFramePr>
        <p:xfrm>
          <a:off x="838200" y="685800"/>
          <a:ext cx="7696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575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848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379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r>
              <a:rPr lang="fa-IR" sz="2400" dirty="0">
                <a:latin typeface="Arial" pitchFamily="34" charset="0"/>
                <a:cs typeface="Arial" pitchFamily="34" charset="0"/>
              </a:rPr>
              <a:t>مشخصات درس</a:t>
            </a:r>
            <a:br>
              <a:rPr lang="fa-IR" sz="2400" dirty="0">
                <a:latin typeface="Arial" pitchFamily="34" charset="0"/>
                <a:cs typeface="Arial" pitchFamily="34" charset="0"/>
              </a:rPr>
            </a:br>
            <a:r>
              <a:rPr lang="fa-IR" sz="2400" dirty="0">
                <a:latin typeface="Arial" pitchFamily="34" charset="0"/>
                <a:cs typeface="Arial" pitchFamily="34" charset="0"/>
              </a:rPr>
              <a:t>نوع درس: کارورزی</a:t>
            </a:r>
            <a:br>
              <a:rPr lang="fa-IR" sz="2400" dirty="0">
                <a:latin typeface="Arial" pitchFamily="34" charset="0"/>
                <a:cs typeface="Arial" pitchFamily="34" charset="0"/>
              </a:rPr>
            </a:br>
            <a:r>
              <a:rPr lang="fa-IR" sz="2400" dirty="0">
                <a:latin typeface="Arial" pitchFamily="34" charset="0"/>
                <a:cs typeface="Arial" pitchFamily="34" charset="0"/>
              </a:rPr>
              <a:t>تعداد واحد: 2 </a:t>
            </a:r>
            <a:br>
              <a:rPr lang="fa-IR" sz="2400" dirty="0">
                <a:latin typeface="Arial" pitchFamily="34" charset="0"/>
                <a:cs typeface="Arial" pitchFamily="34" charset="0"/>
              </a:rPr>
            </a:br>
            <a:r>
              <a:rPr lang="fa-IR" sz="2400" dirty="0">
                <a:latin typeface="Arial" pitchFamily="34" charset="0"/>
                <a:cs typeface="Arial" pitchFamily="34" charset="0"/>
              </a:rPr>
              <a:t>زمان درس: 128 ساعت</a:t>
            </a:r>
            <a:br>
              <a:rPr lang="fa-IR" sz="2400" dirty="0">
                <a:latin typeface="Arial" pitchFamily="34" charset="0"/>
                <a:cs typeface="Arial" pitchFamily="34" charset="0"/>
              </a:rPr>
            </a:br>
            <a:r>
              <a:rPr lang="fa-IR" sz="2400" dirty="0">
                <a:latin typeface="Arial" pitchFamily="34" charset="0"/>
                <a:cs typeface="Arial" pitchFamily="34" charset="0"/>
              </a:rPr>
              <a:t>پیش‌نیاز: کارورزی 2 و طراحی آموزشی</a:t>
            </a:r>
            <a:br>
              <a:rPr lang="fa-IR" sz="2400" dirty="0">
                <a:latin typeface="Arial" pitchFamily="34" charset="0"/>
                <a:cs typeface="Arial" pitchFamily="34" charset="0"/>
              </a:rPr>
            </a:br>
            <a:r>
              <a:rPr lang="fa-IR" sz="2400" dirty="0">
                <a:latin typeface="Arial" pitchFamily="34" charset="0"/>
                <a:cs typeface="Arial" pitchFamily="34" charset="0"/>
              </a:rPr>
              <a:t>نحوه آموزش: مشترک	نام درس: کارورزی 3</a:t>
            </a:r>
            <a:br>
              <a:rPr lang="fa-IR" sz="2400" dirty="0">
                <a:latin typeface="Arial" pitchFamily="34" charset="0"/>
                <a:cs typeface="Arial" pitchFamily="34" charset="0"/>
              </a:rPr>
            </a:br>
            <a:r>
              <a:rPr lang="fa-IR" sz="2400" dirty="0">
                <a:latin typeface="Arial" pitchFamily="34" charset="0"/>
                <a:cs typeface="Arial" pitchFamily="34" charset="0"/>
              </a:rPr>
              <a:t>	اهداف/ پیامدهای یادگیری: در پایان این واحد یادگیری دانشجو قادر خواهد بود:</a:t>
            </a:r>
            <a:br>
              <a:rPr lang="fa-IR" sz="2400" dirty="0">
                <a:latin typeface="Arial" pitchFamily="34" charset="0"/>
                <a:cs typeface="Arial" pitchFamily="34" charset="0"/>
              </a:rPr>
            </a:br>
            <a:r>
              <a:rPr lang="fa-IR" sz="2400" dirty="0">
                <a:latin typeface="Arial" pitchFamily="34" charset="0"/>
                <a:cs typeface="Arial" pitchFamily="34" charset="0"/>
              </a:rPr>
              <a:t> با تحلیل محتوای برنامه‌درسی/ کتاب درسی مفاهیم و مهارت‌های اساسی را شناسایی و طرح یادگیری را طراحی، اجرا و ارزیابی نموده، و تأثیرات آن بر نتایج توانایی دانش‌آموزان در انتقال آموخته‌ها به موقعیت جدید را مورد ارزیابی قرار دهد.</a:t>
            </a:r>
            <a:br>
              <a:rPr lang="fa-IR" sz="2400" dirty="0">
                <a:latin typeface="Arial" pitchFamily="34" charset="0"/>
                <a:cs typeface="Arial" pitchFamily="34" charset="0"/>
              </a:rPr>
            </a:br>
            <a:r>
              <a:rPr lang="fa-IR" sz="2400" dirty="0">
                <a:latin typeface="Arial" pitchFamily="34" charset="0"/>
                <a:cs typeface="Arial" pitchFamily="34" charset="0"/>
              </a:rPr>
              <a:t>نتایج تجربیات خود از فرآیند طراحی، اجرا و ارزیابی و بازبینی و بازاندیشی را با تکیه بر عقلانیت عملی در قالب کنش‌پژوهی فردی گزارش کند. </a:t>
            </a:r>
            <a:br>
              <a:rPr lang="fa-IR" sz="2400"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921482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endParaRPr lang="en-US" sz="2400"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50095775"/>
              </p:ext>
            </p:extLst>
          </p:nvPr>
        </p:nvGraphicFramePr>
        <p:xfrm>
          <a:off x="457200" y="838201"/>
          <a:ext cx="8458199" cy="5789835"/>
        </p:xfrm>
        <a:graphic>
          <a:graphicData uri="http://schemas.openxmlformats.org/drawingml/2006/table">
            <a:tbl>
              <a:tblPr rtl="1" firstRow="1" firstCol="1" bandRow="1">
                <a:tableStyleId>{21E4AEA4-8DFA-4A89-87EB-49C32662AFE0}</a:tableStyleId>
              </a:tblPr>
              <a:tblGrid>
                <a:gridCol w="757989"/>
                <a:gridCol w="1002632"/>
                <a:gridCol w="1872914"/>
                <a:gridCol w="2221832"/>
                <a:gridCol w="2602832"/>
              </a:tblGrid>
              <a:tr h="31670">
                <a:tc rowSpan="6">
                  <a:txBody>
                    <a:bodyPr/>
                    <a:lstStyle/>
                    <a:p>
                      <a:pPr marL="0" marR="0" algn="just" rtl="1">
                        <a:lnSpc>
                          <a:spcPct val="115000"/>
                        </a:lnSpc>
                        <a:spcBef>
                          <a:spcPts val="0"/>
                        </a:spcBef>
                        <a:spcAft>
                          <a:spcPts val="0"/>
                        </a:spcAft>
                      </a:pPr>
                      <a:r>
                        <a:rPr lang="fa-IR" sz="1050" dirty="0">
                          <a:effectLst/>
                        </a:rPr>
                        <a:t>شایستگی اساسی:</a:t>
                      </a:r>
                      <a:endParaRPr lang="en-US" sz="1050" dirty="0">
                        <a:effectLst/>
                      </a:endParaRPr>
                    </a:p>
                    <a:p>
                      <a:pPr marL="0" marR="0" algn="just" rtl="1">
                        <a:lnSpc>
                          <a:spcPct val="115000"/>
                        </a:lnSpc>
                        <a:spcBef>
                          <a:spcPts val="0"/>
                        </a:spcBef>
                        <a:spcAft>
                          <a:spcPts val="0"/>
                        </a:spcAft>
                      </a:pPr>
                      <a:r>
                        <a:rPr lang="en-US" sz="1050" dirty="0" err="1">
                          <a:effectLst/>
                        </a:rPr>
                        <a:t>Ck</a:t>
                      </a:r>
                      <a:r>
                        <a:rPr lang="en-US" sz="1050" dirty="0">
                          <a:effectLst/>
                        </a:rPr>
                        <a:t> &amp;</a:t>
                      </a:r>
                      <a:r>
                        <a:rPr lang="en-US" sz="1050" dirty="0" err="1">
                          <a:effectLst/>
                        </a:rPr>
                        <a:t>pk</a:t>
                      </a:r>
                      <a:r>
                        <a:rPr lang="en-US" sz="1050" dirty="0">
                          <a:effectLst/>
                        </a:rPr>
                        <a:t> P</a:t>
                      </a:r>
                      <a:r>
                        <a:rPr lang="fa-IR" sz="1050" dirty="0">
                          <a:effectLst/>
                        </a:rPr>
                        <a:t>کد 2-2&amp; 3-2&amp;1-3</a:t>
                      </a:r>
                      <a:endParaRPr lang="en-US" sz="1050" dirty="0">
                        <a:effectLst/>
                        <a:latin typeface="Times New Roman"/>
                        <a:ea typeface="Times New Roman"/>
                        <a:cs typeface="Arial"/>
                      </a:endParaRPr>
                    </a:p>
                  </a:txBody>
                  <a:tcPr marL="1856" marR="1856" marT="0" marB="0"/>
                </a:tc>
                <a:tc gridSpan="4">
                  <a:txBody>
                    <a:bodyPr/>
                    <a:lstStyle/>
                    <a:p>
                      <a:pPr marL="0" marR="0" algn="just" rtl="1">
                        <a:lnSpc>
                          <a:spcPct val="115000"/>
                        </a:lnSpc>
                        <a:spcBef>
                          <a:spcPts val="0"/>
                        </a:spcBef>
                        <a:spcAft>
                          <a:spcPts val="0"/>
                        </a:spcAft>
                      </a:pPr>
                      <a:r>
                        <a:rPr lang="fa-IR" sz="1050">
                          <a:effectLst/>
                        </a:rPr>
                        <a:t> </a:t>
                      </a:r>
                      <a:endParaRPr lang="en-US" sz="1050">
                        <a:effectLst/>
                        <a:latin typeface="Times New Roman"/>
                        <a:ea typeface="Times New Roman"/>
                        <a:cs typeface="Arial"/>
                      </a:endParaRPr>
                    </a:p>
                  </a:txBody>
                  <a:tcPr marL="1856" marR="1856" marT="0" marB="0"/>
                </a:tc>
                <a:tc hMerge="1">
                  <a:txBody>
                    <a:bodyPr/>
                    <a:lstStyle/>
                    <a:p>
                      <a:endParaRPr lang="en-US"/>
                    </a:p>
                  </a:txBody>
                  <a:tcPr/>
                </a:tc>
                <a:tc hMerge="1">
                  <a:txBody>
                    <a:bodyPr/>
                    <a:lstStyle/>
                    <a:p>
                      <a:endParaRPr lang="en-US"/>
                    </a:p>
                  </a:txBody>
                  <a:tcPr/>
                </a:tc>
                <a:tc hMerge="1">
                  <a:txBody>
                    <a:bodyPr/>
                    <a:lstStyle/>
                    <a:p>
                      <a:endParaRPr lang="en-US"/>
                    </a:p>
                  </a:txBody>
                  <a:tcPr/>
                </a:tc>
              </a:tr>
              <a:tr h="38431">
                <a:tc vMerge="1">
                  <a:txBody>
                    <a:bodyPr/>
                    <a:lstStyle/>
                    <a:p>
                      <a:endParaRPr lang="en-US"/>
                    </a:p>
                  </a:txBody>
                  <a:tcPr/>
                </a:tc>
                <a:tc>
                  <a:txBody>
                    <a:bodyPr/>
                    <a:lstStyle/>
                    <a:p>
                      <a:pPr marL="0" marR="0" algn="ctr" rtl="1">
                        <a:lnSpc>
                          <a:spcPct val="115000"/>
                        </a:lnSpc>
                        <a:spcBef>
                          <a:spcPts val="0"/>
                        </a:spcBef>
                        <a:spcAft>
                          <a:spcPts val="0"/>
                        </a:spcAft>
                      </a:pPr>
                      <a:r>
                        <a:rPr lang="fa-IR" sz="1050">
                          <a:effectLst/>
                        </a:rPr>
                        <a:t>ملاک­ها</a:t>
                      </a:r>
                      <a:endParaRPr lang="en-US" sz="1050">
                        <a:effectLst/>
                        <a:latin typeface="Times New Roman"/>
                        <a:ea typeface="Times New Roman"/>
                        <a:cs typeface="Arial"/>
                      </a:endParaRPr>
                    </a:p>
                  </a:txBody>
                  <a:tcPr marL="1856" marR="1856" marT="0" marB="0" anchor="ctr"/>
                </a:tc>
                <a:tc>
                  <a:txBody>
                    <a:bodyPr/>
                    <a:lstStyle/>
                    <a:p>
                      <a:pPr marL="0" marR="0" algn="ctr" rtl="1">
                        <a:lnSpc>
                          <a:spcPct val="115000"/>
                        </a:lnSpc>
                        <a:spcBef>
                          <a:spcPts val="0"/>
                        </a:spcBef>
                        <a:spcAft>
                          <a:spcPts val="0"/>
                        </a:spcAft>
                      </a:pPr>
                      <a:r>
                        <a:rPr lang="fa-IR" sz="1050">
                          <a:effectLst/>
                        </a:rPr>
                        <a:t>سطح 1</a:t>
                      </a:r>
                      <a:endParaRPr lang="en-US" sz="1050">
                        <a:effectLst/>
                        <a:latin typeface="Times New Roman"/>
                        <a:ea typeface="Times New Roman"/>
                        <a:cs typeface="Arial"/>
                      </a:endParaRPr>
                    </a:p>
                  </a:txBody>
                  <a:tcPr marL="1856" marR="1856" marT="0" marB="0" anchor="ctr"/>
                </a:tc>
                <a:tc>
                  <a:txBody>
                    <a:bodyPr/>
                    <a:lstStyle/>
                    <a:p>
                      <a:pPr marL="0" marR="0" algn="ctr" rtl="1">
                        <a:lnSpc>
                          <a:spcPct val="115000"/>
                        </a:lnSpc>
                        <a:spcBef>
                          <a:spcPts val="0"/>
                        </a:spcBef>
                        <a:spcAft>
                          <a:spcPts val="0"/>
                        </a:spcAft>
                      </a:pPr>
                      <a:r>
                        <a:rPr lang="fa-IR" sz="1050">
                          <a:effectLst/>
                        </a:rPr>
                        <a:t>سطح 2</a:t>
                      </a:r>
                      <a:endParaRPr lang="en-US" sz="1050">
                        <a:effectLst/>
                        <a:latin typeface="Times New Roman"/>
                        <a:ea typeface="Times New Roman"/>
                        <a:cs typeface="Arial"/>
                      </a:endParaRPr>
                    </a:p>
                  </a:txBody>
                  <a:tcPr marL="1856" marR="1856" marT="0" marB="0" anchor="ctr"/>
                </a:tc>
                <a:tc>
                  <a:txBody>
                    <a:bodyPr/>
                    <a:lstStyle/>
                    <a:p>
                      <a:pPr marL="0" marR="0" algn="ctr" rtl="1">
                        <a:lnSpc>
                          <a:spcPct val="115000"/>
                        </a:lnSpc>
                        <a:spcBef>
                          <a:spcPts val="0"/>
                        </a:spcBef>
                        <a:spcAft>
                          <a:spcPts val="0"/>
                        </a:spcAft>
                      </a:pPr>
                      <a:r>
                        <a:rPr lang="fa-IR" sz="1050">
                          <a:effectLst/>
                        </a:rPr>
                        <a:t>سطح 3</a:t>
                      </a:r>
                      <a:endParaRPr lang="en-US" sz="1050">
                        <a:effectLst/>
                        <a:latin typeface="Times New Roman"/>
                        <a:ea typeface="Times New Roman"/>
                        <a:cs typeface="Arial"/>
                      </a:endParaRPr>
                    </a:p>
                  </a:txBody>
                  <a:tcPr marL="1856" marR="1856" marT="0" marB="0" anchor="ctr"/>
                </a:tc>
              </a:tr>
              <a:tr h="1111555">
                <a:tc vMerge="1">
                  <a:txBody>
                    <a:bodyPr/>
                    <a:lstStyle/>
                    <a:p>
                      <a:endParaRPr lang="en-US"/>
                    </a:p>
                  </a:txBody>
                  <a:tcPr/>
                </a:tc>
                <a:tc>
                  <a:txBody>
                    <a:bodyPr/>
                    <a:lstStyle/>
                    <a:p>
                      <a:pPr marL="0" marR="0" algn="just" rtl="1">
                        <a:lnSpc>
                          <a:spcPct val="115000"/>
                        </a:lnSpc>
                        <a:spcBef>
                          <a:spcPts val="0"/>
                        </a:spcBef>
                        <a:spcAft>
                          <a:spcPts val="0"/>
                        </a:spcAft>
                      </a:pPr>
                      <a:r>
                        <a:rPr lang="ar-SA" sz="1050" dirty="0" smtClean="0">
                          <a:effectLst/>
                        </a:rPr>
                        <a:t>طراحی</a:t>
                      </a:r>
                      <a:endParaRPr lang="en-US" sz="1050" dirty="0">
                        <a:effectLst/>
                        <a:latin typeface="Times New Roman"/>
                        <a:ea typeface="Times New Roman"/>
                        <a:cs typeface="Arial"/>
                      </a:endParaRPr>
                    </a:p>
                  </a:txBody>
                  <a:tcPr marL="1856" marR="1856" marT="0" marB="0"/>
                </a:tc>
                <a:tc>
                  <a:txBody>
                    <a:bodyPr/>
                    <a:lstStyle/>
                    <a:p>
                      <a:pPr marL="0" marR="0" algn="just" rtl="1">
                        <a:lnSpc>
                          <a:spcPct val="115000"/>
                        </a:lnSpc>
                        <a:spcBef>
                          <a:spcPts val="0"/>
                        </a:spcBef>
                        <a:spcAft>
                          <a:spcPts val="0"/>
                        </a:spcAft>
                      </a:pPr>
                      <a:r>
                        <a:rPr lang="ar-SA" sz="1050" dirty="0">
                          <a:effectLst/>
                        </a:rPr>
                        <a:t>در طرح یادگیری مفاهیم و مهارت‌های اساسی برنامه شناسایی شده اما تکالیف یادگیری و عملکردی پیش‌بینی شده با محدودیت‌ها و امکانات موقعیت یادگیری، تجربیات و دانش پیشین دانش‌آموزان تناسب ندارد. </a:t>
                      </a:r>
                      <a:endParaRPr lang="en-US" sz="1050" dirty="0">
                        <a:effectLst/>
                        <a:latin typeface="Times New Roman"/>
                        <a:ea typeface="Times New Roman"/>
                        <a:cs typeface="Arial"/>
                      </a:endParaRPr>
                    </a:p>
                  </a:txBody>
                  <a:tcPr marL="1856" marR="1856" marT="0" marB="0"/>
                </a:tc>
                <a:tc>
                  <a:txBody>
                    <a:bodyPr/>
                    <a:lstStyle/>
                    <a:p>
                      <a:pPr marL="0" marR="0" algn="just" rtl="1">
                        <a:lnSpc>
                          <a:spcPct val="115000"/>
                        </a:lnSpc>
                        <a:spcBef>
                          <a:spcPts val="0"/>
                        </a:spcBef>
                        <a:spcAft>
                          <a:spcPts val="0"/>
                        </a:spcAft>
                      </a:pPr>
                      <a:r>
                        <a:rPr lang="ar-SA" sz="1050">
                          <a:effectLst/>
                        </a:rPr>
                        <a:t>در طرح یادگیری مفاهیم و مهارت‌های اساسی برنامه شناسایی شده و تکالیف یادگیری و عملکردی ناظر به بافت  فرهنگی و اجتماعی دانش‌آموزان است و تجربیات، دانش پیشین و علایق دانش‌آموزان را مبنای طراحی قرار داده است.</a:t>
                      </a:r>
                      <a:endParaRPr lang="en-US" sz="1050">
                        <a:effectLst/>
                        <a:latin typeface="Times New Roman"/>
                        <a:ea typeface="Times New Roman"/>
                        <a:cs typeface="Arial"/>
                      </a:endParaRPr>
                    </a:p>
                  </a:txBody>
                  <a:tcPr marL="1856" marR="1856" marT="0" marB="0"/>
                </a:tc>
                <a:tc>
                  <a:txBody>
                    <a:bodyPr/>
                    <a:lstStyle/>
                    <a:p>
                      <a:pPr marL="0" marR="0" algn="just" rtl="1">
                        <a:lnSpc>
                          <a:spcPct val="115000"/>
                        </a:lnSpc>
                        <a:spcBef>
                          <a:spcPts val="0"/>
                        </a:spcBef>
                        <a:spcAft>
                          <a:spcPts val="0"/>
                        </a:spcAft>
                      </a:pPr>
                      <a:r>
                        <a:rPr lang="ar-SA" sz="1050">
                          <a:effectLst/>
                        </a:rPr>
                        <a:t>در طرح یادگیری مفاهیم و مهارت‌های اساسی برنامه شناسایی شده و فرصت‌های یادگیری تدارک دیده شده ویژگی‌های منحصر به فرد  در یک بوم خاص را برای پاسخ به دامنه تفاوت‌های فردی دانش‌آموزان مورد توجه قرار داده است.</a:t>
                      </a:r>
                      <a:endParaRPr lang="en-US" sz="1050">
                        <a:effectLst/>
                        <a:latin typeface="Times New Roman"/>
                        <a:ea typeface="Times New Roman"/>
                        <a:cs typeface="Arial"/>
                      </a:endParaRPr>
                    </a:p>
                  </a:txBody>
                  <a:tcPr marL="1856" marR="1856" marT="0" marB="0"/>
                </a:tc>
              </a:tr>
              <a:tr h="1371707">
                <a:tc vMerge="1">
                  <a:txBody>
                    <a:bodyPr/>
                    <a:lstStyle/>
                    <a:p>
                      <a:endParaRPr lang="en-US"/>
                    </a:p>
                  </a:txBody>
                  <a:tcPr/>
                </a:tc>
                <a:tc>
                  <a:txBody>
                    <a:bodyPr/>
                    <a:lstStyle/>
                    <a:p>
                      <a:pPr marL="0" marR="0" algn="just" rtl="1">
                        <a:lnSpc>
                          <a:spcPct val="115000"/>
                        </a:lnSpc>
                        <a:spcBef>
                          <a:spcPts val="0"/>
                        </a:spcBef>
                        <a:spcAft>
                          <a:spcPts val="0"/>
                        </a:spcAft>
                      </a:pPr>
                      <a:r>
                        <a:rPr lang="ar-SA" sz="1050">
                          <a:effectLst/>
                        </a:rPr>
                        <a:t>هدایت فرآیند یادگیری</a:t>
                      </a:r>
                      <a:endParaRPr lang="en-US" sz="1050">
                        <a:effectLst/>
                        <a:latin typeface="Times New Roman"/>
                        <a:ea typeface="Times New Roman"/>
                        <a:cs typeface="Arial"/>
                      </a:endParaRPr>
                    </a:p>
                  </a:txBody>
                  <a:tcPr marL="1856" marR="1856" marT="0" marB="0"/>
                </a:tc>
                <a:tc>
                  <a:txBody>
                    <a:bodyPr/>
                    <a:lstStyle/>
                    <a:p>
                      <a:pPr marL="0" marR="0" algn="just" rtl="1">
                        <a:lnSpc>
                          <a:spcPct val="115000"/>
                        </a:lnSpc>
                        <a:spcBef>
                          <a:spcPts val="0"/>
                        </a:spcBef>
                        <a:spcAft>
                          <a:spcPts val="0"/>
                        </a:spcAft>
                      </a:pPr>
                      <a:r>
                        <a:rPr lang="ar-SA" sz="1050">
                          <a:effectLst/>
                        </a:rPr>
                        <a:t>در فرآیند یادگیری تکالیف یادگیری و عملکردی طراحی شده را مطابق پیش بینی اجرا می کند و فرایند آموزش از انعطاف لازم برای متناسب نمودن آن با اقتضائات محیط واقعی و پاسخ به نیاز ها برخوردار نیست.  </a:t>
                      </a:r>
                      <a:endParaRPr lang="en-US" sz="1050">
                        <a:effectLst/>
                        <a:latin typeface="Times New Roman"/>
                        <a:ea typeface="Times New Roman"/>
                        <a:cs typeface="Arial"/>
                      </a:endParaRPr>
                    </a:p>
                  </a:txBody>
                  <a:tcPr marL="1856" marR="1856" marT="0" marB="0"/>
                </a:tc>
                <a:tc>
                  <a:txBody>
                    <a:bodyPr/>
                    <a:lstStyle/>
                    <a:p>
                      <a:pPr marL="0" marR="0" algn="just" rtl="1">
                        <a:lnSpc>
                          <a:spcPct val="115000"/>
                        </a:lnSpc>
                        <a:spcBef>
                          <a:spcPts val="0"/>
                        </a:spcBef>
                        <a:spcAft>
                          <a:spcPts val="0"/>
                        </a:spcAft>
                      </a:pPr>
                      <a:r>
                        <a:rPr lang="ar-SA" sz="1050" dirty="0">
                          <a:effectLst/>
                        </a:rPr>
                        <a:t>هدایت فرآیند یادگیری از انعطاف لازم برخوردار است و تکالیف یادگیری و عملکردی طراحی شده متناسب با اقتضائات محیط واقعی، نیازهای ایجاد شده  در فرآیند یادگیری تعدیل می‌گردد.  </a:t>
                      </a:r>
                      <a:endParaRPr lang="en-US" sz="1050" dirty="0">
                        <a:effectLst/>
                        <a:latin typeface="Times New Roman"/>
                        <a:ea typeface="Times New Roman"/>
                        <a:cs typeface="Arial"/>
                      </a:endParaRPr>
                    </a:p>
                  </a:txBody>
                  <a:tcPr marL="1856" marR="1856" marT="0" marB="0"/>
                </a:tc>
                <a:tc>
                  <a:txBody>
                    <a:bodyPr/>
                    <a:lstStyle/>
                    <a:p>
                      <a:pPr marL="0" marR="0" algn="just" rtl="1">
                        <a:lnSpc>
                          <a:spcPct val="115000"/>
                        </a:lnSpc>
                        <a:spcBef>
                          <a:spcPts val="0"/>
                        </a:spcBef>
                        <a:spcAft>
                          <a:spcPts val="0"/>
                        </a:spcAft>
                      </a:pPr>
                      <a:r>
                        <a:rPr lang="ar-SA" sz="1050">
                          <a:effectLst/>
                        </a:rPr>
                        <a:t>هدایت فرآیند یادگیری ناظر به تقویت سطوح پیچید تفکر است و عدول از تصمیمات پیش‌بینی شده در طراحی فرصت‌های یادگیری متناسب با اقتضائات محیط واقعی، نیازهای ایجاد شده در فرآیند آموزش برای پاسخ به شرایط بی‌بدیل موقعیت یادگیری مورد توجه قرار می‌گیرد.  </a:t>
                      </a:r>
                      <a:endParaRPr lang="en-US" sz="1050">
                        <a:effectLst/>
                        <a:latin typeface="Times New Roman"/>
                        <a:ea typeface="Times New Roman"/>
                        <a:cs typeface="Arial"/>
                      </a:endParaRPr>
                    </a:p>
                  </a:txBody>
                  <a:tcPr marL="1856" marR="1856" marT="0" marB="0"/>
                </a:tc>
              </a:tr>
              <a:tr h="1507695">
                <a:tc vMerge="1">
                  <a:txBody>
                    <a:bodyPr/>
                    <a:lstStyle/>
                    <a:p>
                      <a:endParaRPr lang="en-US"/>
                    </a:p>
                  </a:txBody>
                  <a:tcPr/>
                </a:tc>
                <a:tc>
                  <a:txBody>
                    <a:bodyPr/>
                    <a:lstStyle/>
                    <a:p>
                      <a:pPr marL="0" marR="0" algn="just" rtl="1">
                        <a:lnSpc>
                          <a:spcPct val="115000"/>
                        </a:lnSpc>
                        <a:spcBef>
                          <a:spcPts val="0"/>
                        </a:spcBef>
                        <a:spcAft>
                          <a:spcPts val="0"/>
                        </a:spcAft>
                      </a:pPr>
                      <a:r>
                        <a:rPr lang="ar-SA" sz="1050">
                          <a:effectLst/>
                        </a:rPr>
                        <a:t>توسعه حرفه‏ای </a:t>
                      </a:r>
                      <a:endParaRPr lang="en-US" sz="1050">
                        <a:effectLst/>
                        <a:latin typeface="Times New Roman"/>
                        <a:ea typeface="Times New Roman"/>
                        <a:cs typeface="Arial"/>
                      </a:endParaRPr>
                    </a:p>
                  </a:txBody>
                  <a:tcPr marL="1856" marR="1856" marT="0" marB="0"/>
                </a:tc>
                <a:tc>
                  <a:txBody>
                    <a:bodyPr/>
                    <a:lstStyle/>
                    <a:p>
                      <a:pPr marL="0" marR="0" algn="just" rtl="1">
                        <a:lnSpc>
                          <a:spcPct val="115000"/>
                        </a:lnSpc>
                        <a:spcBef>
                          <a:spcPts val="0"/>
                        </a:spcBef>
                        <a:spcAft>
                          <a:spcPts val="0"/>
                        </a:spcAft>
                      </a:pPr>
                      <a:r>
                        <a:rPr lang="ar-SA" sz="1050">
                          <a:effectLst/>
                        </a:rPr>
                        <a:t>چرخه فرآیندعمل از مرحله شناسایی مسئله تا بازتعریف مسئله دنبال شده است اما گزارش مستند به تجربیات کسب شده و همراه با پیشنهادات عملی برای موقعیت های بعدی نیست.</a:t>
                      </a:r>
                      <a:endParaRPr lang="en-US" sz="1050">
                        <a:effectLst/>
                        <a:latin typeface="Times New Roman"/>
                        <a:ea typeface="Times New Roman"/>
                        <a:cs typeface="Arial"/>
                      </a:endParaRPr>
                    </a:p>
                  </a:txBody>
                  <a:tcPr marL="1856" marR="1856" marT="0" marB="0"/>
                </a:tc>
                <a:tc>
                  <a:txBody>
                    <a:bodyPr/>
                    <a:lstStyle/>
                    <a:p>
                      <a:pPr marL="0" marR="0" algn="just" rtl="1">
                        <a:lnSpc>
                          <a:spcPct val="115000"/>
                        </a:lnSpc>
                        <a:spcBef>
                          <a:spcPts val="0"/>
                        </a:spcBef>
                        <a:spcAft>
                          <a:spcPts val="0"/>
                        </a:spcAft>
                      </a:pPr>
                      <a:r>
                        <a:rPr lang="ar-SA" sz="1050">
                          <a:effectLst/>
                        </a:rPr>
                        <a:t>چرخه فرآیندعمل از مرحله شناسایی مسئله تا بازتعریف آن دنبال شده است و گزارش ارائه شده مستند به تجربیات کسب شده به همراه پیشنهادات عملی برای اقدام بعدی است.</a:t>
                      </a:r>
                      <a:endParaRPr lang="en-US" sz="1050">
                        <a:effectLst/>
                        <a:latin typeface="Times New Roman"/>
                        <a:ea typeface="Times New Roman"/>
                        <a:cs typeface="Arial"/>
                      </a:endParaRPr>
                    </a:p>
                  </a:txBody>
                  <a:tcPr marL="1856" marR="1856" marT="0" marB="0"/>
                </a:tc>
                <a:tc>
                  <a:txBody>
                    <a:bodyPr/>
                    <a:lstStyle/>
                    <a:p>
                      <a:pPr marL="0" marR="0" algn="just" rtl="1">
                        <a:lnSpc>
                          <a:spcPct val="115000"/>
                        </a:lnSpc>
                        <a:spcBef>
                          <a:spcPts val="0"/>
                        </a:spcBef>
                        <a:spcAft>
                          <a:spcPts val="0"/>
                        </a:spcAft>
                      </a:pPr>
                      <a:r>
                        <a:rPr lang="ar-SA" sz="1050">
                          <a:effectLst/>
                        </a:rPr>
                        <a:t>چرخه فرآیندعمل از مرحله شناسایی مسئله تا بازتعریف آن دنبال شده است و گزارش ارائه شده مستند به تجربیات حاصل از عمل تأملی در فرآیند کنش پژوهی فردی است و منعکس کننده مسیر به‌سازی در عمل، بهبود درک و فهم و اصلاح عملکرد خود در موقعیتی است که دانشجو در آن دست به عمل زده است.</a:t>
                      </a:r>
                      <a:endParaRPr lang="en-US" sz="1050">
                        <a:effectLst/>
                        <a:latin typeface="Times New Roman"/>
                        <a:ea typeface="Times New Roman"/>
                        <a:cs typeface="Arial"/>
                      </a:endParaRPr>
                    </a:p>
                  </a:txBody>
                  <a:tcPr marL="1856" marR="1856" marT="0" marB="0"/>
                </a:tc>
              </a:tr>
              <a:tr h="1430832">
                <a:tc vMerge="1">
                  <a:txBody>
                    <a:bodyPr/>
                    <a:lstStyle/>
                    <a:p>
                      <a:endParaRPr lang="en-US"/>
                    </a:p>
                  </a:txBody>
                  <a:tcPr/>
                </a:tc>
                <a:tc>
                  <a:txBody>
                    <a:bodyPr/>
                    <a:lstStyle/>
                    <a:p>
                      <a:pPr marL="0" marR="0" algn="just" rtl="1">
                        <a:lnSpc>
                          <a:spcPct val="115000"/>
                        </a:lnSpc>
                        <a:spcBef>
                          <a:spcPts val="0"/>
                        </a:spcBef>
                        <a:spcAft>
                          <a:spcPts val="0"/>
                        </a:spcAft>
                      </a:pPr>
                      <a:r>
                        <a:rPr lang="ar-SA" sz="1050">
                          <a:effectLst/>
                        </a:rPr>
                        <a:t>تدوین و ارائه گزارش </a:t>
                      </a:r>
                      <a:endParaRPr lang="en-US" sz="1050">
                        <a:effectLst/>
                        <a:latin typeface="Times New Roman"/>
                        <a:ea typeface="Times New Roman"/>
                        <a:cs typeface="Arial"/>
                      </a:endParaRPr>
                    </a:p>
                  </a:txBody>
                  <a:tcPr marL="1856" marR="1856" marT="0" marB="0"/>
                </a:tc>
                <a:tc>
                  <a:txBody>
                    <a:bodyPr/>
                    <a:lstStyle/>
                    <a:p>
                      <a:pPr marL="0" marR="0" algn="just" rtl="1">
                        <a:lnSpc>
                          <a:spcPct val="115000"/>
                        </a:lnSpc>
                        <a:spcBef>
                          <a:spcPts val="0"/>
                        </a:spcBef>
                        <a:spcAft>
                          <a:spcPts val="0"/>
                        </a:spcAft>
                      </a:pPr>
                      <a:r>
                        <a:rPr lang="ar-SA" sz="1050">
                          <a:effectLst/>
                        </a:rPr>
                        <a:t>در گزارش ارائه شده ساختار کلی گزارش رعایت شده اما تحلیل و تفسیر روایت‌ها مبتنی بر شواهد و مستندات متقن/ نظام‌‌مند برای دفاع از یافته‌ها نیست.</a:t>
                      </a:r>
                      <a:endParaRPr lang="en-US" sz="1050">
                        <a:effectLst/>
                        <a:latin typeface="Times New Roman"/>
                        <a:ea typeface="Times New Roman"/>
                        <a:cs typeface="Arial"/>
                      </a:endParaRPr>
                    </a:p>
                  </a:txBody>
                  <a:tcPr marL="1856" marR="1856" marT="0" marB="0"/>
                </a:tc>
                <a:tc>
                  <a:txBody>
                    <a:bodyPr/>
                    <a:lstStyle/>
                    <a:p>
                      <a:pPr marL="0" marR="0" algn="just" rtl="1">
                        <a:lnSpc>
                          <a:spcPct val="115000"/>
                        </a:lnSpc>
                        <a:spcBef>
                          <a:spcPts val="0"/>
                        </a:spcBef>
                        <a:spcAft>
                          <a:spcPts val="0"/>
                        </a:spcAft>
                      </a:pPr>
                      <a:r>
                        <a:rPr lang="ar-SA" sz="1050" dirty="0">
                          <a:effectLst/>
                        </a:rPr>
                        <a:t>در گزارش ارائه شده ساختار کار به صورت نظام‌مند حاصل ثبت و واکاوی روایت‌ها و متکی بر عقلاینت عملی در فرآیند کنش‌پژوهی فردی است و یافته‌ها به کمک برخی شواهد و مستندات پشتیبانی شده است. </a:t>
                      </a:r>
                      <a:endParaRPr lang="en-US" sz="1050" dirty="0">
                        <a:effectLst/>
                        <a:latin typeface="Times New Roman"/>
                        <a:ea typeface="Times New Roman"/>
                        <a:cs typeface="Arial"/>
                      </a:endParaRPr>
                    </a:p>
                  </a:txBody>
                  <a:tcPr marL="1856" marR="1856" marT="0" marB="0"/>
                </a:tc>
                <a:tc>
                  <a:txBody>
                    <a:bodyPr/>
                    <a:lstStyle/>
                    <a:p>
                      <a:pPr marL="0" marR="0" algn="just" rtl="1">
                        <a:lnSpc>
                          <a:spcPct val="115000"/>
                        </a:lnSpc>
                        <a:spcBef>
                          <a:spcPts val="0"/>
                        </a:spcBef>
                        <a:spcAft>
                          <a:spcPts val="0"/>
                        </a:spcAft>
                      </a:pPr>
                      <a:r>
                        <a:rPr lang="ar-SA" sz="1050" dirty="0">
                          <a:effectLst/>
                        </a:rPr>
                        <a:t>در گزارش ارائه شده ساختار کار به صورت نظام‌مند حاصل ثبت و واکاوی روایت‌ها و متکی بر عقلانیت عملی است و نتایج در چرخه کنش پژوهی فردی نشان از تأثیر تصمیمات در نتایج یادگیری دانش‌آموزان دارد و این تصمیمات به کمک شواهد و مستندات تجربی و علمی معتبر شده است .</a:t>
                      </a:r>
                      <a:endParaRPr lang="en-US" sz="1050" dirty="0">
                        <a:effectLst/>
                        <a:latin typeface="Times New Roman"/>
                        <a:ea typeface="Times New Roman"/>
                        <a:cs typeface="Arial"/>
                      </a:endParaRPr>
                    </a:p>
                  </a:txBody>
                  <a:tcPr marL="1856" marR="1856" marT="0" marB="0"/>
                </a:tc>
              </a:tr>
            </a:tbl>
          </a:graphicData>
        </a:graphic>
      </p:graphicFrame>
      <p:sp>
        <p:nvSpPr>
          <p:cNvPr id="5" name="Rectangle 1"/>
          <p:cNvSpPr>
            <a:spLocks noChangeArrowheads="1"/>
          </p:cNvSpPr>
          <p:nvPr/>
        </p:nvSpPr>
        <p:spPr bwMode="auto">
          <a:xfrm>
            <a:off x="4475163" y="192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mtClean="0">
                <a:solidFill>
                  <a:prstClr val="black"/>
                </a:solidFill>
                <a:latin typeface="Arial" pitchFamily="34" charset="0"/>
                <a:cs typeface="Arial" pitchFamily="34" charset="0"/>
              </a:rPr>
              <a:t/>
            </a:r>
            <a:br>
              <a:rPr lang="en-US" smtClean="0">
                <a:solidFill>
                  <a:prstClr val="black"/>
                </a:solidFill>
                <a:latin typeface="Arial" pitchFamily="34" charset="0"/>
                <a:cs typeface="Arial" pitchFamily="34" charset="0"/>
              </a:rPr>
            </a:br>
            <a:endParaRPr 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67346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183880" cy="3505200"/>
          </a:xfrm>
        </p:spPr>
        <p:txBody>
          <a:bodyPr>
            <a:noAutofit/>
          </a:bodyPr>
          <a:lstStyle/>
          <a:p>
            <a:pPr algn="r"/>
            <a:r>
              <a:rPr lang="fa-IR" sz="2400" dirty="0">
                <a:latin typeface="Arial" pitchFamily="34" charset="0"/>
                <a:cs typeface="Arial" pitchFamily="34" charset="0"/>
              </a:rPr>
              <a:t>2. فرصت¬های یادگیری، محتوای درس و ساختار آن</a:t>
            </a:r>
            <a:br>
              <a:rPr lang="fa-IR" sz="2400" dirty="0">
                <a:latin typeface="Arial" pitchFamily="34" charset="0"/>
                <a:cs typeface="Arial" pitchFamily="34" charset="0"/>
              </a:rPr>
            </a:br>
            <a:r>
              <a:rPr lang="fa-IR" sz="2400" dirty="0">
                <a:latin typeface="Arial" pitchFamily="34" charset="0"/>
                <a:cs typeface="Arial" pitchFamily="34" charset="0"/>
              </a:rPr>
              <a:t>جلسه اول: </a:t>
            </a:r>
            <a:br>
              <a:rPr lang="fa-IR" sz="2400" dirty="0">
                <a:latin typeface="Arial" pitchFamily="34" charset="0"/>
                <a:cs typeface="Arial" pitchFamily="34" charset="0"/>
              </a:rPr>
            </a:br>
            <a:r>
              <a:rPr lang="fa-IR" sz="2400" dirty="0">
                <a:latin typeface="Arial" pitchFamily="34" charset="0"/>
                <a:cs typeface="Arial" pitchFamily="34" charset="0"/>
              </a:rPr>
              <a:t>معرفی برنامه کارورزی و فرآیند کنش‌پژوهی فردی، نحوه تهیه طرح یادگیری با تمرکز بر فرایند پیش‌بینی شده، شیوه ثبت تجربیات و واکاوی آن در هر یک از مراحل کنش پژوهی، ساختار گزارش کنش پژوهی، برنامه زمان‌بندی سمینارها در سطح مدرسه و واحد آموزشی و چگونگی ارزیابی از عملکرد دانشجویان بر اساس پیامدهای یادگیری و ملاک ها  و سطوح موفقیت. </a:t>
            </a:r>
            <a:br>
              <a:rPr lang="fa-IR" sz="2400"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717838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183880" cy="3505200"/>
          </a:xfrm>
        </p:spPr>
        <p:txBody>
          <a:bodyPr>
            <a:noAutofit/>
          </a:bodyPr>
          <a:lstStyle/>
          <a:p>
            <a:pPr algn="r"/>
            <a:r>
              <a:rPr lang="fa-IR" sz="2400" dirty="0">
                <a:latin typeface="Arial" pitchFamily="34" charset="0"/>
                <a:cs typeface="Arial" pitchFamily="34" charset="0"/>
              </a:rPr>
              <a:t>جلسه دوم تا شانزدهم: </a:t>
            </a:r>
            <a:br>
              <a:rPr lang="fa-IR" sz="2400" dirty="0">
                <a:latin typeface="Arial" pitchFamily="34" charset="0"/>
                <a:cs typeface="Arial" pitchFamily="34" charset="0"/>
              </a:rPr>
            </a:br>
            <a:r>
              <a:rPr lang="fa-IR" sz="2400" dirty="0">
                <a:latin typeface="Arial" pitchFamily="34" charset="0"/>
                <a:cs typeface="Arial" pitchFamily="34" charset="0"/>
              </a:rPr>
              <a:t>تهیه طرح‌های یادگیری برای بر عهده گرفتن مسئولیت تدریس در سطح کلاس درس مبتنی بر محتوای برنامه درسی(کتاب درسی)، اجرا و بررسی تأثیر آن در کسب توانایی دانش‌آموزان برای انتقال آموخته‌ها به موقعیت جدید است. استاد راهنما (برای دوره متوسطه مشارکت استاد راهنمای تربیتی و تخصصی- برای دوره ابتدایی استاد تربیتی و مشاوره تخصصی بر حسب نیاز موضوعات درسی) باید بر فرآیند تهیه طرح کنش پژوهی فردی و اجرای آن تا مرحله تهیه گزارش نظارت داشته باشد و بازخوردهای ارائه شده به منظور ارزیابی عملکرد دانشجو در پوشه توسعه‌حرفه‏ای ثبت و ضبط گردد.</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45394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183880" cy="3505200"/>
          </a:xfrm>
        </p:spPr>
        <p:txBody>
          <a:bodyPr>
            <a:noAutofit/>
          </a:bodyPr>
          <a:lstStyle/>
          <a:p>
            <a:pPr algn="r"/>
            <a:r>
              <a:rPr lang="fa-IR" sz="2400" dirty="0">
                <a:latin typeface="Arial" pitchFamily="34" charset="0"/>
                <a:cs typeface="Arial" pitchFamily="34" charset="0"/>
              </a:rPr>
              <a:t>فرآیند تحلیل محتوای برنامه‌درسی و استخراج مفاهیم و مهارت‌های اساسی برای تهیه طرح یادگیری و تولید مواد و منابع آموزشی مورد نیاز نیز زیر نظر استاد راهنما و با مشارکت معلم راهنما صورت می‌گیرد. از نظر زمانی تنظیم جلسات برای بررسی طرح و تولیدات دانشجو باید به گونه‏ای صورت گیرد که دانشجو بتواند طرح کنش پژوهی فردی پیش‌بینی شده را اجرا و نتایج آن را گزارش نماید. در طول این جلسات حضور دانشجو در مدرسه ضروری است و جلسات بررسی برای بازخورد دادن، انتقال تجربیات و... در قالب سمینارها بر حسب مورد می‌تواند در سطح مدرسه یا واحد آموزشی تشکیل شود</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093264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r>
              <a:rPr lang="fa-IR" sz="2400" dirty="0">
                <a:latin typeface="Arial" pitchFamily="34" charset="0"/>
                <a:cs typeface="Arial" pitchFamily="34" charset="0"/>
              </a:rPr>
              <a:t>تکالیف عملکردی: </a:t>
            </a:r>
            <a:br>
              <a:rPr lang="fa-IR" sz="2400" dirty="0">
                <a:latin typeface="Arial" pitchFamily="34" charset="0"/>
                <a:cs typeface="Arial" pitchFamily="34" charset="0"/>
              </a:rPr>
            </a:br>
            <a:r>
              <a:rPr lang="fa-IR" sz="2400" dirty="0">
                <a:latin typeface="Arial" pitchFamily="34" charset="0"/>
                <a:cs typeface="Arial" pitchFamily="34" charset="0"/>
              </a:rPr>
              <a:t>1)	تهیه طرح کنش پژوهی و تأیید آن توسط استاد راهنما بر مبنای چرخه کنش پژوهی فردی</a:t>
            </a:r>
            <a:br>
              <a:rPr lang="fa-IR" sz="2400" dirty="0">
                <a:latin typeface="Arial" pitchFamily="34" charset="0"/>
                <a:cs typeface="Arial" pitchFamily="34" charset="0"/>
              </a:rPr>
            </a:br>
            <a:r>
              <a:rPr lang="fa-IR" sz="2400" dirty="0">
                <a:latin typeface="Arial" pitchFamily="34" charset="0"/>
                <a:cs typeface="Arial" pitchFamily="34" charset="0"/>
              </a:rPr>
              <a:t>-	تعریف واضح و روشن از مسئله </a:t>
            </a:r>
            <a:br>
              <a:rPr lang="fa-IR" sz="2400" dirty="0">
                <a:latin typeface="Arial" pitchFamily="34" charset="0"/>
                <a:cs typeface="Arial" pitchFamily="34" charset="0"/>
              </a:rPr>
            </a:br>
            <a:r>
              <a:rPr lang="fa-IR" sz="2400" dirty="0">
                <a:latin typeface="Arial" pitchFamily="34" charset="0"/>
                <a:cs typeface="Arial" pitchFamily="34" charset="0"/>
              </a:rPr>
              <a:t>-	تحلیل موقعیتی که قرار است دانشجو در آن دست به عمل بزند</a:t>
            </a:r>
            <a:br>
              <a:rPr lang="fa-IR" sz="2400" dirty="0">
                <a:latin typeface="Arial" pitchFamily="34" charset="0"/>
                <a:cs typeface="Arial" pitchFamily="34" charset="0"/>
              </a:rPr>
            </a:br>
            <a:r>
              <a:rPr lang="fa-IR" sz="2400" dirty="0">
                <a:latin typeface="Arial" pitchFamily="34" charset="0"/>
                <a:cs typeface="Arial" pitchFamily="34" charset="0"/>
              </a:rPr>
              <a:t>-	فرضیه‌های مربوط به عمل/ ایده‌ها/ راه‌حل‌های عملی</a:t>
            </a:r>
            <a:br>
              <a:rPr lang="fa-IR" sz="2400" dirty="0">
                <a:latin typeface="Arial" pitchFamily="34" charset="0"/>
                <a:cs typeface="Arial" pitchFamily="34" charset="0"/>
              </a:rPr>
            </a:br>
            <a:r>
              <a:rPr lang="fa-IR" sz="2400" dirty="0">
                <a:latin typeface="Arial" pitchFamily="34" charset="0"/>
                <a:cs typeface="Arial" pitchFamily="34" charset="0"/>
              </a:rPr>
              <a:t>-	تدوین طرح برای عمل</a:t>
            </a:r>
            <a:br>
              <a:rPr lang="fa-IR" sz="2400" dirty="0">
                <a:latin typeface="Arial" pitchFamily="34" charset="0"/>
                <a:cs typeface="Arial" pitchFamily="34" charset="0"/>
              </a:rPr>
            </a:br>
            <a:r>
              <a:rPr lang="fa-IR" sz="2400" dirty="0">
                <a:latin typeface="Arial" pitchFamily="34" charset="0"/>
                <a:cs typeface="Arial" pitchFamily="34" charset="0"/>
              </a:rPr>
              <a:t>-	بازکاوی و ارزشیابی نقشه عمل در گفتگو با استاد راهنما/ معلم راهنما (قبل و بعد از عمل)</a:t>
            </a:r>
            <a:br>
              <a:rPr lang="fa-IR" sz="2400" dirty="0">
                <a:latin typeface="Arial" pitchFamily="34" charset="0"/>
                <a:cs typeface="Arial" pitchFamily="34" charset="0"/>
              </a:rPr>
            </a:br>
            <a:r>
              <a:rPr lang="fa-IR" sz="2400" dirty="0">
                <a:latin typeface="Arial" pitchFamily="34" charset="0"/>
                <a:cs typeface="Arial" pitchFamily="34" charset="0"/>
              </a:rPr>
              <a:t>-	 اجرای طرح</a:t>
            </a:r>
            <a:br>
              <a:rPr lang="fa-IR" sz="2400" dirty="0">
                <a:latin typeface="Arial" pitchFamily="34" charset="0"/>
                <a:cs typeface="Arial" pitchFamily="34" charset="0"/>
              </a:rPr>
            </a:br>
            <a:r>
              <a:rPr lang="fa-IR" sz="2400" dirty="0">
                <a:latin typeface="Arial" pitchFamily="34" charset="0"/>
                <a:cs typeface="Arial" pitchFamily="34" charset="0"/>
              </a:rPr>
              <a:t>-	تأمل درباره عمل انجام شده، تبیین و فهم آن و بازگشت به مرحله اول (به صورت رفت و برگشت تا حل مسئله)</a:t>
            </a:r>
            <a:br>
              <a:rPr lang="fa-IR" sz="2400" dirty="0">
                <a:latin typeface="Arial" pitchFamily="34" charset="0"/>
                <a:cs typeface="Arial" pitchFamily="34" charset="0"/>
              </a:rPr>
            </a:br>
            <a:r>
              <a:rPr lang="fa-IR" sz="2400" dirty="0">
                <a:latin typeface="Arial" pitchFamily="34" charset="0"/>
                <a:cs typeface="Arial" pitchFamily="34" charset="0"/>
              </a:rPr>
              <a:t>-	ثبت و ارائه یافته‌ها</a:t>
            </a:r>
            <a:br>
              <a:rPr lang="fa-IR" sz="2400"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874992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r>
              <a:rPr lang="fa-IR" sz="2400" dirty="0">
                <a:latin typeface="Arial" pitchFamily="34" charset="0"/>
                <a:cs typeface="Arial" pitchFamily="34" charset="0"/>
              </a:rPr>
              <a:t>1.	ثبت و واکاوی تجربیات در طول ترم </a:t>
            </a:r>
            <a:br>
              <a:rPr lang="fa-IR" sz="2400" dirty="0">
                <a:latin typeface="Arial" pitchFamily="34" charset="0"/>
                <a:cs typeface="Arial" pitchFamily="34" charset="0"/>
              </a:rPr>
            </a:br>
            <a:r>
              <a:rPr lang="fa-IR" sz="2400" dirty="0">
                <a:latin typeface="Arial" pitchFamily="34" charset="0"/>
                <a:cs typeface="Arial" pitchFamily="34" charset="0"/>
              </a:rPr>
              <a:t>2)	تهیه طرح یادگیری</a:t>
            </a:r>
            <a:br>
              <a:rPr lang="fa-IR" sz="2400" dirty="0">
                <a:latin typeface="Arial" pitchFamily="34" charset="0"/>
                <a:cs typeface="Arial" pitchFamily="34" charset="0"/>
              </a:rPr>
            </a:br>
            <a:r>
              <a:rPr lang="fa-IR" sz="2400" dirty="0">
                <a:latin typeface="Arial" pitchFamily="34" charset="0"/>
                <a:cs typeface="Arial" pitchFamily="34" charset="0"/>
              </a:rPr>
              <a:t>-	مطالعه موقعیت یادگیری و شناسایی ظرفیت‌های آن (ظرفیت‌های فردی/جمعی در بافت/ زمینه یادگیری) برای تهیه طرح یادگیری</a:t>
            </a:r>
            <a:br>
              <a:rPr lang="fa-IR" sz="2400" dirty="0">
                <a:latin typeface="Arial" pitchFamily="34" charset="0"/>
                <a:cs typeface="Arial" pitchFamily="34" charset="0"/>
              </a:rPr>
            </a:br>
            <a:r>
              <a:rPr lang="fa-IR" sz="2400" dirty="0">
                <a:latin typeface="Arial" pitchFamily="34" charset="0"/>
                <a:cs typeface="Arial" pitchFamily="34" charset="0"/>
              </a:rPr>
              <a:t>-	تهیه طرح یادگیری بر اساس تحلیل برنامه درسی (کتاب درسی)، شناسایی مفاهیم و مهارت‌های اساسی و طراحی تکالیف یادگیری و عملکردی</a:t>
            </a:r>
            <a:br>
              <a:rPr lang="fa-IR" sz="2400" dirty="0">
                <a:latin typeface="Arial" pitchFamily="34" charset="0"/>
                <a:cs typeface="Arial" pitchFamily="34" charset="0"/>
              </a:rPr>
            </a:br>
            <a:r>
              <a:rPr lang="fa-IR" sz="2400" dirty="0">
                <a:latin typeface="Arial" pitchFamily="34" charset="0"/>
                <a:cs typeface="Arial" pitchFamily="34" charset="0"/>
              </a:rPr>
              <a:t>-	تولید مواد آموزشی مورد نیاز برای اجرای طرح یادگیری</a:t>
            </a:r>
            <a:br>
              <a:rPr lang="fa-IR" sz="2400" dirty="0">
                <a:latin typeface="Arial" pitchFamily="34" charset="0"/>
                <a:cs typeface="Arial" pitchFamily="34" charset="0"/>
              </a:rPr>
            </a:br>
            <a:r>
              <a:rPr lang="fa-IR" sz="2400" dirty="0">
                <a:latin typeface="Arial" pitchFamily="34" charset="0"/>
                <a:cs typeface="Arial" pitchFamily="34" charset="0"/>
              </a:rPr>
              <a:t>-	هدایت فرآیند یادگیری در سطح کلاس درس/ مدرسه</a:t>
            </a:r>
            <a:br>
              <a:rPr lang="fa-IR" sz="2400" dirty="0">
                <a:latin typeface="Arial" pitchFamily="34" charset="0"/>
                <a:cs typeface="Arial" pitchFamily="34" charset="0"/>
              </a:rPr>
            </a:br>
            <a:r>
              <a:rPr lang="fa-IR" sz="2400" dirty="0">
                <a:latin typeface="Arial" pitchFamily="34" charset="0"/>
                <a:cs typeface="Arial" pitchFamily="34" charset="0"/>
              </a:rPr>
              <a:t>-	ارزیابی از توانایی دانش‌آموزان در انتقال آموخته‌ها به موقعیت جدید</a:t>
            </a:r>
            <a:br>
              <a:rPr lang="fa-IR" sz="2400" dirty="0">
                <a:latin typeface="Arial" pitchFamily="34" charset="0"/>
                <a:cs typeface="Arial" pitchFamily="34" charset="0"/>
              </a:rPr>
            </a:br>
            <a:r>
              <a:rPr lang="fa-IR" sz="2400" dirty="0">
                <a:latin typeface="Arial" pitchFamily="34" charset="0"/>
                <a:cs typeface="Arial" pitchFamily="34" charset="0"/>
              </a:rPr>
              <a:t>ساختار تهیه طرح یاددهی یادگیری: </a:t>
            </a:r>
            <a:br>
              <a:rPr lang="fa-IR" sz="2400" dirty="0">
                <a:latin typeface="Arial" pitchFamily="34" charset="0"/>
                <a:cs typeface="Arial" pitchFamily="34" charset="0"/>
              </a:rPr>
            </a:br>
            <a:r>
              <a:rPr lang="fa-IR" sz="2400" dirty="0">
                <a:latin typeface="Arial" pitchFamily="34" charset="0"/>
                <a:cs typeface="Arial" pitchFamily="34" charset="0"/>
              </a:rPr>
              <a:t>-	مفاهیم و مهارت‌های اساسی در برنامه‌درسی/ کتاب‌درسی</a:t>
            </a:r>
            <a:br>
              <a:rPr lang="fa-IR" sz="2400" dirty="0">
                <a:latin typeface="Arial" pitchFamily="34" charset="0"/>
                <a:cs typeface="Arial" pitchFamily="34" charset="0"/>
              </a:rPr>
            </a:br>
            <a:r>
              <a:rPr lang="fa-IR" sz="2400" dirty="0">
                <a:latin typeface="Arial" pitchFamily="34" charset="0"/>
                <a:cs typeface="Arial" pitchFamily="34" charset="0"/>
              </a:rPr>
              <a:t>-	پیامد یادگیری</a:t>
            </a:r>
            <a:br>
              <a:rPr lang="fa-IR" sz="2400"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9951237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r>
              <a:rPr lang="fa-IR" sz="2600" dirty="0">
                <a:solidFill>
                  <a:schemeClr val="tx1"/>
                </a:solidFill>
                <a:latin typeface="Arial" pitchFamily="34" charset="0"/>
                <a:cs typeface="Arial" pitchFamily="34" charset="0"/>
              </a:rPr>
              <a:t>-	مراحل/گام‌های اجرای تکالیف یادگیری/ عملکردی</a:t>
            </a:r>
            <a:br>
              <a:rPr lang="fa-IR" sz="2600" dirty="0">
                <a:solidFill>
                  <a:schemeClr val="tx1"/>
                </a:solidFill>
                <a:latin typeface="Arial" pitchFamily="34" charset="0"/>
                <a:cs typeface="Arial" pitchFamily="34" charset="0"/>
              </a:rPr>
            </a:br>
            <a:r>
              <a:rPr lang="fa-IR" sz="2600" dirty="0">
                <a:solidFill>
                  <a:schemeClr val="tx1"/>
                </a:solidFill>
                <a:latin typeface="Arial" pitchFamily="34" charset="0"/>
                <a:cs typeface="Arial" pitchFamily="34" charset="0"/>
              </a:rPr>
              <a:t>- برقراری ارتباط (فرصت یادگیری تدارک دیده شده در ارتباط با زندگی روزمره دانش‌آموز بوده و  برخاسته از مسایل/ چالش‌هایی است که دانش‌آموز با آن روبرو است) </a:t>
            </a:r>
            <a:br>
              <a:rPr lang="fa-IR" sz="2600" dirty="0">
                <a:solidFill>
                  <a:schemeClr val="tx1"/>
                </a:solidFill>
                <a:latin typeface="Arial" pitchFamily="34" charset="0"/>
                <a:cs typeface="Arial" pitchFamily="34" charset="0"/>
              </a:rPr>
            </a:br>
            <a:r>
              <a:rPr lang="fa-IR" sz="2600" dirty="0">
                <a:solidFill>
                  <a:schemeClr val="tx1"/>
                </a:solidFill>
                <a:latin typeface="Arial" pitchFamily="34" charset="0"/>
                <a:cs typeface="Arial" pitchFamily="34" charset="0"/>
              </a:rPr>
              <a:t>- تجربه‌کردن (فرصت یادگیری تدارک دیده شده قابل تجربه/ آزمایش/ بررسی باشد، به یادگیرنده کمک کند تا با بروز خلاقیت خود به کشف روابط/ راه‌حل‌ها دست پیدا کند، اختراع کند و به ایده‌های نو بیاندیشد/ از طریق پژوهش به پرسش‌های خود پاسخ دهد) </a:t>
            </a:r>
            <a:br>
              <a:rPr lang="fa-IR" sz="2600" dirty="0">
                <a:solidFill>
                  <a:schemeClr val="tx1"/>
                </a:solidFill>
                <a:latin typeface="Arial" pitchFamily="34" charset="0"/>
                <a:cs typeface="Arial" pitchFamily="34" charset="0"/>
              </a:rPr>
            </a:br>
            <a:endParaRPr lang="en-US" sz="2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56962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305800" cy="4953000"/>
          </a:xfrm>
        </p:spPr>
        <p:txBody>
          <a:bodyPr>
            <a:noAutofit/>
          </a:bodyPr>
          <a:lstStyle/>
          <a:p>
            <a:pPr algn="r"/>
            <a:r>
              <a:rPr lang="fa-IR" sz="2600" b="1" dirty="0">
                <a:solidFill>
                  <a:schemeClr val="tx1"/>
                </a:solidFill>
                <a:latin typeface="Arial" pitchFamily="34" charset="0"/>
                <a:cs typeface="Arial" pitchFamily="34" charset="0"/>
              </a:rPr>
              <a:t>به کار بستن </a:t>
            </a:r>
            <a:r>
              <a:rPr lang="fa-IR" sz="2600" b="1" dirty="0" smtClean="0">
                <a:solidFill>
                  <a:schemeClr val="tx1"/>
                </a:solidFill>
                <a:latin typeface="Arial" pitchFamily="34" charset="0"/>
                <a:cs typeface="Arial" pitchFamily="34" charset="0"/>
              </a:rPr>
              <a:t>:</a:t>
            </a:r>
            <a:r>
              <a:rPr lang="fa-IR" sz="2600" dirty="0" smtClean="0">
                <a:solidFill>
                  <a:schemeClr val="tx1"/>
                </a:solidFill>
                <a:latin typeface="Arial" pitchFamily="34" charset="0"/>
                <a:cs typeface="Arial" pitchFamily="34" charset="0"/>
              </a:rPr>
              <a:t>(</a:t>
            </a:r>
            <a:r>
              <a:rPr lang="fa-IR" sz="2600" dirty="0">
                <a:solidFill>
                  <a:schemeClr val="tx1"/>
                </a:solidFill>
                <a:latin typeface="Arial" pitchFamily="34" charset="0"/>
                <a:cs typeface="Arial" pitchFamily="34" charset="0"/>
              </a:rPr>
              <a:t>فرصت کاربردی نمودن مفاهیم و اطلاعات کسب شده برای دستیابی به درک عمیق و به کارگیری آن توسط دانش‌آموز فراهم شود. مثل: ایجاد ارتباط بین تئوری و عمل یا به دست‌آوردن یک تصور حرفه‏ای در ارتباط با مسئله/ حل مسئله یا پژوهش انجام شده )</a:t>
            </a:r>
            <a:br>
              <a:rPr lang="fa-IR" sz="2600" dirty="0">
                <a:solidFill>
                  <a:schemeClr val="tx1"/>
                </a:solidFill>
                <a:latin typeface="Arial" pitchFamily="34" charset="0"/>
                <a:cs typeface="Arial" pitchFamily="34" charset="0"/>
              </a:rPr>
            </a:br>
            <a:r>
              <a:rPr lang="fa-IR" sz="2600" b="1" dirty="0">
                <a:solidFill>
                  <a:schemeClr val="tx1"/>
                </a:solidFill>
                <a:latin typeface="Arial" pitchFamily="34" charset="0"/>
                <a:cs typeface="Arial" pitchFamily="34" charset="0"/>
              </a:rPr>
              <a:t>- به اشتراک‌گذاشتن </a:t>
            </a:r>
            <a:r>
              <a:rPr lang="fa-IR" sz="2600" b="1" dirty="0" smtClean="0">
                <a:solidFill>
                  <a:schemeClr val="tx1"/>
                </a:solidFill>
                <a:latin typeface="Arial" pitchFamily="34" charset="0"/>
                <a:cs typeface="Arial" pitchFamily="34" charset="0"/>
              </a:rPr>
              <a:t>: </a:t>
            </a:r>
            <a:r>
              <a:rPr lang="fa-IR" sz="2600" dirty="0" smtClean="0">
                <a:solidFill>
                  <a:schemeClr val="tx1"/>
                </a:solidFill>
                <a:latin typeface="Arial" pitchFamily="34" charset="0"/>
                <a:cs typeface="Arial" pitchFamily="34" charset="0"/>
              </a:rPr>
              <a:t>(</a:t>
            </a:r>
            <a:r>
              <a:rPr lang="fa-IR" sz="2600" dirty="0">
                <a:solidFill>
                  <a:schemeClr val="tx1"/>
                </a:solidFill>
                <a:latin typeface="Arial" pitchFamily="34" charset="0"/>
                <a:cs typeface="Arial" pitchFamily="34" charset="0"/>
              </a:rPr>
              <a:t>فرصت یادگیری تا حد امکان دانش‌آموزان را به کار گروهی تشویق کند و آن‌ها را در موقعیتی قرار دهد تا برای انجام پژوهش یا جمع‌آوری اطلاعات و تجزیه و تحلیل آن‌ها نیاز به تعامل و تلفیق یافته‌ها/ مطالعه موضوع از زوایای مختلف کند)</a:t>
            </a:r>
            <a:br>
              <a:rPr lang="fa-IR" sz="2600" dirty="0">
                <a:solidFill>
                  <a:schemeClr val="tx1"/>
                </a:solidFill>
                <a:latin typeface="Arial" pitchFamily="34" charset="0"/>
                <a:cs typeface="Arial" pitchFamily="34" charset="0"/>
              </a:rPr>
            </a:br>
            <a:r>
              <a:rPr lang="fa-IR" sz="2600" dirty="0">
                <a:solidFill>
                  <a:schemeClr val="tx1"/>
                </a:solidFill>
                <a:latin typeface="Arial" pitchFamily="34" charset="0"/>
                <a:cs typeface="Arial" pitchFamily="34" charset="0"/>
              </a:rPr>
              <a:t>- انتقال آموخته‌ها  به موقعیت جدید (فرصت‌های جدیدی برای به کارگیری و بسط آموخته‌ها به موقعیت جدید فراهم شود)</a:t>
            </a:r>
            <a:br>
              <a:rPr lang="fa-IR" sz="2600" dirty="0">
                <a:solidFill>
                  <a:schemeClr val="tx1"/>
                </a:solidFill>
                <a:latin typeface="Arial" pitchFamily="34" charset="0"/>
                <a:cs typeface="Arial" pitchFamily="34" charset="0"/>
              </a:rPr>
            </a:br>
            <a:endParaRPr lang="en-US" sz="2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93347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AutoShape 21"/>
          <p:cNvSpPr>
            <a:spLocks noChangeArrowheads="1"/>
          </p:cNvSpPr>
          <p:nvPr/>
        </p:nvSpPr>
        <p:spPr bwMode="auto">
          <a:xfrm>
            <a:off x="2821231" y="474150"/>
            <a:ext cx="1224136" cy="1944216"/>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r>
              <a:rPr lang="fa-IR" b="1" dirty="0" smtClean="0">
                <a:solidFill>
                  <a:srgbClr val="FF0000"/>
                </a:solidFill>
                <a:ea typeface="Calibri" pitchFamily="34" charset="0"/>
              </a:rPr>
              <a:t>دوره </a:t>
            </a:r>
          </a:p>
          <a:p>
            <a:pPr algn="ctr" rtl="1" fontAlgn="base">
              <a:spcBef>
                <a:spcPct val="0"/>
              </a:spcBef>
              <a:spcAft>
                <a:spcPct val="0"/>
              </a:spcAft>
            </a:pPr>
            <a:endParaRPr lang="fa-IR" b="1" dirty="0">
              <a:solidFill>
                <a:srgbClr val="FF0000"/>
              </a:solidFill>
              <a:ea typeface="Calibri" pitchFamily="34" charset="0"/>
              <a:hlinkClick r:id="rId2" action="ppaction://hlinkpres?slideindex=6&amp;slidetitle=دوره مشارکت"/>
            </a:endParaRPr>
          </a:p>
          <a:p>
            <a:pPr algn="ctr" rtl="1" fontAlgn="base">
              <a:spcBef>
                <a:spcPct val="0"/>
              </a:spcBef>
              <a:spcAft>
                <a:spcPct val="0"/>
              </a:spcAft>
            </a:pPr>
            <a:r>
              <a:rPr lang="fa-IR" b="1" dirty="0" smtClean="0">
                <a:solidFill>
                  <a:srgbClr val="FF0000"/>
                </a:solidFill>
                <a:ea typeface="Calibri" pitchFamily="34" charset="0"/>
                <a:hlinkClick r:id="rId3" action="ppaction://hlinksldjump"/>
              </a:rPr>
              <a:t>مشاركت</a:t>
            </a:r>
            <a:r>
              <a:rPr lang="fa-IR" b="1" dirty="0" smtClean="0">
                <a:solidFill>
                  <a:srgbClr val="FF0000"/>
                </a:solidFill>
                <a:ea typeface="Calibri" pitchFamily="34" charset="0"/>
                <a:hlinkClick r:id="rId2" action="ppaction://hlinkpres?slideindex=6&amp;slidetitle=دوره مشارکت"/>
              </a:rPr>
              <a:t> </a:t>
            </a:r>
            <a:endParaRPr lang="fa-IR" b="1" dirty="0">
              <a:solidFill>
                <a:srgbClr val="FF0000"/>
              </a:solidFill>
              <a:cs typeface="B Zar" pitchFamily="2" charset="-78"/>
            </a:endParaRPr>
          </a:p>
          <a:p>
            <a:pPr algn="ctr" rtl="1" fontAlgn="base">
              <a:spcBef>
                <a:spcPct val="0"/>
              </a:spcBef>
              <a:spcAft>
                <a:spcPct val="0"/>
              </a:spcAft>
            </a:pPr>
            <a:r>
              <a:rPr lang="fa-IR" b="1" dirty="0">
                <a:solidFill>
                  <a:srgbClr val="632423"/>
                </a:solidFill>
                <a:ea typeface="Calibri" pitchFamily="34" charset="0"/>
              </a:rPr>
              <a:t>اقدام پژوهی</a:t>
            </a:r>
            <a:endParaRPr lang="fa-IR" b="1" dirty="0" smtClean="0">
              <a:solidFill>
                <a:srgbClr val="FF0000"/>
              </a:solidFill>
              <a:cs typeface="B Zar" pitchFamily="2" charset="-78"/>
            </a:endParaRPr>
          </a:p>
          <a:p>
            <a:pPr algn="ctr" rtl="1" fontAlgn="base">
              <a:spcBef>
                <a:spcPct val="0"/>
              </a:spcBef>
              <a:spcAft>
                <a:spcPct val="0"/>
              </a:spcAft>
            </a:pPr>
            <a:r>
              <a:rPr lang="fa-IR" sz="1600" b="1" dirty="0" smtClean="0">
                <a:solidFill>
                  <a:srgbClr val="FF0000"/>
                </a:solidFill>
                <a:cs typeface="B Zar" pitchFamily="2" charset="-78"/>
              </a:rPr>
              <a:t> </a:t>
            </a:r>
            <a:r>
              <a:rPr lang="fa-IR" sz="1600" b="1" i="1" u="sng" dirty="0" smtClean="0">
                <a:solidFill>
                  <a:srgbClr val="FF0000"/>
                </a:solidFill>
                <a:cs typeface="B Zar" pitchFamily="2" charset="-78"/>
              </a:rPr>
              <a:t>2</a:t>
            </a:r>
            <a:r>
              <a:rPr lang="fa-IR" sz="1600" b="1" dirty="0" smtClean="0">
                <a:solidFill>
                  <a:srgbClr val="FF0000"/>
                </a:solidFill>
                <a:cs typeface="B Zar" pitchFamily="2" charset="-78"/>
              </a:rPr>
              <a:t>واحد</a:t>
            </a:r>
            <a:endParaRPr lang="fa-IR" sz="1200" dirty="0" smtClean="0">
              <a:solidFill>
                <a:prstClr val="black"/>
              </a:solidFill>
              <a:latin typeface="Arial" pitchFamily="34" charset="0"/>
              <a:cs typeface="B Zar" pitchFamily="2" charset="-78"/>
            </a:endParaRPr>
          </a:p>
          <a:p>
            <a:pPr algn="ctr" rtl="1" fontAlgn="base">
              <a:spcBef>
                <a:spcPct val="0"/>
              </a:spcBef>
              <a:spcAft>
                <a:spcPct val="0"/>
              </a:spcAft>
            </a:pPr>
            <a:r>
              <a:rPr lang="fa-IR" b="1" dirty="0" smtClean="0">
                <a:solidFill>
                  <a:srgbClr val="FF0000"/>
                </a:solidFill>
                <a:ea typeface="Calibri" pitchFamily="34" charset="0"/>
              </a:rPr>
              <a:t> </a:t>
            </a:r>
          </a:p>
          <a:p>
            <a:pPr algn="ctr" rtl="1" fontAlgn="base">
              <a:spcBef>
                <a:spcPct val="0"/>
              </a:spcBef>
              <a:spcAft>
                <a:spcPct val="0"/>
              </a:spcAft>
            </a:pPr>
            <a:endParaRPr lang="fa-IR" b="1" dirty="0">
              <a:solidFill>
                <a:srgbClr val="FF0000"/>
              </a:solidFill>
            </a:endParaRPr>
          </a:p>
          <a:p>
            <a:pPr algn="ctr" rtl="1" fontAlgn="base">
              <a:spcBef>
                <a:spcPct val="0"/>
              </a:spcBef>
              <a:spcAft>
                <a:spcPct val="0"/>
              </a:spcAft>
            </a:pPr>
            <a:endParaRPr lang="fa-IR" dirty="0" smtClean="0">
              <a:solidFill>
                <a:prstClr val="black"/>
              </a:solidFill>
              <a:latin typeface="Arial" pitchFamily="34" charset="0"/>
            </a:endParaRPr>
          </a:p>
        </p:txBody>
      </p:sp>
      <p:sp>
        <p:nvSpPr>
          <p:cNvPr id="2068" name="AutoShape 20"/>
          <p:cNvSpPr>
            <a:spLocks noChangeArrowheads="1"/>
          </p:cNvSpPr>
          <p:nvPr/>
        </p:nvSpPr>
        <p:spPr bwMode="auto">
          <a:xfrm>
            <a:off x="6665301" y="507323"/>
            <a:ext cx="1302114" cy="1944216"/>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r>
              <a:rPr lang="fa-IR" sz="2000" dirty="0" smtClean="0">
                <a:solidFill>
                  <a:srgbClr val="C00000"/>
                </a:solidFill>
                <a:ea typeface="Calibri" pitchFamily="34" charset="0"/>
              </a:rPr>
              <a:t>دوره تدريس </a:t>
            </a:r>
            <a:r>
              <a:rPr lang="fa-IR" sz="2800" b="1" dirty="0" smtClean="0">
                <a:solidFill>
                  <a:srgbClr val="C00000"/>
                </a:solidFill>
                <a:ea typeface="Calibri" pitchFamily="34" charset="0"/>
                <a:hlinkClick r:id="rId4" action="ppaction://hlinksldjump"/>
              </a:rPr>
              <a:t>مستقل</a:t>
            </a:r>
            <a:r>
              <a:rPr lang="fa-IR" sz="2000" dirty="0" smtClean="0">
                <a:solidFill>
                  <a:srgbClr val="C00000"/>
                </a:solidFill>
                <a:ea typeface="Calibri" pitchFamily="34" charset="0"/>
                <a:hlinkClick r:id="rId5" action="ppaction://hlinkpres?slideindex=8&amp;slidetitle=دوره تدریس مستقل ( 1-1-1)"/>
              </a:rPr>
              <a:t> </a:t>
            </a:r>
            <a:r>
              <a:rPr lang="fa-IR" sz="2000" dirty="0" smtClean="0">
                <a:solidFill>
                  <a:srgbClr val="C00000"/>
                </a:solidFill>
                <a:ea typeface="Calibri" pitchFamily="34" charset="0"/>
              </a:rPr>
              <a:t>(</a:t>
            </a:r>
            <a:r>
              <a:rPr lang="fa-IR" sz="2000" b="1" dirty="0" smtClean="0">
                <a:solidFill>
                  <a:srgbClr val="C00000"/>
                </a:solidFill>
                <a:ea typeface="Calibri" pitchFamily="34" charset="0"/>
              </a:rPr>
              <a:t>درس پژوهی</a:t>
            </a:r>
            <a:r>
              <a:rPr lang="fa-IR" sz="2000" dirty="0" smtClean="0">
                <a:solidFill>
                  <a:srgbClr val="C00000"/>
                </a:solidFill>
                <a:ea typeface="Calibri" pitchFamily="34" charset="0"/>
              </a:rPr>
              <a:t>)</a:t>
            </a:r>
          </a:p>
          <a:p>
            <a:pPr algn="ctr" rtl="1" fontAlgn="base">
              <a:spcBef>
                <a:spcPct val="0"/>
              </a:spcBef>
              <a:spcAft>
                <a:spcPct val="0"/>
              </a:spcAft>
            </a:pPr>
            <a:r>
              <a:rPr lang="fa-IR" sz="2000" b="1" dirty="0" smtClean="0">
                <a:solidFill>
                  <a:srgbClr val="FF0000"/>
                </a:solidFill>
                <a:cs typeface="B Zar" pitchFamily="2" charset="-78"/>
              </a:rPr>
              <a:t> </a:t>
            </a:r>
            <a:r>
              <a:rPr lang="fa-IR" sz="1600" b="1" i="1" u="sng" dirty="0" smtClean="0">
                <a:solidFill>
                  <a:srgbClr val="FF0000"/>
                </a:solidFill>
                <a:cs typeface="B Zar" pitchFamily="2" charset="-78"/>
              </a:rPr>
              <a:t>2</a:t>
            </a:r>
            <a:r>
              <a:rPr lang="fa-IR" sz="1600" b="1" dirty="0" smtClean="0">
                <a:solidFill>
                  <a:srgbClr val="FF0000"/>
                </a:solidFill>
                <a:cs typeface="B Zar" pitchFamily="2" charset="-78"/>
              </a:rPr>
              <a:t>واحد</a:t>
            </a:r>
            <a:endParaRPr lang="fa-IR" sz="1600" dirty="0" smtClean="0">
              <a:solidFill>
                <a:prstClr val="black"/>
              </a:solidFill>
              <a:latin typeface="Arial" pitchFamily="34" charset="0"/>
              <a:cs typeface="B Zar" pitchFamily="2" charset="-78"/>
            </a:endParaRPr>
          </a:p>
          <a:p>
            <a:pPr algn="ctr" rtl="1" fontAlgn="base">
              <a:spcBef>
                <a:spcPct val="0"/>
              </a:spcBef>
              <a:spcAft>
                <a:spcPct val="0"/>
              </a:spcAft>
            </a:pPr>
            <a:endParaRPr lang="fa-IR" sz="2000" dirty="0" smtClean="0">
              <a:solidFill>
                <a:srgbClr val="C00000"/>
              </a:solidFill>
              <a:ea typeface="Calibri" pitchFamily="34" charset="0"/>
            </a:endParaRPr>
          </a:p>
          <a:p>
            <a:pPr algn="ctr" rtl="1" fontAlgn="base">
              <a:spcBef>
                <a:spcPct val="0"/>
              </a:spcBef>
              <a:spcAft>
                <a:spcPct val="0"/>
              </a:spcAft>
            </a:pPr>
            <a:endParaRPr lang="fa-IR" sz="2000" dirty="0">
              <a:solidFill>
                <a:srgbClr val="C00000"/>
              </a:solidFill>
            </a:endParaRPr>
          </a:p>
          <a:p>
            <a:pPr algn="ctr" rtl="1" fontAlgn="base">
              <a:spcBef>
                <a:spcPct val="0"/>
              </a:spcBef>
              <a:spcAft>
                <a:spcPct val="0"/>
              </a:spcAft>
            </a:pPr>
            <a:endParaRPr lang="fa-IR" dirty="0" smtClean="0">
              <a:solidFill>
                <a:prstClr val="black"/>
              </a:solidFill>
              <a:latin typeface="Arial" pitchFamily="34" charset="0"/>
            </a:endParaRPr>
          </a:p>
        </p:txBody>
      </p:sp>
      <p:sp>
        <p:nvSpPr>
          <p:cNvPr id="2067" name="AutoShape 19"/>
          <p:cNvSpPr>
            <a:spLocks noChangeArrowheads="1"/>
          </p:cNvSpPr>
          <p:nvPr/>
        </p:nvSpPr>
        <p:spPr bwMode="auto">
          <a:xfrm>
            <a:off x="4642375" y="579331"/>
            <a:ext cx="1368152" cy="1872208"/>
          </a:xfrm>
          <a:prstGeom prst="roundRect">
            <a:avLst>
              <a:gd name="adj" fmla="val 16667"/>
            </a:avLst>
          </a:prstGeom>
          <a:gradFill rotWithShape="0">
            <a:gsLst>
              <a:gs pos="0">
                <a:srgbClr val="B2A1C7"/>
              </a:gs>
              <a:gs pos="50000">
                <a:srgbClr val="E5DFEC"/>
              </a:gs>
              <a:gs pos="100000">
                <a:srgbClr val="B2A1C7"/>
              </a:gs>
            </a:gsLst>
            <a:lin ang="189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r>
              <a:rPr lang="fa-IR" sz="1600" b="1" dirty="0" smtClean="0">
                <a:solidFill>
                  <a:srgbClr val="632423"/>
                </a:solidFill>
                <a:ea typeface="Calibri" pitchFamily="34" charset="0"/>
              </a:rPr>
              <a:t>دو</a:t>
            </a:r>
            <a:r>
              <a:rPr lang="fa-IR" b="1" dirty="0" smtClean="0">
                <a:solidFill>
                  <a:srgbClr val="632423"/>
                </a:solidFill>
                <a:ea typeface="Calibri" pitchFamily="34" charset="0"/>
              </a:rPr>
              <a:t>ره</a:t>
            </a:r>
          </a:p>
          <a:p>
            <a:pPr algn="ctr" rtl="1" fontAlgn="base">
              <a:spcBef>
                <a:spcPct val="0"/>
              </a:spcBef>
              <a:spcAft>
                <a:spcPct val="0"/>
              </a:spcAft>
            </a:pPr>
            <a:r>
              <a:rPr lang="fa-IR" b="1" dirty="0" smtClean="0">
                <a:solidFill>
                  <a:srgbClr val="632423"/>
                </a:solidFill>
                <a:ea typeface="Calibri" pitchFamily="34" charset="0"/>
                <a:hlinkClick r:id="rId6" action="ppaction://hlinksldjump"/>
              </a:rPr>
              <a:t>تدريس آزمایشی</a:t>
            </a:r>
            <a:r>
              <a:rPr lang="fa-IR" b="1" dirty="0" smtClean="0">
                <a:solidFill>
                  <a:srgbClr val="632423"/>
                </a:solidFill>
                <a:ea typeface="Calibri" pitchFamily="34" charset="0"/>
              </a:rPr>
              <a:t> (کنش پژوهی)</a:t>
            </a:r>
          </a:p>
          <a:p>
            <a:pPr algn="ctr" rtl="1" fontAlgn="base">
              <a:spcBef>
                <a:spcPct val="0"/>
              </a:spcBef>
              <a:spcAft>
                <a:spcPct val="0"/>
              </a:spcAft>
            </a:pPr>
            <a:r>
              <a:rPr lang="fa-IR" sz="1600" b="1" u="sng" dirty="0" smtClean="0">
                <a:solidFill>
                  <a:srgbClr val="632423"/>
                </a:solidFill>
                <a:ea typeface="Calibri" pitchFamily="34" charset="0"/>
              </a:rPr>
              <a:t>2</a:t>
            </a:r>
            <a:r>
              <a:rPr lang="fa-IR" sz="1600" b="1" dirty="0" smtClean="0">
                <a:solidFill>
                  <a:srgbClr val="632423"/>
                </a:solidFill>
                <a:ea typeface="Calibri" pitchFamily="34" charset="0"/>
              </a:rPr>
              <a:t>واحد</a:t>
            </a:r>
            <a:r>
              <a:rPr lang="fa-IR" b="1" dirty="0" smtClean="0">
                <a:solidFill>
                  <a:srgbClr val="632423"/>
                </a:solidFill>
                <a:ea typeface="Calibri" pitchFamily="34" charset="0"/>
              </a:rPr>
              <a:t> </a:t>
            </a:r>
          </a:p>
          <a:p>
            <a:pPr algn="ctr" rtl="1" fontAlgn="base">
              <a:spcBef>
                <a:spcPct val="0"/>
              </a:spcBef>
              <a:spcAft>
                <a:spcPct val="0"/>
              </a:spcAft>
            </a:pPr>
            <a:endParaRPr lang="fa-IR" b="1" dirty="0" smtClean="0">
              <a:solidFill>
                <a:srgbClr val="632423"/>
              </a:solidFill>
              <a:ea typeface="Calibri" pitchFamily="34" charset="0"/>
            </a:endParaRPr>
          </a:p>
          <a:p>
            <a:pPr algn="ctr" rtl="1" fontAlgn="base">
              <a:spcBef>
                <a:spcPct val="0"/>
              </a:spcBef>
              <a:spcAft>
                <a:spcPct val="0"/>
              </a:spcAft>
            </a:pPr>
            <a:endParaRPr lang="fa-IR" b="1" dirty="0" smtClean="0">
              <a:solidFill>
                <a:srgbClr val="632423"/>
              </a:solidFill>
              <a:ea typeface="Calibri" pitchFamily="34" charset="0"/>
            </a:endParaRPr>
          </a:p>
          <a:p>
            <a:pPr algn="ctr" rtl="1" fontAlgn="base">
              <a:spcBef>
                <a:spcPct val="0"/>
              </a:spcBef>
              <a:spcAft>
                <a:spcPct val="0"/>
              </a:spcAft>
            </a:pPr>
            <a:endParaRPr lang="fa-IR" dirty="0" smtClean="0">
              <a:solidFill>
                <a:prstClr val="black"/>
              </a:solidFill>
              <a:latin typeface="Arial" pitchFamily="34" charset="0"/>
            </a:endParaRPr>
          </a:p>
        </p:txBody>
      </p:sp>
      <p:sp>
        <p:nvSpPr>
          <p:cNvPr id="2066" name="AutoShape 18"/>
          <p:cNvSpPr>
            <a:spLocks noChangeArrowheads="1"/>
          </p:cNvSpPr>
          <p:nvPr/>
        </p:nvSpPr>
        <p:spPr bwMode="auto">
          <a:xfrm>
            <a:off x="1081865" y="446076"/>
            <a:ext cx="1224137" cy="1944216"/>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r>
              <a:rPr lang="fa-IR" sz="2000" b="1" u="sng" dirty="0" smtClean="0">
                <a:solidFill>
                  <a:srgbClr val="FF0000"/>
                </a:solidFill>
                <a:ea typeface="Calibri" pitchFamily="34" charset="0"/>
                <a:hlinkClick r:id="rId7" action="ppaction://hlinkpres?slideindex=15&amp;slidetitle=دوره معلمیاری آشنایی با مدرسه و کلاس"/>
              </a:rPr>
              <a:t>دوره معلمياري</a:t>
            </a:r>
            <a:r>
              <a:rPr lang="fa-IR" sz="2000" b="1" u="sng" dirty="0" smtClean="0">
                <a:solidFill>
                  <a:srgbClr val="FF0000"/>
                </a:solidFill>
                <a:ea typeface="Calibri" pitchFamily="34" charset="0"/>
              </a:rPr>
              <a:t> </a:t>
            </a:r>
            <a:r>
              <a:rPr lang="fa-IR" sz="2000" b="1" dirty="0" smtClean="0">
                <a:solidFill>
                  <a:srgbClr val="FF0000"/>
                </a:solidFill>
                <a:ea typeface="Calibri" pitchFamily="34" charset="0"/>
              </a:rPr>
              <a:t>(</a:t>
            </a:r>
            <a:r>
              <a:rPr lang="fa-IR" sz="1600" b="1" dirty="0" smtClean="0">
                <a:solidFill>
                  <a:srgbClr val="FF0000"/>
                </a:solidFill>
                <a:ea typeface="Calibri" pitchFamily="34" charset="0"/>
              </a:rPr>
              <a:t>مشاهده تاملی)</a:t>
            </a:r>
          </a:p>
          <a:p>
            <a:pPr algn="ctr" rtl="1" fontAlgn="base">
              <a:spcBef>
                <a:spcPct val="0"/>
              </a:spcBef>
              <a:spcAft>
                <a:spcPct val="0"/>
              </a:spcAft>
            </a:pPr>
            <a:r>
              <a:rPr lang="fa-IR" sz="1600" b="1" dirty="0" smtClean="0">
                <a:solidFill>
                  <a:srgbClr val="FF0000"/>
                </a:solidFill>
              </a:rPr>
              <a:t>روایت پژوهی</a:t>
            </a:r>
            <a:endParaRPr lang="fa-IR" sz="1600" b="1" dirty="0">
              <a:solidFill>
                <a:srgbClr val="FF0000"/>
              </a:solidFill>
            </a:endParaRPr>
          </a:p>
          <a:p>
            <a:pPr algn="ctr" rtl="1" fontAlgn="base">
              <a:spcBef>
                <a:spcPct val="0"/>
              </a:spcBef>
              <a:spcAft>
                <a:spcPct val="0"/>
              </a:spcAft>
            </a:pPr>
            <a:r>
              <a:rPr lang="fa-IR" b="1" u="sng" dirty="0" smtClean="0">
                <a:solidFill>
                  <a:srgbClr val="FF0000"/>
                </a:solidFill>
                <a:cs typeface="B Zar" pitchFamily="2" charset="-78"/>
              </a:rPr>
              <a:t>2</a:t>
            </a:r>
            <a:r>
              <a:rPr lang="fa-IR" sz="1600" b="1" dirty="0" smtClean="0">
                <a:solidFill>
                  <a:srgbClr val="FF0000"/>
                </a:solidFill>
                <a:cs typeface="B Zar" pitchFamily="2" charset="-78"/>
              </a:rPr>
              <a:t>واحد</a:t>
            </a:r>
            <a:endParaRPr lang="fa-IR" sz="1400" dirty="0" smtClean="0">
              <a:solidFill>
                <a:prstClr val="black"/>
              </a:solidFill>
              <a:latin typeface="Arial" pitchFamily="34" charset="0"/>
              <a:cs typeface="B Zar" pitchFamily="2" charset="-78"/>
            </a:endParaRPr>
          </a:p>
          <a:p>
            <a:pPr algn="ctr" rtl="1" fontAlgn="base">
              <a:spcBef>
                <a:spcPct val="0"/>
              </a:spcBef>
              <a:spcAft>
                <a:spcPct val="0"/>
              </a:spcAft>
            </a:pPr>
            <a:endParaRPr lang="fa-IR" dirty="0" smtClean="0">
              <a:solidFill>
                <a:prstClr val="black"/>
              </a:solidFill>
              <a:latin typeface="Arial" pitchFamily="34" charset="0"/>
            </a:endParaRPr>
          </a:p>
        </p:txBody>
      </p:sp>
      <p:sp>
        <p:nvSpPr>
          <p:cNvPr id="2064" name="AutoShape 16"/>
          <p:cNvSpPr>
            <a:spLocks noChangeArrowheads="1"/>
          </p:cNvSpPr>
          <p:nvPr/>
        </p:nvSpPr>
        <p:spPr bwMode="auto">
          <a:xfrm>
            <a:off x="228600" y="1149675"/>
            <a:ext cx="720080" cy="73152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B0F0"/>
          </a:soli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r>
              <a:rPr lang="fa-IR" sz="1100" b="1" dirty="0" smtClean="0">
                <a:solidFill>
                  <a:prstClr val="black"/>
                </a:solidFill>
                <a:ea typeface="Calibri" pitchFamily="34" charset="0"/>
              </a:rPr>
              <a:t>ورود</a:t>
            </a:r>
            <a:endParaRPr lang="fa-IR" dirty="0" smtClean="0">
              <a:solidFill>
                <a:prstClr val="black"/>
              </a:solidFill>
              <a:latin typeface="Arial" pitchFamily="34" charset="0"/>
            </a:endParaRPr>
          </a:p>
        </p:txBody>
      </p:sp>
      <p:sp>
        <p:nvSpPr>
          <p:cNvPr id="2062" name="AutoShape 14"/>
          <p:cNvSpPr>
            <a:spLocks noChangeArrowheads="1"/>
          </p:cNvSpPr>
          <p:nvPr/>
        </p:nvSpPr>
        <p:spPr bwMode="auto">
          <a:xfrm>
            <a:off x="2347235" y="914596"/>
            <a:ext cx="352433" cy="612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2061" name="AutoShape 13"/>
          <p:cNvSpPr>
            <a:spLocks noChangeArrowheads="1"/>
          </p:cNvSpPr>
          <p:nvPr/>
        </p:nvSpPr>
        <p:spPr bwMode="auto">
          <a:xfrm>
            <a:off x="4212589" y="950880"/>
            <a:ext cx="354009"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2060" name="AutoShape 12"/>
          <p:cNvSpPr>
            <a:spLocks noChangeArrowheads="1"/>
          </p:cNvSpPr>
          <p:nvPr/>
        </p:nvSpPr>
        <p:spPr bwMode="auto">
          <a:xfrm>
            <a:off x="6218922" y="1046602"/>
            <a:ext cx="365109" cy="612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2057" name="AutoShape 9"/>
          <p:cNvSpPr>
            <a:spLocks noChangeArrowheads="1"/>
          </p:cNvSpPr>
          <p:nvPr/>
        </p:nvSpPr>
        <p:spPr bwMode="auto">
          <a:xfrm>
            <a:off x="2530640" y="1659377"/>
            <a:ext cx="107950" cy="792162"/>
          </a:xfrm>
          <a:prstGeom prst="downArrow">
            <a:avLst>
              <a:gd name="adj1" fmla="val 50000"/>
              <a:gd name="adj2" fmla="val 183456"/>
            </a:avLst>
          </a:pr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2056" name="AutoShape 8"/>
          <p:cNvSpPr>
            <a:spLocks noChangeArrowheads="1"/>
          </p:cNvSpPr>
          <p:nvPr/>
        </p:nvSpPr>
        <p:spPr bwMode="auto">
          <a:xfrm>
            <a:off x="4389803" y="1712850"/>
            <a:ext cx="107950" cy="828675"/>
          </a:xfrm>
          <a:prstGeom prst="downArrow">
            <a:avLst>
              <a:gd name="adj1" fmla="val 50000"/>
              <a:gd name="adj2" fmla="val 191912"/>
            </a:avLst>
          </a:pr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2055" name="AutoShape 7"/>
          <p:cNvSpPr>
            <a:spLocks noChangeArrowheads="1"/>
          </p:cNvSpPr>
          <p:nvPr/>
        </p:nvSpPr>
        <p:spPr bwMode="auto">
          <a:xfrm>
            <a:off x="6371059" y="1787561"/>
            <a:ext cx="142876" cy="828675"/>
          </a:xfrm>
          <a:prstGeom prst="downArrow">
            <a:avLst>
              <a:gd name="adj1" fmla="val 50000"/>
              <a:gd name="adj2" fmla="val 191912"/>
            </a:avLst>
          </a:pr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2054" name="AutoShape 6"/>
          <p:cNvSpPr>
            <a:spLocks noChangeArrowheads="1"/>
          </p:cNvSpPr>
          <p:nvPr/>
        </p:nvSpPr>
        <p:spPr bwMode="auto">
          <a:xfrm>
            <a:off x="8198259" y="1887951"/>
            <a:ext cx="107950" cy="755650"/>
          </a:xfrm>
          <a:prstGeom prst="downArrow">
            <a:avLst>
              <a:gd name="adj1" fmla="val 50000"/>
              <a:gd name="adj2" fmla="val 175000"/>
            </a:avLst>
          </a:pr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2053" name="AutoShape 5"/>
          <p:cNvSpPr>
            <a:spLocks noChangeArrowheads="1"/>
          </p:cNvSpPr>
          <p:nvPr/>
        </p:nvSpPr>
        <p:spPr bwMode="auto">
          <a:xfrm rot="10746759" flipV="1">
            <a:off x="1683245" y="6003918"/>
            <a:ext cx="755650" cy="1793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2052" name="AutoShape 4"/>
          <p:cNvSpPr>
            <a:spLocks noChangeArrowheads="1"/>
          </p:cNvSpPr>
          <p:nvPr/>
        </p:nvSpPr>
        <p:spPr bwMode="auto">
          <a:xfrm rot="10746759" flipV="1">
            <a:off x="3288371" y="2611203"/>
            <a:ext cx="755650" cy="1793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2051" name="AutoShape 3"/>
          <p:cNvSpPr>
            <a:spLocks noChangeArrowheads="1"/>
          </p:cNvSpPr>
          <p:nvPr/>
        </p:nvSpPr>
        <p:spPr bwMode="auto">
          <a:xfrm rot="10746759" flipV="1">
            <a:off x="5151256" y="2547366"/>
            <a:ext cx="755650" cy="1793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2050" name="AutoShape 2"/>
          <p:cNvSpPr>
            <a:spLocks noChangeArrowheads="1"/>
          </p:cNvSpPr>
          <p:nvPr/>
        </p:nvSpPr>
        <p:spPr bwMode="auto">
          <a:xfrm rot="10746759" flipV="1">
            <a:off x="7210424" y="2650421"/>
            <a:ext cx="755650" cy="180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2049" name="AutoShape 1"/>
          <p:cNvSpPr>
            <a:spLocks noChangeArrowheads="1"/>
          </p:cNvSpPr>
          <p:nvPr/>
        </p:nvSpPr>
        <p:spPr bwMode="auto">
          <a:xfrm>
            <a:off x="8213917" y="903168"/>
            <a:ext cx="731520" cy="11525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B050"/>
          </a:soli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r>
              <a:rPr lang="fa-IR" sz="1200" b="1" dirty="0" smtClean="0">
                <a:solidFill>
                  <a:srgbClr val="C00000"/>
                </a:solidFill>
                <a:ea typeface="Calibri" pitchFamily="34" charset="0"/>
              </a:rPr>
              <a:t>خروج</a:t>
            </a:r>
            <a:endParaRPr lang="fa-IR" sz="1100" dirty="0" smtClean="0">
              <a:solidFill>
                <a:prstClr val="black"/>
              </a:solidFill>
              <a:latin typeface="Arial" pitchFamily="34" charset="0"/>
            </a:endParaRPr>
          </a:p>
          <a:p>
            <a:pPr eaLnBrk="0" fontAlgn="base" hangingPunct="0">
              <a:spcBef>
                <a:spcPct val="0"/>
              </a:spcBef>
              <a:spcAft>
                <a:spcPct val="0"/>
              </a:spcAft>
            </a:pPr>
            <a:endParaRPr lang="fa-IR" dirty="0" smtClean="0">
              <a:solidFill>
                <a:prstClr val="black"/>
              </a:solidFill>
              <a:latin typeface="Arial" pitchFamily="34" charset="0"/>
            </a:endParaRPr>
          </a:p>
        </p:txBody>
      </p:sp>
      <p:sp>
        <p:nvSpPr>
          <p:cNvPr id="2079" name="Rectangle 3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fa-IR" smtClean="0">
              <a:solidFill>
                <a:prstClr val="black"/>
              </a:solidFill>
              <a:latin typeface="Arial" pitchFamily="34" charset="0"/>
            </a:endParaRPr>
          </a:p>
        </p:txBody>
      </p:sp>
      <p:sp>
        <p:nvSpPr>
          <p:cNvPr id="21" name="AutoShape 16"/>
          <p:cNvSpPr>
            <a:spLocks noChangeArrowheads="1"/>
          </p:cNvSpPr>
          <p:nvPr/>
        </p:nvSpPr>
        <p:spPr bwMode="auto">
          <a:xfrm>
            <a:off x="228600" y="3810000"/>
            <a:ext cx="720080" cy="73152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B0F0"/>
          </a:soli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algn="r" rtl="1" fontAlgn="base">
              <a:spcBef>
                <a:spcPct val="0"/>
              </a:spcBef>
              <a:spcAft>
                <a:spcPct val="0"/>
              </a:spcAft>
            </a:pPr>
            <a:r>
              <a:rPr lang="fa-IR" sz="1100" b="1" dirty="0" smtClean="0">
                <a:solidFill>
                  <a:prstClr val="black"/>
                </a:solidFill>
                <a:ea typeface="Calibri" pitchFamily="34" charset="0"/>
              </a:rPr>
              <a:t>ورود</a:t>
            </a:r>
            <a:endParaRPr lang="fa-IR" dirty="0" smtClean="0">
              <a:solidFill>
                <a:prstClr val="black"/>
              </a:solidFill>
              <a:latin typeface="Arial" pitchFamily="34" charset="0"/>
            </a:endParaRPr>
          </a:p>
        </p:txBody>
      </p:sp>
      <p:sp>
        <p:nvSpPr>
          <p:cNvPr id="22" name="AutoShape 18"/>
          <p:cNvSpPr>
            <a:spLocks noChangeArrowheads="1"/>
          </p:cNvSpPr>
          <p:nvPr/>
        </p:nvSpPr>
        <p:spPr bwMode="auto">
          <a:xfrm>
            <a:off x="1237404" y="3865008"/>
            <a:ext cx="1224137" cy="1944216"/>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r>
              <a:rPr lang="fa-IR" sz="2400" dirty="0">
                <a:solidFill>
                  <a:srgbClr val="002060"/>
                </a:solidFill>
                <a:latin typeface="Candara"/>
                <a:cs typeface="B Esfehan" pitchFamily="2" charset="-78"/>
              </a:rPr>
              <a:t>عمل مشاهده تأملی</a:t>
            </a:r>
            <a:endParaRPr lang="fa-IR" sz="2400" dirty="0" smtClean="0">
              <a:solidFill>
                <a:prstClr val="black"/>
              </a:solidFill>
              <a:latin typeface="Arial" pitchFamily="34" charset="0"/>
            </a:endParaRPr>
          </a:p>
        </p:txBody>
      </p:sp>
      <p:sp>
        <p:nvSpPr>
          <p:cNvPr id="23" name="AutoShape 18"/>
          <p:cNvSpPr>
            <a:spLocks noChangeArrowheads="1"/>
          </p:cNvSpPr>
          <p:nvPr/>
        </p:nvSpPr>
        <p:spPr bwMode="auto">
          <a:xfrm>
            <a:off x="3131839" y="3887358"/>
            <a:ext cx="1224137" cy="1944216"/>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algn="ctr" rtl="1" fontAlgn="base">
              <a:spcBef>
                <a:spcPct val="0"/>
              </a:spcBef>
              <a:spcAft>
                <a:spcPct val="0"/>
              </a:spcAft>
            </a:pPr>
            <a:r>
              <a:rPr lang="fa-IR" b="1" u="sng" dirty="0" smtClean="0">
                <a:solidFill>
                  <a:srgbClr val="FF0000"/>
                </a:solidFill>
                <a:cs typeface="B Zar" pitchFamily="2" charset="-78"/>
              </a:rPr>
              <a:t>2</a:t>
            </a:r>
            <a:r>
              <a:rPr lang="fa-IR" sz="1600" b="1" dirty="0" smtClean="0">
                <a:solidFill>
                  <a:srgbClr val="FF0000"/>
                </a:solidFill>
                <a:cs typeface="B Zar" pitchFamily="2" charset="-78"/>
              </a:rPr>
              <a:t>واحد</a:t>
            </a:r>
            <a:endParaRPr lang="fa-IR" sz="1400" dirty="0" smtClean="0">
              <a:solidFill>
                <a:prstClr val="black"/>
              </a:solidFill>
              <a:latin typeface="Arial" pitchFamily="34" charset="0"/>
              <a:cs typeface="B Zar" pitchFamily="2" charset="-78"/>
            </a:endParaRPr>
          </a:p>
          <a:p>
            <a:pPr algn="ctr" rtl="1" fontAlgn="base">
              <a:spcBef>
                <a:spcPct val="0"/>
              </a:spcBef>
              <a:spcAft>
                <a:spcPct val="0"/>
              </a:spcAft>
            </a:pPr>
            <a:r>
              <a:rPr lang="fa-IR" dirty="0">
                <a:solidFill>
                  <a:srgbClr val="002060"/>
                </a:solidFill>
                <a:cs typeface="B Esfehan" pitchFamily="2" charset="-78"/>
              </a:rPr>
              <a:t>طراحی فعالیت یادگیری برای حل مسالة/ رفع نیاز </a:t>
            </a:r>
          </a:p>
          <a:p>
            <a:pPr algn="ctr" rtl="1" fontAlgn="base">
              <a:spcBef>
                <a:spcPct val="0"/>
              </a:spcBef>
              <a:spcAft>
                <a:spcPct val="0"/>
              </a:spcAft>
            </a:pPr>
            <a:endParaRPr lang="fa-IR" dirty="0" smtClean="0">
              <a:solidFill>
                <a:prstClr val="black"/>
              </a:solidFill>
              <a:latin typeface="Arial"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0492" y="3955399"/>
            <a:ext cx="12557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1301" y="4029551"/>
            <a:ext cx="12557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utoShape 5"/>
          <p:cNvSpPr>
            <a:spLocks noChangeArrowheads="1"/>
          </p:cNvSpPr>
          <p:nvPr/>
        </p:nvSpPr>
        <p:spPr bwMode="auto">
          <a:xfrm rot="10746759" flipV="1">
            <a:off x="3485275" y="6003920"/>
            <a:ext cx="755650" cy="1793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27" name="AutoShape 5"/>
          <p:cNvSpPr>
            <a:spLocks noChangeArrowheads="1"/>
          </p:cNvSpPr>
          <p:nvPr/>
        </p:nvSpPr>
        <p:spPr bwMode="auto">
          <a:xfrm rot="10746759" flipV="1">
            <a:off x="5414576" y="6099453"/>
            <a:ext cx="755650" cy="1793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28" name="AutoShape 5"/>
          <p:cNvSpPr>
            <a:spLocks noChangeArrowheads="1"/>
          </p:cNvSpPr>
          <p:nvPr/>
        </p:nvSpPr>
        <p:spPr bwMode="auto">
          <a:xfrm rot="10746759" flipV="1">
            <a:off x="7210420" y="6099452"/>
            <a:ext cx="755650" cy="1793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5183" y="3803332"/>
            <a:ext cx="3841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6010" y="3964030"/>
            <a:ext cx="3841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0409" y="3964030"/>
            <a:ext cx="3841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22226" y="4172426"/>
            <a:ext cx="1460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0589" y="4724005"/>
            <a:ext cx="1460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AutoShape 9"/>
          <p:cNvSpPr>
            <a:spLocks noChangeArrowheads="1"/>
          </p:cNvSpPr>
          <p:nvPr/>
        </p:nvSpPr>
        <p:spPr bwMode="auto">
          <a:xfrm>
            <a:off x="4692568" y="4690895"/>
            <a:ext cx="107950" cy="792162"/>
          </a:xfrm>
          <a:prstGeom prst="downArrow">
            <a:avLst>
              <a:gd name="adj1" fmla="val 50000"/>
              <a:gd name="adj2" fmla="val 183456"/>
            </a:avLst>
          </a:pr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35" name="AutoShape 9"/>
          <p:cNvSpPr>
            <a:spLocks noChangeArrowheads="1"/>
          </p:cNvSpPr>
          <p:nvPr/>
        </p:nvSpPr>
        <p:spPr bwMode="auto">
          <a:xfrm>
            <a:off x="2722564" y="4687375"/>
            <a:ext cx="107950" cy="792162"/>
          </a:xfrm>
          <a:prstGeom prst="downArrow">
            <a:avLst>
              <a:gd name="adj1" fmla="val 50000"/>
              <a:gd name="adj2" fmla="val 183456"/>
            </a:avLst>
          </a:pr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0" y="3233977"/>
            <a:ext cx="762000"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951475" y="4112210"/>
            <a:ext cx="1307427" cy="2062103"/>
          </a:xfrm>
          <a:prstGeom prst="rect">
            <a:avLst/>
          </a:prstGeom>
        </p:spPr>
        <p:txBody>
          <a:bodyPr wrap="square">
            <a:spAutoFit/>
          </a:bodyPr>
          <a:lstStyle/>
          <a:p>
            <a:pPr algn="r"/>
            <a:endParaRPr lang="fa-IR" sz="1600" b="1" dirty="0" smtClean="0">
              <a:solidFill>
                <a:srgbClr val="002060"/>
              </a:solidFill>
            </a:endParaRPr>
          </a:p>
          <a:p>
            <a:pPr algn="r"/>
            <a:r>
              <a:rPr lang="fa-IR" sz="1600" b="1" dirty="0" smtClean="0">
                <a:solidFill>
                  <a:srgbClr val="002060"/>
                </a:solidFill>
              </a:rPr>
              <a:t>تهیه </a:t>
            </a:r>
            <a:r>
              <a:rPr lang="fa-IR" sz="1600" b="1" dirty="0">
                <a:solidFill>
                  <a:srgbClr val="002060"/>
                </a:solidFill>
              </a:rPr>
              <a:t>طرح آموزشی و قرار گرفتن در چرخه کنش پژوهی بر اساس تجربیات کسب شده</a:t>
            </a:r>
            <a:endParaRPr lang="en-US" sz="1600" b="1" dirty="0">
              <a:solidFill>
                <a:srgbClr val="002060"/>
              </a:solidFill>
            </a:endParaRPr>
          </a:p>
          <a:p>
            <a:pPr algn="r"/>
            <a:endParaRPr lang="en-US" sz="1600" b="1" dirty="0">
              <a:solidFill>
                <a:srgbClr val="002060"/>
              </a:solidFill>
            </a:endParaRPr>
          </a:p>
        </p:txBody>
      </p:sp>
      <p:sp>
        <p:nvSpPr>
          <p:cNvPr id="7" name="Oval 6"/>
          <p:cNvSpPr/>
          <p:nvPr/>
        </p:nvSpPr>
        <p:spPr>
          <a:xfrm>
            <a:off x="1161205" y="2864175"/>
            <a:ext cx="1376537"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u="sng" dirty="0">
                <a:solidFill>
                  <a:srgbClr val="FF0000"/>
                </a:solidFill>
                <a:ea typeface="Calibri" pitchFamily="34" charset="0"/>
                <a:hlinkClick r:id="rId7" action="ppaction://hlinkpres?slideindex=15&amp;slidetitle=دوره معلمیاری آشنایی با مدرسه و کلاس"/>
              </a:rPr>
              <a:t>دوره معلمياري</a:t>
            </a:r>
            <a:r>
              <a:rPr lang="fa-IR" b="1" u="sng" dirty="0">
                <a:solidFill>
                  <a:srgbClr val="FF0000"/>
                </a:solidFill>
                <a:ea typeface="Calibri" pitchFamily="34" charset="0"/>
              </a:rPr>
              <a:t> </a:t>
            </a:r>
            <a:endParaRPr lang="en-US" dirty="0">
              <a:solidFill>
                <a:prstClr val="white"/>
              </a:solidFill>
            </a:endParaRPr>
          </a:p>
        </p:txBody>
      </p:sp>
      <p:sp>
        <p:nvSpPr>
          <p:cNvPr id="43" name="Oval 42"/>
          <p:cNvSpPr/>
          <p:nvPr/>
        </p:nvSpPr>
        <p:spPr>
          <a:xfrm>
            <a:off x="3014592" y="2937024"/>
            <a:ext cx="1376537"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r>
              <a:rPr lang="fa-IR" b="1" dirty="0">
                <a:solidFill>
                  <a:srgbClr val="FF0000"/>
                </a:solidFill>
                <a:ea typeface="Calibri" pitchFamily="34" charset="0"/>
              </a:rPr>
              <a:t>دوره </a:t>
            </a:r>
            <a:endParaRPr lang="fa-IR" b="1" dirty="0">
              <a:solidFill>
                <a:srgbClr val="FF0000"/>
              </a:solidFill>
              <a:ea typeface="Calibri" pitchFamily="34" charset="0"/>
              <a:hlinkClick r:id="rId2" action="ppaction://hlinkpres?slideindex=6&amp;slidetitle=دوره مشارکت"/>
            </a:endParaRPr>
          </a:p>
          <a:p>
            <a:pPr algn="ctr" rtl="1" fontAlgn="base">
              <a:spcBef>
                <a:spcPct val="0"/>
              </a:spcBef>
              <a:spcAft>
                <a:spcPct val="0"/>
              </a:spcAft>
            </a:pPr>
            <a:r>
              <a:rPr lang="fa-IR" b="1" dirty="0">
                <a:solidFill>
                  <a:srgbClr val="FF0000"/>
                </a:solidFill>
                <a:ea typeface="Calibri" pitchFamily="34" charset="0"/>
                <a:hlinkClick r:id="rId3" action="ppaction://hlinksldjump"/>
              </a:rPr>
              <a:t>مشاركت</a:t>
            </a:r>
            <a:r>
              <a:rPr lang="fa-IR" b="1" dirty="0">
                <a:solidFill>
                  <a:srgbClr val="FF0000"/>
                </a:solidFill>
                <a:ea typeface="Calibri" pitchFamily="34" charset="0"/>
                <a:hlinkClick r:id="rId2" action="ppaction://hlinkpres?slideindex=6&amp;slidetitle=دوره مشارکت"/>
              </a:rPr>
              <a:t> </a:t>
            </a:r>
            <a:endParaRPr lang="fa-IR" b="1" dirty="0">
              <a:solidFill>
                <a:srgbClr val="FF0000"/>
              </a:solidFill>
              <a:cs typeface="B Zar" pitchFamily="2" charset="-78"/>
            </a:endParaRPr>
          </a:p>
        </p:txBody>
      </p:sp>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5609" y="3065483"/>
            <a:ext cx="1401763" cy="938213"/>
          </a:xfrm>
          <a:prstGeom prst="rect">
            <a:avLst/>
          </a:prstGeom>
          <a:solidFill>
            <a:srgbClr val="00B0F0"/>
          </a:solidFill>
          <a:ln>
            <a:noFill/>
          </a:ln>
          <a:effectLst/>
        </p:spPr>
      </p:pic>
      <p:sp>
        <p:nvSpPr>
          <p:cNvPr id="46" name="AutoShape 4"/>
          <p:cNvSpPr>
            <a:spLocks noChangeArrowheads="1"/>
          </p:cNvSpPr>
          <p:nvPr/>
        </p:nvSpPr>
        <p:spPr bwMode="auto">
          <a:xfrm rot="10746759" flipV="1">
            <a:off x="1549008" y="2583412"/>
            <a:ext cx="755650" cy="1793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0000"/>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algn="r" rtl="1"/>
            <a:endParaRPr lang="fa-IR">
              <a:solidFill>
                <a:prstClr val="black"/>
              </a:solidFill>
            </a:endParaRPr>
          </a:p>
        </p:txBody>
      </p:sp>
      <p:sp>
        <p:nvSpPr>
          <p:cNvPr id="11" name="Rectangle 10"/>
          <p:cNvSpPr/>
          <p:nvPr/>
        </p:nvSpPr>
        <p:spPr>
          <a:xfrm>
            <a:off x="6934199" y="3049630"/>
            <a:ext cx="1253173" cy="830997"/>
          </a:xfrm>
          <a:prstGeom prst="rect">
            <a:avLst/>
          </a:prstGeom>
        </p:spPr>
        <p:txBody>
          <a:bodyPr wrap="square">
            <a:spAutoFit/>
          </a:bodyPr>
          <a:lstStyle/>
          <a:p>
            <a:r>
              <a:rPr lang="fa-IR" sz="2000" dirty="0">
                <a:solidFill>
                  <a:srgbClr val="FF0000"/>
                </a:solidFill>
                <a:ea typeface="Calibri" pitchFamily="34" charset="0"/>
              </a:rPr>
              <a:t>دوره تدريس </a:t>
            </a:r>
            <a:r>
              <a:rPr lang="fa-IR" sz="2800" b="1" dirty="0">
                <a:solidFill>
                  <a:srgbClr val="FF0000"/>
                </a:solidFill>
                <a:ea typeface="Calibri" pitchFamily="34" charset="0"/>
                <a:hlinkClick r:id="rId4" action="ppaction://hlinksldjump"/>
              </a:rPr>
              <a:t>مستقل</a:t>
            </a:r>
            <a:r>
              <a:rPr lang="fa-IR" sz="2000" dirty="0">
                <a:solidFill>
                  <a:srgbClr val="FF0000"/>
                </a:solidFill>
                <a:ea typeface="Calibri" pitchFamily="34" charset="0"/>
                <a:hlinkClick r:id="rId5" action="ppaction://hlinkpres?slideindex=8&amp;slidetitle=دوره تدریس مستقل ( 1-1-1)"/>
              </a:rPr>
              <a:t> </a:t>
            </a:r>
            <a:endParaRPr lang="en-US" dirty="0">
              <a:solidFill>
                <a:srgbClr val="FF0000"/>
              </a:solidFill>
            </a:endParaRPr>
          </a:p>
        </p:txBody>
      </p:sp>
      <p:sp>
        <p:nvSpPr>
          <p:cNvPr id="51" name="Oval 50"/>
          <p:cNvSpPr/>
          <p:nvPr/>
        </p:nvSpPr>
        <p:spPr>
          <a:xfrm>
            <a:off x="4641745" y="2836262"/>
            <a:ext cx="1870497"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r>
              <a:rPr lang="fa-IR" sz="1400" b="1" dirty="0">
                <a:solidFill>
                  <a:srgbClr val="632423"/>
                </a:solidFill>
                <a:ea typeface="Calibri" pitchFamily="34" charset="0"/>
              </a:rPr>
              <a:t>دوره</a:t>
            </a:r>
          </a:p>
          <a:p>
            <a:pPr algn="ctr" rtl="1" fontAlgn="base">
              <a:spcBef>
                <a:spcPct val="0"/>
              </a:spcBef>
              <a:spcAft>
                <a:spcPct val="0"/>
              </a:spcAft>
            </a:pPr>
            <a:r>
              <a:rPr lang="fa-IR" sz="1400" b="1" dirty="0">
                <a:solidFill>
                  <a:srgbClr val="632423"/>
                </a:solidFill>
                <a:ea typeface="Calibri" pitchFamily="34" charset="0"/>
              </a:rPr>
              <a:t> </a:t>
            </a:r>
            <a:r>
              <a:rPr lang="fa-IR" sz="1400" b="1" dirty="0">
                <a:solidFill>
                  <a:srgbClr val="632423"/>
                </a:solidFill>
                <a:ea typeface="Calibri" pitchFamily="34" charset="0"/>
                <a:hlinkClick r:id="rId6" action="ppaction://hlinksldjump"/>
              </a:rPr>
              <a:t>تدريس آزمایشی</a:t>
            </a:r>
            <a:r>
              <a:rPr lang="fa-IR" sz="1400" b="1" dirty="0">
                <a:solidFill>
                  <a:srgbClr val="632423"/>
                </a:solidFill>
                <a:ea typeface="Calibri" pitchFamily="34" charset="0"/>
              </a:rPr>
              <a:t> (اقدام پژوهی)</a:t>
            </a:r>
          </a:p>
        </p:txBody>
      </p:sp>
    </p:spTree>
    <p:extLst>
      <p:ext uri="{BB962C8B-B14F-4D97-AF65-F5344CB8AC3E}">
        <p14:creationId xmlns:p14="http://schemas.microsoft.com/office/powerpoint/2010/main" val="119032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64"/>
                                        </p:tgtEl>
                                        <p:attrNameLst>
                                          <p:attrName>style.visibility</p:attrName>
                                        </p:attrNameLst>
                                      </p:cBhvr>
                                      <p:to>
                                        <p:strVal val="visible"/>
                                      </p:to>
                                    </p:set>
                                    <p:animEffect transition="in" filter="blinds(horizontal)">
                                      <p:cBhvr>
                                        <p:cTn id="7" dur="500"/>
                                        <p:tgtEl>
                                          <p:spTgt spid="20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66"/>
                                        </p:tgtEl>
                                        <p:attrNameLst>
                                          <p:attrName>style.visibility</p:attrName>
                                        </p:attrNameLst>
                                      </p:cBhvr>
                                      <p:to>
                                        <p:strVal val="visible"/>
                                      </p:to>
                                    </p:set>
                                    <p:animEffect transition="in" filter="blinds(horizontal)">
                                      <p:cBhvr>
                                        <p:cTn id="12" dur="500"/>
                                        <p:tgtEl>
                                          <p:spTgt spid="20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62"/>
                                        </p:tgtEl>
                                        <p:attrNameLst>
                                          <p:attrName>style.visibility</p:attrName>
                                        </p:attrNameLst>
                                      </p:cBhvr>
                                      <p:to>
                                        <p:strVal val="visible"/>
                                      </p:to>
                                    </p:set>
                                    <p:animEffect transition="in" filter="blinds(horizontal)">
                                      <p:cBhvr>
                                        <p:cTn id="17" dur="500"/>
                                        <p:tgtEl>
                                          <p:spTgt spid="20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blinds(horizontal)">
                                      <p:cBhvr>
                                        <p:cTn id="22" dur="500"/>
                                        <p:tgtEl>
                                          <p:spTgt spid="205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blinds(horizontal)">
                                      <p:cBhvr>
                                        <p:cTn id="27" dur="500"/>
                                        <p:tgtEl>
                                          <p:spTgt spid="205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69"/>
                                        </p:tgtEl>
                                        <p:attrNameLst>
                                          <p:attrName>style.visibility</p:attrName>
                                        </p:attrNameLst>
                                      </p:cBhvr>
                                      <p:to>
                                        <p:strVal val="visible"/>
                                      </p:to>
                                    </p:set>
                                    <p:animEffect transition="in" filter="blinds(horizontal)">
                                      <p:cBhvr>
                                        <p:cTn id="32" dur="500"/>
                                        <p:tgtEl>
                                          <p:spTgt spid="206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61"/>
                                        </p:tgtEl>
                                        <p:attrNameLst>
                                          <p:attrName>style.visibility</p:attrName>
                                        </p:attrNameLst>
                                      </p:cBhvr>
                                      <p:to>
                                        <p:strVal val="visible"/>
                                      </p:to>
                                    </p:set>
                                    <p:animEffect transition="in" filter="blinds(horizontal)">
                                      <p:cBhvr>
                                        <p:cTn id="37" dur="500"/>
                                        <p:tgtEl>
                                          <p:spTgt spid="206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56"/>
                                        </p:tgtEl>
                                        <p:attrNameLst>
                                          <p:attrName>style.visibility</p:attrName>
                                        </p:attrNameLst>
                                      </p:cBhvr>
                                      <p:to>
                                        <p:strVal val="visible"/>
                                      </p:to>
                                    </p:set>
                                    <p:animEffect transition="in" filter="blinds(horizontal)">
                                      <p:cBhvr>
                                        <p:cTn id="42" dur="500"/>
                                        <p:tgtEl>
                                          <p:spTgt spid="205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blinds(horizontal)">
                                      <p:cBhvr>
                                        <p:cTn id="47" dur="500"/>
                                        <p:tgtEl>
                                          <p:spTgt spid="205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67"/>
                                        </p:tgtEl>
                                        <p:attrNameLst>
                                          <p:attrName>style.visibility</p:attrName>
                                        </p:attrNameLst>
                                      </p:cBhvr>
                                      <p:to>
                                        <p:strVal val="visible"/>
                                      </p:to>
                                    </p:set>
                                    <p:animEffect transition="in" filter="blinds(horizontal)">
                                      <p:cBhvr>
                                        <p:cTn id="52" dur="500"/>
                                        <p:tgtEl>
                                          <p:spTgt spid="206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60"/>
                                        </p:tgtEl>
                                        <p:attrNameLst>
                                          <p:attrName>style.visibility</p:attrName>
                                        </p:attrNameLst>
                                      </p:cBhvr>
                                      <p:to>
                                        <p:strVal val="visible"/>
                                      </p:to>
                                    </p:set>
                                    <p:animEffect transition="in" filter="blinds(horizontal)">
                                      <p:cBhvr>
                                        <p:cTn id="57" dur="500"/>
                                        <p:tgtEl>
                                          <p:spTgt spid="206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55"/>
                                        </p:tgtEl>
                                        <p:attrNameLst>
                                          <p:attrName>style.visibility</p:attrName>
                                        </p:attrNameLst>
                                      </p:cBhvr>
                                      <p:to>
                                        <p:strVal val="visible"/>
                                      </p:to>
                                    </p:set>
                                    <p:animEffect transition="in" filter="blinds(horizontal)">
                                      <p:cBhvr>
                                        <p:cTn id="62" dur="500"/>
                                        <p:tgtEl>
                                          <p:spTgt spid="205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51"/>
                                        </p:tgtEl>
                                        <p:attrNameLst>
                                          <p:attrName>style.visibility</p:attrName>
                                        </p:attrNameLst>
                                      </p:cBhvr>
                                      <p:to>
                                        <p:strVal val="visible"/>
                                      </p:to>
                                    </p:set>
                                    <p:animEffect transition="in" filter="blinds(horizontal)">
                                      <p:cBhvr>
                                        <p:cTn id="67" dur="500"/>
                                        <p:tgtEl>
                                          <p:spTgt spid="205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068"/>
                                        </p:tgtEl>
                                        <p:attrNameLst>
                                          <p:attrName>style.visibility</p:attrName>
                                        </p:attrNameLst>
                                      </p:cBhvr>
                                      <p:to>
                                        <p:strVal val="visible"/>
                                      </p:to>
                                    </p:set>
                                    <p:animEffect transition="in" filter="blinds(horizontal)">
                                      <p:cBhvr>
                                        <p:cTn id="72" dur="500"/>
                                        <p:tgtEl>
                                          <p:spTgt spid="206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054"/>
                                        </p:tgtEl>
                                        <p:attrNameLst>
                                          <p:attrName>style.visibility</p:attrName>
                                        </p:attrNameLst>
                                      </p:cBhvr>
                                      <p:to>
                                        <p:strVal val="visible"/>
                                      </p:to>
                                    </p:set>
                                    <p:animEffect transition="in" filter="blinds(horizontal)">
                                      <p:cBhvr>
                                        <p:cTn id="77" dur="500"/>
                                        <p:tgtEl>
                                          <p:spTgt spid="205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50"/>
                                        </p:tgtEl>
                                        <p:attrNameLst>
                                          <p:attrName>style.visibility</p:attrName>
                                        </p:attrNameLst>
                                      </p:cBhvr>
                                      <p:to>
                                        <p:strVal val="visible"/>
                                      </p:to>
                                    </p:set>
                                    <p:animEffect transition="in" filter="blinds(horizontal)">
                                      <p:cBhvr>
                                        <p:cTn id="82" dur="500"/>
                                        <p:tgtEl>
                                          <p:spTgt spid="205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049"/>
                                        </p:tgtEl>
                                        <p:attrNameLst>
                                          <p:attrName>style.visibility</p:attrName>
                                        </p:attrNameLst>
                                      </p:cBhvr>
                                      <p:to>
                                        <p:strVal val="visible"/>
                                      </p:to>
                                    </p:set>
                                    <p:animEffect transition="in" filter="blinds(horizontal)">
                                      <p:cBhvr>
                                        <p:cTn id="87" dur="500"/>
                                        <p:tgtEl>
                                          <p:spTgt spid="204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linds(horizontal)">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linds(horizontal)">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linds(horizontal)">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blinds(horizontal)">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blinds(horizontal)">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blinds(horizontal)">
                                      <p:cBhvr>
                                        <p:cTn id="117" dur="5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blinds(horizontal)">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blinds(horizontal)">
                                      <p:cBhvr>
                                        <p:cTn id="127" dur="5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blinds(horizontal)">
                                      <p:cBhvr>
                                        <p:cTn id="1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animBg="1"/>
      <p:bldP spid="2068" grpId="0" animBg="1"/>
      <p:bldP spid="2067" grpId="0" animBg="1"/>
      <p:bldP spid="2066" grpId="0" animBg="1"/>
      <p:bldP spid="2064" grpId="0" animBg="1"/>
      <p:bldP spid="2062" grpId="0" animBg="1"/>
      <p:bldP spid="2061" grpId="0" animBg="1"/>
      <p:bldP spid="2060" grpId="0" animBg="1"/>
      <p:bldP spid="2057" grpId="0" animBg="1"/>
      <p:bldP spid="2056" grpId="0" animBg="1"/>
      <p:bldP spid="2055" grpId="0" animBg="1"/>
      <p:bldP spid="2054" grpId="0" animBg="1"/>
      <p:bldP spid="2053" grpId="0" animBg="1"/>
      <p:bldP spid="2052" grpId="0" animBg="1"/>
      <p:bldP spid="2051" grpId="0" animBg="1"/>
      <p:bldP spid="2050" grpId="0" animBg="1"/>
      <p:bldP spid="2049" grpId="0" animBg="1"/>
      <p:bldP spid="21" grpId="0" animBg="1"/>
      <p:bldP spid="22" grpId="0" animBg="1"/>
      <p:bldP spid="23" grpId="0" animBg="1"/>
      <p:bldP spid="26" grpId="0" animBg="1"/>
      <p:bldP spid="27" grpId="0" animBg="1"/>
      <p:bldP spid="28" grpId="0" animBg="1"/>
      <p:bldP spid="34" grpId="0" animBg="1"/>
      <p:bldP spid="3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r>
              <a:rPr lang="fa-IR" sz="2600" dirty="0">
                <a:solidFill>
                  <a:schemeClr val="tx1"/>
                </a:solidFill>
                <a:latin typeface="Arial" pitchFamily="34" charset="0"/>
                <a:cs typeface="Arial" pitchFamily="34" charset="0"/>
              </a:rPr>
              <a:t>-	مواد/ منابع آموزشی موردنیاز/ تدارک دیدن فضای یادگیری</a:t>
            </a:r>
            <a:br>
              <a:rPr lang="fa-IR" sz="2600" dirty="0">
                <a:solidFill>
                  <a:schemeClr val="tx1"/>
                </a:solidFill>
                <a:latin typeface="Arial" pitchFamily="34" charset="0"/>
                <a:cs typeface="Arial" pitchFamily="34" charset="0"/>
              </a:rPr>
            </a:br>
            <a:r>
              <a:rPr lang="fa-IR" sz="2600" dirty="0">
                <a:solidFill>
                  <a:schemeClr val="tx1"/>
                </a:solidFill>
                <a:latin typeface="Arial" pitchFamily="34" charset="0"/>
                <a:cs typeface="Arial" pitchFamily="34" charset="0"/>
              </a:rPr>
              <a:t>-	روش بازخورد دادن به دانش‌آموزان در فرایند یادگیری</a:t>
            </a:r>
            <a:br>
              <a:rPr lang="fa-IR" sz="2600" dirty="0">
                <a:solidFill>
                  <a:schemeClr val="tx1"/>
                </a:solidFill>
                <a:latin typeface="Arial" pitchFamily="34" charset="0"/>
                <a:cs typeface="Arial" pitchFamily="34" charset="0"/>
              </a:rPr>
            </a:br>
            <a:r>
              <a:rPr lang="fa-IR" sz="2600" dirty="0">
                <a:solidFill>
                  <a:schemeClr val="tx1"/>
                </a:solidFill>
                <a:latin typeface="Arial" pitchFamily="34" charset="0"/>
                <a:cs typeface="Arial" pitchFamily="34" charset="0"/>
              </a:rPr>
              <a:t>-	سنجش آموخته‌ها/ سنجش عملکرد</a:t>
            </a:r>
            <a:br>
              <a:rPr lang="fa-IR" sz="2600" dirty="0">
                <a:solidFill>
                  <a:schemeClr val="tx1"/>
                </a:solidFill>
                <a:latin typeface="Arial" pitchFamily="34" charset="0"/>
                <a:cs typeface="Arial" pitchFamily="34" charset="0"/>
              </a:rPr>
            </a:br>
            <a:r>
              <a:rPr lang="fa-IR" sz="2600" dirty="0">
                <a:solidFill>
                  <a:schemeClr val="tx1"/>
                </a:solidFill>
                <a:latin typeface="Arial" pitchFamily="34" charset="0"/>
                <a:cs typeface="Arial" pitchFamily="34" charset="0"/>
              </a:rPr>
              <a:t>تأمل و واکاوی تجربیات حرفه‏ای</a:t>
            </a:r>
            <a:br>
              <a:rPr lang="fa-IR" sz="2600" dirty="0">
                <a:solidFill>
                  <a:schemeClr val="tx1"/>
                </a:solidFill>
                <a:latin typeface="Arial" pitchFamily="34" charset="0"/>
                <a:cs typeface="Arial" pitchFamily="34" charset="0"/>
              </a:rPr>
            </a:br>
            <a:r>
              <a:rPr lang="fa-IR" sz="2600" dirty="0">
                <a:solidFill>
                  <a:schemeClr val="tx1"/>
                </a:solidFill>
                <a:latin typeface="Arial" pitchFamily="34" charset="0"/>
                <a:cs typeface="Arial" pitchFamily="34" charset="0"/>
              </a:rPr>
              <a:t>-	بررسی پیش‌بینی‌ها (با مطالعه مجدد تجربیات واکاوی شده در ترم اول و دوم ظرفیت‌های ممکن موقعیت یادگیری (فردی/ جمعی که در بافت و زمینه وجود دارد) را شناسایی نموده و چگونگی بهره‌گیری از این ظرفیت برای ورود به مرحله برقراری ارتباط را مشخص نماید. </a:t>
            </a:r>
            <a:br>
              <a:rPr lang="fa-IR" sz="2600" dirty="0">
                <a:solidFill>
                  <a:schemeClr val="tx1"/>
                </a:solidFill>
                <a:latin typeface="Arial" pitchFamily="34" charset="0"/>
                <a:cs typeface="Arial" pitchFamily="34" charset="0"/>
              </a:rPr>
            </a:br>
            <a:r>
              <a:rPr lang="fa-IR" sz="2600" dirty="0">
                <a:solidFill>
                  <a:schemeClr val="tx1"/>
                </a:solidFill>
                <a:latin typeface="Arial" pitchFamily="34" charset="0"/>
                <a:cs typeface="Arial" pitchFamily="34" charset="0"/>
              </a:rPr>
              <a:t>-	تعیین موانع و محدودیت‌ها و چگونگی مدیریت آن در فرایند آموزش</a:t>
            </a:r>
            <a:br>
              <a:rPr lang="fa-IR" sz="2600" dirty="0">
                <a:solidFill>
                  <a:schemeClr val="tx1"/>
                </a:solidFill>
                <a:latin typeface="Arial" pitchFamily="34" charset="0"/>
                <a:cs typeface="Arial" pitchFamily="34" charset="0"/>
              </a:rPr>
            </a:br>
            <a:r>
              <a:rPr lang="fa-IR" sz="2600" dirty="0">
                <a:solidFill>
                  <a:schemeClr val="tx1"/>
                </a:solidFill>
                <a:latin typeface="Arial" pitchFamily="34" charset="0"/>
                <a:cs typeface="Arial" pitchFamily="34" charset="0"/>
              </a:rPr>
              <a:t>-	بررسی علل تغییرات طرح در فرآیند اجرا (تطبیق با شرایط/ نیازهای یادگیری و...) </a:t>
            </a:r>
            <a:br>
              <a:rPr lang="fa-IR" sz="2600" dirty="0">
                <a:solidFill>
                  <a:schemeClr val="tx1"/>
                </a:solidFill>
                <a:latin typeface="Arial" pitchFamily="34" charset="0"/>
                <a:cs typeface="Arial" pitchFamily="34" charset="0"/>
              </a:rPr>
            </a:br>
            <a:r>
              <a:rPr lang="fa-IR" sz="2600" dirty="0">
                <a:solidFill>
                  <a:schemeClr val="tx1"/>
                </a:solidFill>
                <a:latin typeface="Arial" pitchFamily="34" charset="0"/>
                <a:cs typeface="Arial" pitchFamily="34" charset="0"/>
              </a:rPr>
              <a:t>-	بررسی نتایج یادگیری و چگونگی دستیابی به آن</a:t>
            </a:r>
          </a:p>
        </p:txBody>
      </p:sp>
    </p:spTree>
    <p:extLst>
      <p:ext uri="{BB962C8B-B14F-4D97-AF65-F5344CB8AC3E}">
        <p14:creationId xmlns:p14="http://schemas.microsoft.com/office/powerpoint/2010/main" val="38612696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183880" cy="3505200"/>
          </a:xfrm>
        </p:spPr>
        <p:txBody>
          <a:bodyPr>
            <a:noAutofit/>
          </a:bodyPr>
          <a:lstStyle/>
          <a:p>
            <a:pPr algn="r"/>
            <a:r>
              <a:rPr lang="fa-IR" sz="2400" dirty="0">
                <a:latin typeface="Arial" pitchFamily="34" charset="0"/>
                <a:cs typeface="Arial" pitchFamily="34" charset="0"/>
              </a:rPr>
              <a:t>-	واکاوی فرایند عمل حرفه‏ای و تجربیات کسب شده</a:t>
            </a:r>
            <a:br>
              <a:rPr lang="fa-IR" sz="2400" dirty="0">
                <a:latin typeface="Arial" pitchFamily="34" charset="0"/>
                <a:cs typeface="Arial" pitchFamily="34" charset="0"/>
              </a:rPr>
            </a:br>
            <a:r>
              <a:rPr lang="fa-IR" sz="2400" dirty="0">
                <a:latin typeface="Arial" pitchFamily="34" charset="0"/>
                <a:cs typeface="Arial" pitchFamily="34" charset="0"/>
              </a:rPr>
              <a:t>-	شناسایی نقاط قوت و ظرفیت‌های خود برای بهره‌گیری از آن در موقعیت بعدی آموزش</a:t>
            </a:r>
            <a:br>
              <a:rPr lang="fa-IR" sz="2400" dirty="0">
                <a:latin typeface="Arial" pitchFamily="34" charset="0"/>
                <a:cs typeface="Arial" pitchFamily="34" charset="0"/>
              </a:rPr>
            </a:br>
            <a:r>
              <a:rPr lang="fa-IR" sz="2400" dirty="0">
                <a:latin typeface="Arial" pitchFamily="34" charset="0"/>
                <a:cs typeface="Arial" pitchFamily="34" charset="0"/>
              </a:rPr>
              <a:t>-	اتخاذ تصمیمات برای به کارگیری تجربیات در موقعیت بعدی </a:t>
            </a:r>
            <a:br>
              <a:rPr lang="fa-IR" sz="2400"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8469323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8183880" cy="3505200"/>
          </a:xfrm>
        </p:spPr>
        <p:txBody>
          <a:bodyPr>
            <a:noAutofit/>
          </a:bodyPr>
          <a:lstStyle/>
          <a:p>
            <a:pPr algn="r"/>
            <a:r>
              <a:rPr lang="fa-IR" sz="2400" dirty="0">
                <a:latin typeface="Arial" pitchFamily="34" charset="0"/>
                <a:cs typeface="Arial" pitchFamily="34" charset="0"/>
              </a:rPr>
              <a:t>سمینارها</a:t>
            </a:r>
            <a:br>
              <a:rPr lang="fa-IR" sz="2400" dirty="0">
                <a:latin typeface="Arial" pitchFamily="34" charset="0"/>
                <a:cs typeface="Arial" pitchFamily="34" charset="0"/>
              </a:rPr>
            </a:br>
            <a:r>
              <a:rPr lang="fa-IR" sz="2400" dirty="0">
                <a:latin typeface="Arial" pitchFamily="34" charset="0"/>
                <a:cs typeface="Arial" pitchFamily="34" charset="0"/>
              </a:rPr>
              <a:t>الف) جلسات بحث و گفتگوی فردی/ گروهی/ جمعی قبل از طراحی به منظور گفتگو پیرامون ظرفیت‌های شناسایی شده در موقیت و چگونگی پیوند آن با پیامد یادگیری/ فرصت‌های یادگیری (مراحل برقراری ارتباط و....) و سنجش؛ نحوه هدایت یادگیری در سطح کلاس و مقاصد حرفه‏ای که دانشجو به دنبال دست‌یابی به آن است. توصیه می‌شود این جلسات در سطح مرکز یا پردیس تشکیل شود.</a:t>
            </a:r>
            <a:br>
              <a:rPr lang="fa-IR" sz="2400"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1231212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8183880" cy="3505200"/>
          </a:xfrm>
        </p:spPr>
        <p:txBody>
          <a:bodyPr>
            <a:noAutofit/>
          </a:bodyPr>
          <a:lstStyle/>
          <a:p>
            <a:pPr algn="r"/>
            <a:r>
              <a:rPr lang="fa-IR" sz="2400" dirty="0">
                <a:latin typeface="Arial" pitchFamily="34" charset="0"/>
                <a:cs typeface="Arial" pitchFamily="34" charset="0"/>
              </a:rPr>
              <a:t>ب) جلسات بحث و گفتگو پس از اجرا که همراه با بازخورد های ارائه شده از سوی دانشجو در هر یک از مراحل آموزش به همراه تحلیل و تفسیر دانشجو است. این جلسات باید به دانشجو کمک کند تا تصویر روشن‌تری نسبت به ظرفیت‌های حرفه‏ای خود و چگونگی بهره گیری از آن در موقعیت بعدی به دست آورد. این مهم به کمک بازخوردهای (در سطه سطح تأمل بر روی عمل) ارائه شده از سوی استاد امکان‌پذیر می‌شود.</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61941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r>
              <a:rPr lang="fa-IR" sz="2400" dirty="0">
                <a:latin typeface="Arial" pitchFamily="34" charset="0"/>
                <a:cs typeface="Arial" pitchFamily="34" charset="0"/>
              </a:rPr>
              <a:t>سمینارهای پس از اجرا می‌تواند در دو شکل زیر اجرا شود:</a:t>
            </a:r>
            <a:br>
              <a:rPr lang="fa-IR" sz="2400" dirty="0">
                <a:latin typeface="Arial" pitchFamily="34" charset="0"/>
                <a:cs typeface="Arial" pitchFamily="34" charset="0"/>
              </a:rPr>
            </a:br>
            <a:r>
              <a:rPr lang="fa-IR" sz="2400" dirty="0">
                <a:latin typeface="Arial" pitchFamily="34" charset="0"/>
                <a:cs typeface="Arial" pitchFamily="34" charset="0"/>
              </a:rPr>
              <a:t>الف: در سطح مدرسه و پس از مشاهده عملکرد دانشجو در اجرای برنامه پیش‌بینی شده با هماهنگی معلم راهنما و ارائه بازخورد برای ادامه کار </a:t>
            </a:r>
            <a:br>
              <a:rPr lang="fa-IR" sz="2400" dirty="0">
                <a:latin typeface="Arial" pitchFamily="34" charset="0"/>
                <a:cs typeface="Arial" pitchFamily="34" charset="0"/>
              </a:rPr>
            </a:br>
            <a:r>
              <a:rPr lang="fa-IR" sz="2400" dirty="0">
                <a:latin typeface="Arial" pitchFamily="34" charset="0"/>
                <a:cs typeface="Arial" pitchFamily="34" charset="0"/>
              </a:rPr>
              <a:t>ب: در سطح مرکز یا پردیس به صورت مشارکتی برای به مشارکت گذاشتن تجربیات و یافته ها و دستیابی به درک عمیق تر از تجربیات کسب شده. با توجه به این که در این ترم فعالیت های دانشجویان در قالب کنش پژوهی فردی دنبال می‌شود برگزاری سمینارها در هر یک از مراحل قبل و پس از اجرای هر مرحله به شیوه مشارکتی به درک انتظارات و انتقال تجربیات کمک می‌کند. سمینارها فرصت ارزشمندی را از طریق به اشتراک گذاشتن تجربیات برای کسب مهارت‌های حرفه‏ای  در اختیار دانشجویان قرار می‌دهد. </a:t>
            </a:r>
            <a:br>
              <a:rPr lang="fa-IR" sz="2400"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159281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r>
              <a:rPr lang="fa-IR" sz="2400" dirty="0">
                <a:latin typeface="Arial" pitchFamily="34" charset="0"/>
                <a:cs typeface="Arial" pitchFamily="34" charset="0"/>
              </a:rPr>
              <a:t>انواع سمینارها</a:t>
            </a:r>
            <a:br>
              <a:rPr lang="fa-IR" sz="2400" dirty="0">
                <a:latin typeface="Arial" pitchFamily="34" charset="0"/>
                <a:cs typeface="Arial" pitchFamily="34" charset="0"/>
              </a:rPr>
            </a:br>
            <a:r>
              <a:rPr lang="fa-IR" sz="2400" dirty="0">
                <a:latin typeface="Arial" pitchFamily="34" charset="0"/>
                <a:cs typeface="Arial" pitchFamily="34" charset="0"/>
              </a:rPr>
              <a:t>سمینار با حضور استاد راهنما/ دانشجویان و معلمان راهنما </a:t>
            </a:r>
            <a:br>
              <a:rPr lang="fa-IR" sz="2400" dirty="0">
                <a:latin typeface="Arial" pitchFamily="34" charset="0"/>
                <a:cs typeface="Arial" pitchFamily="34" charset="0"/>
              </a:rPr>
            </a:br>
            <a:r>
              <a:rPr lang="fa-IR" sz="2400" dirty="0">
                <a:latin typeface="Arial" pitchFamily="34" charset="0"/>
                <a:cs typeface="Arial" pitchFamily="34" charset="0"/>
              </a:rPr>
              <a:t>سمینارهای گروهی برای انتقال یافته‌ها و تجربیات و تبادل نظر به صورت ماهیانه و الزامی(با برنامه‌ریزی و اعلام قبلی از سوی استاد)</a:t>
            </a:r>
            <a:br>
              <a:rPr lang="fa-IR" sz="2400" dirty="0">
                <a:latin typeface="Arial" pitchFamily="34" charset="0"/>
                <a:cs typeface="Arial" pitchFamily="34" charset="0"/>
              </a:rPr>
            </a:br>
            <a:r>
              <a:rPr lang="fa-IR" sz="2400" dirty="0">
                <a:latin typeface="Arial" pitchFamily="34" charset="0"/>
                <a:cs typeface="Arial" pitchFamily="34" charset="0"/>
              </a:rPr>
              <a:t>سمینار گروهی دانشجویان بر حسب موضوعات مشترک (اختیاری و با درخواست استاد/ دانشجویان)</a:t>
            </a:r>
            <a:br>
              <a:rPr lang="fa-IR" sz="2400" dirty="0">
                <a:latin typeface="Arial" pitchFamily="34" charset="0"/>
                <a:cs typeface="Arial" pitchFamily="34" charset="0"/>
              </a:rPr>
            </a:br>
            <a:r>
              <a:rPr lang="fa-IR" sz="2400" dirty="0">
                <a:latin typeface="Arial" pitchFamily="34" charset="0"/>
                <a:cs typeface="Arial" pitchFamily="34" charset="0"/>
              </a:rPr>
              <a:t/>
            </a:r>
            <a:br>
              <a:rPr lang="fa-IR" sz="2400" dirty="0">
                <a:latin typeface="Arial" pitchFamily="34" charset="0"/>
                <a:cs typeface="Arial" pitchFamily="34" charset="0"/>
              </a:rPr>
            </a:br>
            <a:r>
              <a:rPr lang="fa-IR" sz="2400" dirty="0">
                <a:latin typeface="Arial" pitchFamily="34" charset="0"/>
                <a:cs typeface="Arial" pitchFamily="34" charset="0"/>
              </a:rPr>
              <a:t>3. راهبردهای تدریس و یادگیری</a:t>
            </a:r>
            <a:br>
              <a:rPr lang="fa-IR" sz="2400" dirty="0">
                <a:latin typeface="Arial" pitchFamily="34" charset="0"/>
                <a:cs typeface="Arial" pitchFamily="34" charset="0"/>
              </a:rPr>
            </a:br>
            <a:r>
              <a:rPr lang="fa-IR" sz="2400" dirty="0">
                <a:latin typeface="Arial" pitchFamily="34" charset="0"/>
                <a:cs typeface="Arial" pitchFamily="34" charset="0"/>
              </a:rPr>
              <a:t>راهبردهای مستقیم، غیرمستقیم، در قالب ارائه شیوه مشاهده تأملی، به کارگیری راهبردهای شناختی در تحلیل موقعیت‌های واقعی، تحلیل نقادانه برای شناسایی و تبیین مسئله، راهبردهای مشارکتی، پژوهش روایتی، سمینارهای گروهی و فردی ارائه می‌گردد. </a:t>
            </a:r>
            <a:br>
              <a:rPr lang="fa-IR" sz="2400"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9079175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r>
              <a:rPr lang="fa-IR" sz="2400" dirty="0">
                <a:latin typeface="Arial" pitchFamily="34" charset="0"/>
                <a:cs typeface="Arial" pitchFamily="34" charset="0"/>
              </a:rPr>
              <a:t>. راهبردهای ارزشیابی یادگیری</a:t>
            </a:r>
            <a:br>
              <a:rPr lang="fa-IR" sz="2400" dirty="0">
                <a:latin typeface="Arial" pitchFamily="34" charset="0"/>
                <a:cs typeface="Arial" pitchFamily="34" charset="0"/>
              </a:rPr>
            </a:br>
            <a:r>
              <a:rPr lang="fa-IR" sz="2400" dirty="0">
                <a:latin typeface="Arial" pitchFamily="34" charset="0"/>
                <a:cs typeface="Arial" pitchFamily="34" charset="0"/>
              </a:rPr>
              <a:t>ارزشیابی پایانی: ارزشیابی پایانی در درس کارورزی 3 در قالب سمینار پایانی صورت می‌گیرد که در آن دانشجویان باید یافته‌های خود از نتایج کنش پژوهی فردی ارائه و از آن دفاع نمایند. این جلسه می‌تواند با حضور معلمان راهنما تشکیل می¬شود.</a:t>
            </a:r>
            <a:br>
              <a:rPr lang="fa-IR" sz="2400" dirty="0">
                <a:latin typeface="Arial" pitchFamily="34" charset="0"/>
                <a:cs typeface="Arial" pitchFamily="34" charset="0"/>
              </a:rPr>
            </a:br>
            <a:r>
              <a:rPr lang="fa-IR" sz="2400" dirty="0">
                <a:latin typeface="Arial" pitchFamily="34" charset="0"/>
                <a:cs typeface="Arial" pitchFamily="34" charset="0"/>
              </a:rPr>
              <a:t>ارزشیابی فرآیند: ارزشیابی فرآیند بر اساس بازخوردهای داده شده به گزارش‌های ارائه شده در طول ترم و سمینارهای سطح مدرسه و واحد آموزشی صورت می‌گیرد. میزان مشارکت در بحث‌ها، ارائه یافته‌های جدید، پاسخ به بازخوردهای داده شده و... </a:t>
            </a:r>
            <a:br>
              <a:rPr lang="fa-IR" sz="2400"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356687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r>
              <a:rPr lang="fa-IR" sz="2400" dirty="0">
                <a:latin typeface="Arial" pitchFamily="34" charset="0"/>
                <a:cs typeface="Arial" pitchFamily="34" charset="0"/>
              </a:rPr>
              <a:t>ارزیابی پوشه‌کار: کلیه گزارش‌ها در مراحل مختلف کنش پژوهی فردی به همراه بازخوردهای داده شده در پوشه توسعه حرفه‌ای دانشجو ضبط و مبنای برنامه‌ریزی برای آموزش‌های بعدی و نیز دفاع از توانایی‌های حرفه‏ای در پایان دوره قرار می‌گیرد. یک نسخه از پوشه در اختیار دانشجو و یک نسخه در واحد آموزشی ثبت و ضبط می‌گردد. </a:t>
            </a:r>
            <a:br>
              <a:rPr lang="fa-IR" sz="2400" dirty="0">
                <a:latin typeface="Arial" pitchFamily="34" charset="0"/>
                <a:cs typeface="Arial" pitchFamily="34" charset="0"/>
              </a:rPr>
            </a:br>
            <a:r>
              <a:rPr lang="fa-IR" sz="2400" dirty="0">
                <a:latin typeface="Arial" pitchFamily="34" charset="0"/>
                <a:cs typeface="Arial" pitchFamily="34" charset="0"/>
              </a:rPr>
              <a:t>ارزشیابی عوامل مدرسه (مدیر و معلم راهنما): بخشی از ارزیابی دانشجو در پایان ترم مربوط به گزارش عملکردی است که از سوی معلم راهنما و مدیر مدرسه ارائه می‌گردد. </a:t>
            </a:r>
            <a:br>
              <a:rPr lang="fa-IR" sz="2400"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3424036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r>
              <a:rPr lang="fa-IR" sz="2400" dirty="0">
                <a:latin typeface="Arial" pitchFamily="34" charset="0"/>
                <a:cs typeface="Arial" pitchFamily="34" charset="0"/>
              </a:rPr>
              <a:t>امتیاز درس کارورزی بر مبنای 100 و به شرح زیر محاسبه می‌شود: </a:t>
            </a:r>
            <a:br>
              <a:rPr lang="fa-IR" sz="2400" dirty="0">
                <a:latin typeface="Arial" pitchFamily="34" charset="0"/>
                <a:cs typeface="Arial" pitchFamily="34" charset="0"/>
              </a:rPr>
            </a:br>
            <a:r>
              <a:rPr lang="fa-IR" sz="2400" dirty="0">
                <a:latin typeface="Arial" pitchFamily="34" charset="0"/>
                <a:cs typeface="Arial" pitchFamily="34" charset="0"/>
              </a:rPr>
              <a:t>ـ شرکت فعال در جلسات کلاسی، سمینارها و مدرسه:  20 امتیاز </a:t>
            </a:r>
            <a:br>
              <a:rPr lang="fa-IR" sz="2400" dirty="0">
                <a:latin typeface="Arial" pitchFamily="34" charset="0"/>
                <a:cs typeface="Arial" pitchFamily="34" charset="0"/>
              </a:rPr>
            </a:br>
            <a:r>
              <a:rPr lang="fa-IR" sz="2400" dirty="0">
                <a:latin typeface="Arial" pitchFamily="34" charset="0"/>
                <a:cs typeface="Arial" pitchFamily="34" charset="0"/>
              </a:rPr>
              <a:t>ـ گزارش‌های عملکردی مرحله‌ای:   30 امتیاز </a:t>
            </a:r>
            <a:br>
              <a:rPr lang="fa-IR" sz="2400" dirty="0">
                <a:latin typeface="Arial" pitchFamily="34" charset="0"/>
                <a:cs typeface="Arial" pitchFamily="34" charset="0"/>
              </a:rPr>
            </a:br>
            <a:r>
              <a:rPr lang="fa-IR" sz="2400" dirty="0">
                <a:latin typeface="Arial" pitchFamily="34" charset="0"/>
                <a:cs typeface="Arial" pitchFamily="34" charset="0"/>
              </a:rPr>
              <a:t>ـ گزارش کنش پژوهی فردی:  30 امتیاز </a:t>
            </a:r>
            <a:br>
              <a:rPr lang="fa-IR" sz="2400" dirty="0">
                <a:latin typeface="Arial" pitchFamily="34" charset="0"/>
                <a:cs typeface="Arial" pitchFamily="34" charset="0"/>
              </a:rPr>
            </a:br>
            <a:r>
              <a:rPr lang="fa-IR" sz="2400" dirty="0">
                <a:latin typeface="Arial" pitchFamily="34" charset="0"/>
                <a:cs typeface="Arial" pitchFamily="34" charset="0"/>
              </a:rPr>
              <a:t>ـ دفاع در جلسه پایانی 20 امتیاز</a:t>
            </a:r>
            <a:br>
              <a:rPr lang="fa-IR" sz="2400" dirty="0">
                <a:latin typeface="Arial" pitchFamily="34" charset="0"/>
                <a:cs typeface="Arial" pitchFamily="34" charset="0"/>
              </a:rPr>
            </a:br>
            <a:r>
              <a:rPr lang="fa-IR" sz="2400" dirty="0">
                <a:latin typeface="Arial" pitchFamily="34" charset="0"/>
                <a:cs typeface="Arial" pitchFamily="34" charset="0"/>
              </a:rPr>
              <a:t>-	مبنای قبولی کسب حداقل 70% امتیاز از مجموع امتیازها است</a:t>
            </a:r>
            <a:br>
              <a:rPr lang="fa-IR" sz="2400" dirty="0">
                <a:latin typeface="Arial" pitchFamily="34" charset="0"/>
                <a:cs typeface="Arial" pitchFamily="34" charset="0"/>
              </a:rPr>
            </a:br>
            <a:r>
              <a:rPr lang="fa-IR" sz="2400" dirty="0">
                <a:latin typeface="Arial" pitchFamily="34" charset="0"/>
                <a:cs typeface="Arial" pitchFamily="34" charset="0"/>
              </a:rPr>
              <a:t/>
            </a:r>
            <a:br>
              <a:rPr lang="fa-IR" sz="2400" dirty="0">
                <a:latin typeface="Arial" pitchFamily="34" charset="0"/>
                <a:cs typeface="Arial" pitchFamily="34" charset="0"/>
              </a:rPr>
            </a:br>
            <a:r>
              <a:rPr lang="fa-IR" sz="2400" dirty="0">
                <a:latin typeface="Arial" pitchFamily="34" charset="0"/>
                <a:cs typeface="Arial" pitchFamily="34" charset="0"/>
              </a:rPr>
              <a:t/>
            </a:r>
            <a:br>
              <a:rPr lang="fa-IR" sz="2400" dirty="0">
                <a:latin typeface="Arial" pitchFamily="34" charset="0"/>
                <a:cs typeface="Arial" pitchFamily="34" charset="0"/>
              </a:rPr>
            </a:br>
            <a:r>
              <a:rPr lang="fa-IR" sz="2400" dirty="0">
                <a:latin typeface="Arial" pitchFamily="34" charset="0"/>
                <a:cs typeface="Arial" pitchFamily="34" charset="0"/>
              </a:rPr>
              <a:t/>
            </a:r>
            <a:br>
              <a:rPr lang="fa-IR" sz="2400" dirty="0">
                <a:latin typeface="Arial" pitchFamily="34" charset="0"/>
                <a:cs typeface="Arial" pitchFamily="34" charset="0"/>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726940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066800"/>
            <a:ext cx="8153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559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Callout 2 3"/>
          <p:cNvSpPr/>
          <p:nvPr/>
        </p:nvSpPr>
        <p:spPr>
          <a:xfrm>
            <a:off x="2438400" y="990600"/>
            <a:ext cx="5943600" cy="3733800"/>
          </a:xfrm>
          <a:prstGeom prst="borderCallout2">
            <a:avLst>
              <a:gd name="adj1" fmla="val 18750"/>
              <a:gd name="adj2" fmla="val -8333"/>
              <a:gd name="adj3" fmla="val 18750"/>
              <a:gd name="adj4" fmla="val -16667"/>
              <a:gd name="adj5" fmla="val 79793"/>
              <a:gd name="adj6" fmla="val -31649"/>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r"/>
            <a:r>
              <a:rPr lang="fa-IR" sz="2400" dirty="0" smtClean="0">
                <a:solidFill>
                  <a:srgbClr val="FF0000"/>
                </a:solidFill>
                <a:latin typeface="Arial" pitchFamily="34" charset="0"/>
                <a:cs typeface="2  Titr" panose="00000700000000000000" pitchFamily="2" charset="-78"/>
              </a:rPr>
              <a:t>کارورزی </a:t>
            </a:r>
            <a:r>
              <a:rPr lang="fa-IR" sz="2400" dirty="0">
                <a:solidFill>
                  <a:srgbClr val="FF0000"/>
                </a:solidFill>
                <a:latin typeface="Arial" pitchFamily="34" charset="0"/>
                <a:cs typeface="2  Titr" panose="00000700000000000000" pitchFamily="2" charset="-78"/>
              </a:rPr>
              <a:t>یک </a:t>
            </a:r>
            <a:r>
              <a:rPr lang="fa-IR" sz="2400" dirty="0">
                <a:solidFill>
                  <a:prstClr val="white"/>
                </a:solidFill>
                <a:latin typeface="Arial" pitchFamily="34" charset="0"/>
                <a:cs typeface="2  Titr" panose="00000700000000000000" pitchFamily="2" charset="-78"/>
              </a:rPr>
              <a:t>: عمل مشاهده ی </a:t>
            </a:r>
            <a:r>
              <a:rPr lang="fa-IR" sz="2400" dirty="0" smtClean="0">
                <a:solidFill>
                  <a:prstClr val="white"/>
                </a:solidFill>
                <a:latin typeface="Arial" pitchFamily="34" charset="0"/>
                <a:cs typeface="2  Titr" panose="00000700000000000000" pitchFamily="2" charset="-78"/>
              </a:rPr>
              <a:t>تأملی(روایت پژوهی)</a:t>
            </a:r>
            <a:r>
              <a:rPr lang="fa-IR" sz="2400" dirty="0">
                <a:solidFill>
                  <a:prstClr val="white"/>
                </a:solidFill>
                <a:latin typeface="Arial" pitchFamily="34" charset="0"/>
                <a:cs typeface="2  Titr" panose="00000700000000000000" pitchFamily="2" charset="-78"/>
              </a:rPr>
              <a:t/>
            </a:r>
            <a:br>
              <a:rPr lang="fa-IR" sz="2400" dirty="0">
                <a:solidFill>
                  <a:prstClr val="white"/>
                </a:solidFill>
                <a:latin typeface="Arial" pitchFamily="34" charset="0"/>
                <a:cs typeface="2  Titr" panose="00000700000000000000" pitchFamily="2" charset="-78"/>
              </a:rPr>
            </a:br>
            <a:r>
              <a:rPr lang="fa-IR" sz="2400" b="1" dirty="0">
                <a:solidFill>
                  <a:srgbClr val="FF0000"/>
                </a:solidFill>
                <a:latin typeface="Arial" pitchFamily="34" charset="0"/>
                <a:cs typeface="2  Titr" panose="00000700000000000000" pitchFamily="2" charset="-78"/>
              </a:rPr>
              <a:t>کارورزی دو </a:t>
            </a:r>
            <a:r>
              <a:rPr lang="fa-IR" sz="2400" dirty="0">
                <a:solidFill>
                  <a:prstClr val="white"/>
                </a:solidFill>
                <a:latin typeface="Arial" pitchFamily="34" charset="0"/>
                <a:cs typeface="2  Titr" panose="00000700000000000000" pitchFamily="2" charset="-78"/>
              </a:rPr>
              <a:t>: طراحی فعالیت یادگیری برای حل </a:t>
            </a:r>
            <a:r>
              <a:rPr lang="fa-IR" sz="2400" dirty="0" smtClean="0">
                <a:solidFill>
                  <a:prstClr val="white"/>
                </a:solidFill>
                <a:latin typeface="Arial" pitchFamily="34" charset="0"/>
                <a:cs typeface="2  Titr" panose="00000700000000000000" pitchFamily="2" charset="-78"/>
              </a:rPr>
              <a:t>مسئله </a:t>
            </a:r>
            <a:r>
              <a:rPr lang="fa-IR" sz="2400" dirty="0">
                <a:solidFill>
                  <a:prstClr val="white"/>
                </a:solidFill>
                <a:latin typeface="Arial" pitchFamily="34" charset="0"/>
                <a:cs typeface="2  Titr" panose="00000700000000000000" pitchFamily="2" charset="-78"/>
              </a:rPr>
              <a:t>و رفع </a:t>
            </a:r>
            <a:r>
              <a:rPr lang="fa-IR" sz="2400" dirty="0" smtClean="0">
                <a:solidFill>
                  <a:prstClr val="white"/>
                </a:solidFill>
                <a:latin typeface="Arial" pitchFamily="34" charset="0"/>
                <a:cs typeface="2  Titr" panose="00000700000000000000" pitchFamily="2" charset="-78"/>
              </a:rPr>
              <a:t>نیاز(اقدام پژوهی) </a:t>
            </a:r>
            <a:r>
              <a:rPr lang="fa-IR" sz="2400" dirty="0">
                <a:solidFill>
                  <a:prstClr val="white"/>
                </a:solidFill>
                <a:latin typeface="Arial" pitchFamily="34" charset="0"/>
                <a:cs typeface="2  Titr" panose="00000700000000000000" pitchFamily="2" charset="-78"/>
              </a:rPr>
              <a:t/>
            </a:r>
            <a:br>
              <a:rPr lang="fa-IR" sz="2400" dirty="0">
                <a:solidFill>
                  <a:prstClr val="white"/>
                </a:solidFill>
                <a:latin typeface="Arial" pitchFamily="34" charset="0"/>
                <a:cs typeface="2  Titr" panose="00000700000000000000" pitchFamily="2" charset="-78"/>
              </a:rPr>
            </a:br>
            <a:r>
              <a:rPr lang="fa-IR" sz="2400" b="1" dirty="0">
                <a:solidFill>
                  <a:srgbClr val="FF0000"/>
                </a:solidFill>
                <a:latin typeface="Arial" pitchFamily="34" charset="0"/>
                <a:cs typeface="2  Titr" panose="00000700000000000000" pitchFamily="2" charset="-78"/>
              </a:rPr>
              <a:t>کارورزی سه </a:t>
            </a:r>
            <a:r>
              <a:rPr lang="fa-IR" sz="2400" dirty="0">
                <a:solidFill>
                  <a:prstClr val="white"/>
                </a:solidFill>
                <a:latin typeface="Arial" pitchFamily="34" charset="0"/>
                <a:cs typeface="2  Titr" panose="00000700000000000000" pitchFamily="2" charset="-78"/>
              </a:rPr>
              <a:t>: تهیه طرح آموزشی و قرار گرفتن در </a:t>
            </a:r>
            <a:r>
              <a:rPr lang="fa-IR" sz="2400" dirty="0" smtClean="0">
                <a:solidFill>
                  <a:prstClr val="white"/>
                </a:solidFill>
                <a:latin typeface="Arial" pitchFamily="34" charset="0"/>
                <a:cs typeface="2  Titr" panose="00000700000000000000" pitchFamily="2" charset="-78"/>
              </a:rPr>
              <a:t>چرخه </a:t>
            </a:r>
            <a:r>
              <a:rPr lang="fa-IR" sz="2400" dirty="0">
                <a:solidFill>
                  <a:prstClr val="white"/>
                </a:solidFill>
                <a:latin typeface="Arial" pitchFamily="34" charset="0"/>
                <a:cs typeface="2  Titr" panose="00000700000000000000" pitchFamily="2" charset="-78"/>
              </a:rPr>
              <a:t>کنش پژوهی بر اساس تجربیات کسب </a:t>
            </a:r>
            <a:r>
              <a:rPr lang="fa-IR" sz="2400" dirty="0" smtClean="0">
                <a:solidFill>
                  <a:prstClr val="white"/>
                </a:solidFill>
                <a:latin typeface="Arial" pitchFamily="34" charset="0"/>
                <a:cs typeface="2  Titr" panose="00000700000000000000" pitchFamily="2" charset="-78"/>
              </a:rPr>
              <a:t>شده</a:t>
            </a:r>
          </a:p>
          <a:p>
            <a:pPr algn="r"/>
            <a:r>
              <a:rPr lang="fa-IR" sz="2400" dirty="0" smtClean="0">
                <a:solidFill>
                  <a:prstClr val="white"/>
                </a:solidFill>
                <a:latin typeface="Arial" pitchFamily="34" charset="0"/>
                <a:cs typeface="2  Titr" panose="00000700000000000000" pitchFamily="2" charset="-78"/>
              </a:rPr>
              <a:t>(کنش |پژوهی)</a:t>
            </a:r>
            <a:endParaRPr lang="fa-IR" sz="2400" dirty="0">
              <a:solidFill>
                <a:prstClr val="black"/>
              </a:solidFill>
              <a:latin typeface="110_Besmellah" pitchFamily="2" charset="0"/>
              <a:cs typeface="2  Titr" panose="00000700000000000000" pitchFamily="2" charset="-78"/>
            </a:endParaRPr>
          </a:p>
        </p:txBody>
      </p:sp>
    </p:spTree>
    <p:extLst>
      <p:ext uri="{BB962C8B-B14F-4D97-AF65-F5344CB8AC3E}">
        <p14:creationId xmlns:p14="http://schemas.microsoft.com/office/powerpoint/2010/main" val="3109762123"/>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38274"/>
            <a:ext cx="76962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5591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85800"/>
            <a:ext cx="7924800" cy="369332"/>
          </a:xfrm>
          <a:prstGeom prst="rect">
            <a:avLst/>
          </a:prstGeom>
        </p:spPr>
        <p:txBody>
          <a:bodyPr wrap="square">
            <a:spAutoFit/>
          </a:bodyPr>
          <a:lstStyle/>
          <a:p>
            <a:pPr algn="ctr" rtl="1"/>
            <a:r>
              <a:rPr lang="fa-IR" b="1" dirty="0">
                <a:solidFill>
                  <a:prstClr val="black"/>
                </a:solidFill>
              </a:rPr>
              <a:t> </a:t>
            </a:r>
            <a:r>
              <a:rPr lang="fa-IR" b="1" dirty="0" smtClean="0">
                <a:solidFill>
                  <a:prstClr val="black"/>
                </a:solidFill>
              </a:rPr>
              <a:t>كارورزي3</a:t>
            </a:r>
            <a:r>
              <a:rPr lang="fa-IR" b="1" u="sng" dirty="0" smtClean="0">
                <a:solidFill>
                  <a:prstClr val="black"/>
                </a:solidFill>
              </a:rPr>
              <a:t>فرم </a:t>
            </a:r>
            <a:r>
              <a:rPr lang="fa-IR" b="1" u="sng" dirty="0">
                <a:solidFill>
                  <a:prstClr val="black"/>
                </a:solidFill>
              </a:rPr>
              <a:t>ج: چارچوب تهیه طرح آموزشی</a:t>
            </a:r>
            <a:endParaRPr lang="en-US"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31362866"/>
              </p:ext>
            </p:extLst>
          </p:nvPr>
        </p:nvGraphicFramePr>
        <p:xfrm>
          <a:off x="228599" y="1063154"/>
          <a:ext cx="8763001" cy="5185245"/>
        </p:xfrm>
        <a:graphic>
          <a:graphicData uri="http://schemas.openxmlformats.org/drawingml/2006/table">
            <a:tbl>
              <a:tblPr rtl="1" firstRow="1" firstCol="1" bandRow="1">
                <a:tableStyleId>{BDBED569-4797-4DF1-A0F4-6AAB3CD982D8}</a:tableStyleId>
              </a:tblPr>
              <a:tblGrid>
                <a:gridCol w="1988173"/>
                <a:gridCol w="3832704"/>
                <a:gridCol w="838193"/>
                <a:gridCol w="2103931"/>
              </a:tblGrid>
              <a:tr h="886944">
                <a:tc gridSpan="4">
                  <a:txBody>
                    <a:bodyPr/>
                    <a:lstStyle/>
                    <a:p>
                      <a:pPr marL="0" marR="0" algn="just" rtl="1">
                        <a:lnSpc>
                          <a:spcPct val="115000"/>
                        </a:lnSpc>
                        <a:spcBef>
                          <a:spcPts val="0"/>
                        </a:spcBef>
                        <a:spcAft>
                          <a:spcPts val="0"/>
                        </a:spcAft>
                      </a:pPr>
                      <a:r>
                        <a:rPr lang="fa-IR" sz="1400" dirty="0">
                          <a:effectLst/>
                        </a:rPr>
                        <a:t>مشخصات: نام مدرسه.............................. پایه تحصیلی.............. موضوع .......................... درس جلسه.................  نام معلم راهنما............................... زمان:................</a:t>
                      </a:r>
                      <a:endParaRPr lang="en-US" sz="1400" dirty="0">
                        <a:effectLst/>
                      </a:endParaRPr>
                    </a:p>
                    <a:p>
                      <a:pPr marL="0" marR="0" algn="r" rtl="1">
                        <a:lnSpc>
                          <a:spcPct val="115000"/>
                        </a:lnSpc>
                        <a:spcBef>
                          <a:spcPts val="0"/>
                        </a:spcBef>
                        <a:spcAft>
                          <a:spcPts val="0"/>
                        </a:spcAft>
                      </a:pPr>
                      <a:r>
                        <a:rPr lang="fa-IR" sz="1400" dirty="0">
                          <a:effectLst/>
                        </a:rPr>
                        <a:t> </a:t>
                      </a:r>
                      <a:endParaRPr lang="en-US" sz="1400" dirty="0">
                        <a:effectLst/>
                        <a:latin typeface="Calibri"/>
                        <a:ea typeface="Times New Roman"/>
                        <a:cs typeface="Ari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84799">
                <a:tc gridSpan="4">
                  <a:txBody>
                    <a:bodyPr/>
                    <a:lstStyle/>
                    <a:p>
                      <a:pPr marL="0" marR="0" algn="r" rtl="1">
                        <a:lnSpc>
                          <a:spcPct val="115000"/>
                        </a:lnSpc>
                        <a:spcBef>
                          <a:spcPts val="0"/>
                        </a:spcBef>
                        <a:spcAft>
                          <a:spcPts val="0"/>
                        </a:spcAft>
                      </a:pPr>
                      <a:r>
                        <a:rPr lang="fa-IR" sz="1400" dirty="0">
                          <a:effectLst/>
                        </a:rPr>
                        <a:t>محتوا (مفاهیم/ مهارت‌ها به تفکیک):</a:t>
                      </a:r>
                      <a:endParaRPr lang="en-US" sz="1400" dirty="0">
                        <a:effectLst/>
                      </a:endParaRPr>
                    </a:p>
                    <a:p>
                      <a:pPr marL="0" marR="0" algn="r" rtl="1">
                        <a:lnSpc>
                          <a:spcPct val="115000"/>
                        </a:lnSpc>
                        <a:spcBef>
                          <a:spcPts val="0"/>
                        </a:spcBef>
                        <a:spcAft>
                          <a:spcPts val="0"/>
                        </a:spcAft>
                      </a:pPr>
                      <a:r>
                        <a:rPr lang="fa-IR" sz="1400" dirty="0">
                          <a:effectLst/>
                        </a:rPr>
                        <a:t> </a:t>
                      </a:r>
                      <a:endParaRPr lang="en-US" sz="1400" dirty="0">
                        <a:effectLst/>
                        <a:latin typeface="Calibri"/>
                        <a:ea typeface="Times New Roman"/>
                        <a:cs typeface="Ari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84799">
                <a:tc gridSpan="4">
                  <a:txBody>
                    <a:bodyPr/>
                    <a:lstStyle/>
                    <a:p>
                      <a:pPr marL="0" marR="0" algn="r" rtl="1">
                        <a:lnSpc>
                          <a:spcPct val="115000"/>
                        </a:lnSpc>
                        <a:spcBef>
                          <a:spcPts val="0"/>
                        </a:spcBef>
                        <a:spcAft>
                          <a:spcPts val="0"/>
                        </a:spcAft>
                      </a:pPr>
                      <a:r>
                        <a:rPr lang="fa-IR" sz="1400" dirty="0">
                          <a:effectLst/>
                        </a:rPr>
                        <a:t>پیامد یادگیری:</a:t>
                      </a:r>
                      <a:endParaRPr lang="en-US" sz="1400" dirty="0">
                        <a:effectLst/>
                      </a:endParaRPr>
                    </a:p>
                    <a:p>
                      <a:pPr marL="0" marR="0" algn="r" rtl="1">
                        <a:lnSpc>
                          <a:spcPct val="115000"/>
                        </a:lnSpc>
                        <a:spcBef>
                          <a:spcPts val="0"/>
                        </a:spcBef>
                        <a:spcAft>
                          <a:spcPts val="0"/>
                        </a:spcAft>
                      </a:pPr>
                      <a:r>
                        <a:rPr lang="fa-IR" sz="1400" dirty="0">
                          <a:effectLst/>
                        </a:rPr>
                        <a:t> </a:t>
                      </a:r>
                      <a:endParaRPr lang="en-US" sz="1400" dirty="0">
                        <a:effectLst/>
                        <a:latin typeface="Calibri"/>
                        <a:ea typeface="Times New Roman"/>
                        <a:cs typeface="Arial"/>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84799">
                <a:tc>
                  <a:txBody>
                    <a:bodyPr/>
                    <a:lstStyle/>
                    <a:p>
                      <a:pPr marL="0" marR="0" algn="ctr" rtl="1">
                        <a:lnSpc>
                          <a:spcPct val="115000"/>
                        </a:lnSpc>
                        <a:spcBef>
                          <a:spcPts val="0"/>
                        </a:spcBef>
                        <a:spcAft>
                          <a:spcPts val="0"/>
                        </a:spcAft>
                      </a:pPr>
                      <a:r>
                        <a:rPr lang="fa-IR" sz="1400">
                          <a:effectLst/>
                        </a:rPr>
                        <a:t>مراحل</a:t>
                      </a:r>
                      <a:endParaRPr lang="en-US" sz="1400">
                        <a:effectLst/>
                        <a:latin typeface="Calibri"/>
                        <a:ea typeface="Times New Roman"/>
                        <a:cs typeface="Arial"/>
                      </a:endParaRPr>
                    </a:p>
                  </a:txBody>
                  <a:tcPr marL="68580" marR="68580" marT="0" marB="0" anchor="ctr"/>
                </a:tc>
                <a:tc>
                  <a:txBody>
                    <a:bodyPr/>
                    <a:lstStyle/>
                    <a:p>
                      <a:pPr marL="0" marR="0" algn="ctr" rtl="1">
                        <a:lnSpc>
                          <a:spcPct val="115000"/>
                        </a:lnSpc>
                        <a:spcBef>
                          <a:spcPts val="0"/>
                        </a:spcBef>
                        <a:spcAft>
                          <a:spcPts val="0"/>
                        </a:spcAft>
                      </a:pPr>
                      <a:r>
                        <a:rPr lang="fa-IR" sz="1400">
                          <a:effectLst/>
                        </a:rPr>
                        <a:t>شرح تکالیف یادگیری/ تکالیف عملکردی به تفکیک مراحل</a:t>
                      </a:r>
                      <a:endParaRPr lang="en-US" sz="1400">
                        <a:effectLst/>
                        <a:latin typeface="Calibri"/>
                        <a:ea typeface="Times New Roman"/>
                        <a:cs typeface="Arial"/>
                      </a:endParaRPr>
                    </a:p>
                  </a:txBody>
                  <a:tcPr marL="68580" marR="68580" marT="0" marB="0" anchor="ctr"/>
                </a:tc>
                <a:tc>
                  <a:txBody>
                    <a:bodyPr/>
                    <a:lstStyle/>
                    <a:p>
                      <a:pPr marL="0" marR="0" algn="ctr" rtl="1">
                        <a:lnSpc>
                          <a:spcPct val="115000"/>
                        </a:lnSpc>
                        <a:spcBef>
                          <a:spcPts val="0"/>
                        </a:spcBef>
                        <a:spcAft>
                          <a:spcPts val="0"/>
                        </a:spcAft>
                      </a:pPr>
                      <a:r>
                        <a:rPr lang="fa-IR" sz="1400">
                          <a:effectLst/>
                        </a:rPr>
                        <a:t>محدوده زمانی</a:t>
                      </a:r>
                      <a:endParaRPr lang="en-US" sz="1400">
                        <a:effectLst/>
                        <a:latin typeface="Calibri"/>
                        <a:ea typeface="Times New Roman"/>
                        <a:cs typeface="Arial"/>
                      </a:endParaRPr>
                    </a:p>
                  </a:txBody>
                  <a:tcPr marL="68580" marR="68580" marT="0" marB="0" anchor="ctr"/>
                </a:tc>
                <a:tc>
                  <a:txBody>
                    <a:bodyPr/>
                    <a:lstStyle/>
                    <a:p>
                      <a:pPr marL="0" marR="0" algn="ctr" rtl="1">
                        <a:lnSpc>
                          <a:spcPct val="115000"/>
                        </a:lnSpc>
                        <a:spcBef>
                          <a:spcPts val="0"/>
                        </a:spcBef>
                        <a:spcAft>
                          <a:spcPts val="0"/>
                        </a:spcAft>
                      </a:pPr>
                      <a:r>
                        <a:rPr lang="fa-IR" sz="1400">
                          <a:effectLst/>
                        </a:rPr>
                        <a:t>مواد/ منابع یادگیری</a:t>
                      </a:r>
                      <a:endParaRPr lang="en-US" sz="1400">
                        <a:effectLst/>
                        <a:latin typeface="Calibri"/>
                        <a:ea typeface="Times New Roman"/>
                        <a:cs typeface="Arial"/>
                      </a:endParaRPr>
                    </a:p>
                  </a:txBody>
                  <a:tcPr marL="68580" marR="68580" marT="0" marB="0" anchor="ctr"/>
                </a:tc>
              </a:tr>
              <a:tr h="282656">
                <a:tc>
                  <a:txBody>
                    <a:bodyPr/>
                    <a:lstStyle/>
                    <a:p>
                      <a:pPr marL="0" marR="0" algn="ctr" rtl="1">
                        <a:lnSpc>
                          <a:spcPct val="115000"/>
                        </a:lnSpc>
                        <a:spcBef>
                          <a:spcPts val="200"/>
                        </a:spcBef>
                        <a:spcAft>
                          <a:spcPts val="0"/>
                        </a:spcAft>
                      </a:pPr>
                      <a:r>
                        <a:rPr lang="fa-IR" sz="1400">
                          <a:effectLst/>
                        </a:rPr>
                        <a:t>برقراری ارتباط</a:t>
                      </a:r>
                      <a:endParaRPr lang="en-US" sz="1400">
                        <a:effectLst/>
                        <a:latin typeface="Calibri"/>
                        <a:ea typeface="Times New Roman"/>
                        <a:cs typeface="Arial"/>
                      </a:endParaRPr>
                    </a:p>
                  </a:txBody>
                  <a:tcPr marL="68580" marR="68580" marT="0" marB="0" anchor="ctr"/>
                </a:tc>
                <a:tc>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c>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c>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r>
              <a:tr h="282656">
                <a:tc>
                  <a:txBody>
                    <a:bodyPr/>
                    <a:lstStyle/>
                    <a:p>
                      <a:pPr marL="0" marR="0" algn="ctr" rtl="1">
                        <a:lnSpc>
                          <a:spcPct val="115000"/>
                        </a:lnSpc>
                        <a:spcBef>
                          <a:spcPts val="200"/>
                        </a:spcBef>
                        <a:spcAft>
                          <a:spcPts val="0"/>
                        </a:spcAft>
                      </a:pPr>
                      <a:r>
                        <a:rPr lang="fa-IR" sz="1400">
                          <a:effectLst/>
                        </a:rPr>
                        <a:t>فرآیند هدایت و ارائه بازخورد</a:t>
                      </a:r>
                      <a:endParaRPr lang="en-US" sz="1400">
                        <a:effectLst/>
                        <a:latin typeface="Calibri"/>
                        <a:ea typeface="Times New Roman"/>
                        <a:cs typeface="Arial"/>
                      </a:endParaRPr>
                    </a:p>
                  </a:txBody>
                  <a:tcPr marL="68580" marR="68580" marT="0" marB="0" anchor="ctr"/>
                </a:tc>
                <a:tc gridSpan="3">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282656">
                <a:tc>
                  <a:txBody>
                    <a:bodyPr/>
                    <a:lstStyle/>
                    <a:p>
                      <a:pPr marL="0" marR="0" algn="ctr" rtl="1">
                        <a:lnSpc>
                          <a:spcPct val="115000"/>
                        </a:lnSpc>
                        <a:spcBef>
                          <a:spcPts val="200"/>
                        </a:spcBef>
                        <a:spcAft>
                          <a:spcPts val="0"/>
                        </a:spcAft>
                      </a:pPr>
                      <a:r>
                        <a:rPr lang="fa-IR" sz="1400">
                          <a:effectLst/>
                        </a:rPr>
                        <a:t>تحلیل و تفسیر</a:t>
                      </a:r>
                      <a:endParaRPr lang="en-US" sz="1400">
                        <a:effectLst/>
                        <a:latin typeface="Calibri"/>
                        <a:ea typeface="Times New Roman"/>
                        <a:cs typeface="Arial"/>
                      </a:endParaRPr>
                    </a:p>
                  </a:txBody>
                  <a:tcPr marL="68580" marR="68580" marT="0" marB="0" anchor="ctr"/>
                </a:tc>
                <a:tc gridSpan="3">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282656">
                <a:tc>
                  <a:txBody>
                    <a:bodyPr/>
                    <a:lstStyle/>
                    <a:p>
                      <a:pPr marL="0" marR="0" algn="ctr" rtl="1">
                        <a:lnSpc>
                          <a:spcPct val="115000"/>
                        </a:lnSpc>
                        <a:spcBef>
                          <a:spcPts val="200"/>
                        </a:spcBef>
                        <a:spcAft>
                          <a:spcPts val="0"/>
                        </a:spcAft>
                      </a:pPr>
                      <a:r>
                        <a:rPr lang="fa-IR" sz="1400">
                          <a:effectLst/>
                        </a:rPr>
                        <a:t>به تجربه گذاشتن</a:t>
                      </a:r>
                      <a:endParaRPr lang="en-US" sz="1400">
                        <a:effectLst/>
                        <a:latin typeface="Calibri"/>
                        <a:ea typeface="Times New Roman"/>
                        <a:cs typeface="Arial"/>
                      </a:endParaRPr>
                    </a:p>
                  </a:txBody>
                  <a:tcPr marL="68580" marR="68580" marT="0" marB="0" anchor="ctr"/>
                </a:tc>
                <a:tc>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c>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c>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r>
              <a:tr h="282656">
                <a:tc>
                  <a:txBody>
                    <a:bodyPr/>
                    <a:lstStyle/>
                    <a:p>
                      <a:pPr marL="0" marR="0" algn="ctr" rtl="1">
                        <a:lnSpc>
                          <a:spcPct val="115000"/>
                        </a:lnSpc>
                        <a:spcBef>
                          <a:spcPts val="200"/>
                        </a:spcBef>
                        <a:spcAft>
                          <a:spcPts val="0"/>
                        </a:spcAft>
                      </a:pPr>
                      <a:r>
                        <a:rPr lang="fa-IR" sz="1400" dirty="0">
                          <a:effectLst/>
                        </a:rPr>
                        <a:t>فرآیندهدایت و ارائه بازخورد</a:t>
                      </a:r>
                      <a:endParaRPr lang="en-US" sz="1400" dirty="0">
                        <a:effectLst/>
                        <a:latin typeface="Calibri"/>
                        <a:ea typeface="Times New Roman"/>
                        <a:cs typeface="Arial"/>
                      </a:endParaRPr>
                    </a:p>
                  </a:txBody>
                  <a:tcPr marL="68580" marR="68580" marT="0" marB="0" anchor="ctr"/>
                </a:tc>
                <a:tc gridSpan="3">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282656">
                <a:tc>
                  <a:txBody>
                    <a:bodyPr/>
                    <a:lstStyle/>
                    <a:p>
                      <a:pPr marL="0" marR="0" algn="ctr" rtl="1">
                        <a:lnSpc>
                          <a:spcPct val="115000"/>
                        </a:lnSpc>
                        <a:spcBef>
                          <a:spcPts val="200"/>
                        </a:spcBef>
                        <a:spcAft>
                          <a:spcPts val="0"/>
                        </a:spcAft>
                      </a:pPr>
                      <a:r>
                        <a:rPr lang="fa-IR" sz="1400">
                          <a:effectLst/>
                        </a:rPr>
                        <a:t>تحلیل و تفسیر</a:t>
                      </a:r>
                      <a:endParaRPr lang="en-US" sz="1400">
                        <a:effectLst/>
                        <a:latin typeface="Calibri"/>
                        <a:ea typeface="Times New Roman"/>
                        <a:cs typeface="Arial"/>
                      </a:endParaRPr>
                    </a:p>
                  </a:txBody>
                  <a:tcPr marL="68580" marR="68580" marT="0" marB="0" anchor="ctr"/>
                </a:tc>
                <a:tc gridSpan="3">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282656">
                <a:tc>
                  <a:txBody>
                    <a:bodyPr/>
                    <a:lstStyle/>
                    <a:p>
                      <a:pPr marL="0" marR="0" algn="ctr" rtl="1">
                        <a:lnSpc>
                          <a:spcPct val="115000"/>
                        </a:lnSpc>
                        <a:spcBef>
                          <a:spcPts val="200"/>
                        </a:spcBef>
                        <a:spcAft>
                          <a:spcPts val="0"/>
                        </a:spcAft>
                      </a:pPr>
                      <a:r>
                        <a:rPr lang="fa-IR" sz="1400">
                          <a:effectLst/>
                        </a:rPr>
                        <a:t>به کاربستن</a:t>
                      </a:r>
                      <a:endParaRPr lang="en-US" sz="1400">
                        <a:effectLst/>
                        <a:latin typeface="Calibri"/>
                        <a:ea typeface="Times New Roman"/>
                        <a:cs typeface="Arial"/>
                      </a:endParaRPr>
                    </a:p>
                  </a:txBody>
                  <a:tcPr marL="68580" marR="68580" marT="0" marB="0" anchor="ctr"/>
                </a:tc>
                <a:tc>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c>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c>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r>
              <a:tr h="282656">
                <a:tc>
                  <a:txBody>
                    <a:bodyPr/>
                    <a:lstStyle/>
                    <a:p>
                      <a:pPr marL="0" marR="0" algn="ctr" rtl="1">
                        <a:lnSpc>
                          <a:spcPct val="115000"/>
                        </a:lnSpc>
                        <a:spcBef>
                          <a:spcPts val="200"/>
                        </a:spcBef>
                        <a:spcAft>
                          <a:spcPts val="0"/>
                        </a:spcAft>
                      </a:pPr>
                      <a:r>
                        <a:rPr lang="fa-IR" sz="1400">
                          <a:effectLst/>
                        </a:rPr>
                        <a:t>فرآیند هدایت و ارائه بازخورد</a:t>
                      </a:r>
                      <a:endParaRPr lang="en-US" sz="1400">
                        <a:effectLst/>
                        <a:latin typeface="Calibri"/>
                        <a:ea typeface="Times New Roman"/>
                        <a:cs typeface="Arial"/>
                      </a:endParaRPr>
                    </a:p>
                  </a:txBody>
                  <a:tcPr marL="68580" marR="68580" marT="0" marB="0" anchor="ctr"/>
                </a:tc>
                <a:tc gridSpan="3">
                  <a:txBody>
                    <a:bodyPr/>
                    <a:lstStyle/>
                    <a:p>
                      <a:pPr marL="0" marR="0" algn="ctr" rtl="1">
                        <a:lnSpc>
                          <a:spcPct val="115000"/>
                        </a:lnSpc>
                        <a:spcBef>
                          <a:spcPts val="200"/>
                        </a:spcBef>
                        <a:spcAft>
                          <a:spcPts val="0"/>
                        </a:spcAft>
                      </a:pPr>
                      <a:r>
                        <a:rPr lang="fa-IR" sz="1400">
                          <a:effectLst/>
                        </a:rPr>
                        <a:t> </a:t>
                      </a:r>
                      <a:endParaRPr lang="en-US" sz="1400">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r h="282656">
                <a:tc>
                  <a:txBody>
                    <a:bodyPr/>
                    <a:lstStyle/>
                    <a:p>
                      <a:pPr marL="0" marR="0" algn="ctr" rtl="1">
                        <a:lnSpc>
                          <a:spcPct val="115000"/>
                        </a:lnSpc>
                        <a:spcBef>
                          <a:spcPts val="200"/>
                        </a:spcBef>
                        <a:spcAft>
                          <a:spcPts val="0"/>
                        </a:spcAft>
                      </a:pPr>
                      <a:r>
                        <a:rPr lang="fa-IR" sz="1400" dirty="0">
                          <a:effectLst/>
                        </a:rPr>
                        <a:t>تحلیل و تفسیر</a:t>
                      </a:r>
                      <a:endParaRPr lang="en-US" sz="1400" dirty="0">
                        <a:effectLst/>
                        <a:latin typeface="Calibri"/>
                        <a:ea typeface="Times New Roman"/>
                        <a:cs typeface="Arial"/>
                      </a:endParaRPr>
                    </a:p>
                  </a:txBody>
                  <a:tcPr marL="68580" marR="68580" marT="0" marB="0" anchor="ctr"/>
                </a:tc>
                <a:tc gridSpan="3">
                  <a:txBody>
                    <a:bodyPr/>
                    <a:lstStyle/>
                    <a:p>
                      <a:pPr marL="0" marR="0" algn="ctr" rtl="1">
                        <a:lnSpc>
                          <a:spcPct val="115000"/>
                        </a:lnSpc>
                        <a:spcBef>
                          <a:spcPts val="200"/>
                        </a:spcBef>
                        <a:spcAft>
                          <a:spcPts val="0"/>
                        </a:spcAft>
                      </a:pPr>
                      <a:r>
                        <a:rPr lang="fa-IR" sz="1400" dirty="0">
                          <a:effectLst/>
                        </a:rPr>
                        <a:t> </a:t>
                      </a:r>
                      <a:endParaRPr lang="en-US" sz="1400" dirty="0">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bl>
          </a:graphicData>
        </a:graphic>
      </p:graphicFrame>
      <p:sp>
        <p:nvSpPr>
          <p:cNvPr id="13" name="Rectangle 4"/>
          <p:cNvSpPr>
            <a:spLocks noChangeArrowheads="1"/>
          </p:cNvSpPr>
          <p:nvPr/>
        </p:nvSpPr>
        <p:spPr bwMode="auto">
          <a:xfrm>
            <a:off x="1279525" y="2640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mtClean="0">
                <a:solidFill>
                  <a:prstClr val="black"/>
                </a:solidFill>
                <a:latin typeface="Arial" pitchFamily="34" charset="0"/>
                <a:cs typeface="Arial" pitchFamily="34" charset="0"/>
              </a:rPr>
              <a:t/>
            </a:r>
            <a:br>
              <a:rPr lang="en-US" smtClean="0">
                <a:solidFill>
                  <a:prstClr val="black"/>
                </a:solidFill>
                <a:latin typeface="Arial" pitchFamily="34" charset="0"/>
                <a:cs typeface="Arial" pitchFamily="34" charset="0"/>
              </a:rPr>
            </a:br>
            <a:endParaRPr lang="en-US" smtClean="0">
              <a:solidFill>
                <a:prstClr val="black"/>
              </a:solidFill>
              <a:latin typeface="Arial" pitchFamily="34" charset="0"/>
              <a:cs typeface="Arial" pitchFamily="34" charset="0"/>
            </a:endParaRPr>
          </a:p>
        </p:txBody>
      </p:sp>
      <p:sp>
        <p:nvSpPr>
          <p:cNvPr id="15" name="Rectangle 6"/>
          <p:cNvSpPr>
            <a:spLocks noChangeArrowheads="1"/>
          </p:cNvSpPr>
          <p:nvPr/>
        </p:nvSpPr>
        <p:spPr bwMode="auto">
          <a:xfrm>
            <a:off x="228599" y="6402015"/>
            <a:ext cx="864076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en-US" sz="1000" baseline="30000" dirty="0" smtClean="0">
                <a:solidFill>
                  <a:prstClr val="black"/>
                </a:solidFill>
                <a:latin typeface="Calibri" pitchFamily="34" charset="0"/>
                <a:ea typeface="Times New Roman" pitchFamily="18" charset="0"/>
                <a:cs typeface="Arial" pitchFamily="34" charset="0"/>
                <a:hlinkClick r:id="rId2"/>
              </a:rPr>
              <a:t>[</a:t>
            </a:r>
            <a:r>
              <a:rPr lang="en-US" sz="1000" baseline="30000" dirty="0" smtClean="0" bmk="">
                <a:solidFill>
                  <a:prstClr val="black"/>
                </a:solidFill>
                <a:latin typeface="Calibri" pitchFamily="34" charset="0"/>
                <a:ea typeface="Times New Roman" pitchFamily="18" charset="0"/>
                <a:cs typeface="Arial" pitchFamily="34" charset="0"/>
                <a:hlinkClick r:id="rId2"/>
              </a:rPr>
              <a:t>1]</a:t>
            </a:r>
            <a:r>
              <a:rPr lang="fa-IR" sz="1000" dirty="0" smtClean="0">
                <a:solidFill>
                  <a:prstClr val="black"/>
                </a:solidFill>
                <a:latin typeface="Calibri" pitchFamily="34" charset="0"/>
                <a:ea typeface="Times New Roman" pitchFamily="18" charset="0"/>
                <a:cs typeface="Arial" pitchFamily="34" charset="0"/>
              </a:rPr>
              <a:t>- </a:t>
            </a:r>
            <a:r>
              <a:rPr lang="fa-IR" sz="1000" dirty="0" smtClean="0">
                <a:solidFill>
                  <a:prstClr val="black"/>
                </a:solidFill>
                <a:latin typeface="Calibri" pitchFamily="34" charset="0"/>
                <a:ea typeface="Times New Roman" pitchFamily="18" charset="0"/>
                <a:cs typeface="B Zar" pitchFamily="2" charset="-78"/>
              </a:rPr>
              <a:t>شامل: تجهیزات (نرم</a:t>
            </a:r>
            <a:r>
              <a:rPr lang="en-US" sz="1000" dirty="0" smtClean="0">
                <a:solidFill>
                  <a:prstClr val="black"/>
                </a:solidFill>
                <a:latin typeface="Calibri" pitchFamily="34" charset="0"/>
                <a:ea typeface="Times New Roman" pitchFamily="18" charset="0"/>
                <a:cs typeface="B Lotus" pitchFamily="2" charset="-78"/>
              </a:rPr>
              <a:t>‌</a:t>
            </a:r>
            <a:r>
              <a:rPr lang="fa-IR" sz="1000" dirty="0" smtClean="0">
                <a:solidFill>
                  <a:prstClr val="black"/>
                </a:solidFill>
                <a:latin typeface="Calibri" pitchFamily="34" charset="0"/>
                <a:ea typeface="Times New Roman" pitchFamily="18" charset="0"/>
                <a:cs typeface="B Zar" pitchFamily="2" charset="-78"/>
              </a:rPr>
              <a:t>افزاری و سخت</a:t>
            </a:r>
            <a:r>
              <a:rPr lang="en-US" sz="1000" dirty="0" smtClean="0">
                <a:solidFill>
                  <a:prstClr val="black"/>
                </a:solidFill>
                <a:latin typeface="Calibri" pitchFamily="34" charset="0"/>
                <a:ea typeface="Times New Roman" pitchFamily="18" charset="0"/>
                <a:cs typeface="B Lotus" pitchFamily="2" charset="-78"/>
              </a:rPr>
              <a:t>‌</a:t>
            </a:r>
            <a:r>
              <a:rPr lang="fa-IR" sz="1000" dirty="0" smtClean="0">
                <a:solidFill>
                  <a:prstClr val="black"/>
                </a:solidFill>
                <a:latin typeface="Calibri" pitchFamily="34" charset="0"/>
                <a:ea typeface="Times New Roman" pitchFamily="18" charset="0"/>
                <a:cs typeface="B Zar" pitchFamily="2" charset="-78"/>
              </a:rPr>
              <a:t>افزاری)، امکانات محیطی، افراد/ شخصیت</a:t>
            </a:r>
            <a:r>
              <a:rPr lang="en-US" sz="1000" dirty="0" smtClean="0">
                <a:solidFill>
                  <a:prstClr val="black"/>
                </a:solidFill>
                <a:latin typeface="Calibri" pitchFamily="34" charset="0"/>
                <a:ea typeface="Times New Roman" pitchFamily="18" charset="0"/>
                <a:cs typeface="B Lotus" pitchFamily="2" charset="-78"/>
              </a:rPr>
              <a:t>‌</a:t>
            </a:r>
            <a:r>
              <a:rPr lang="fa-IR" sz="1000" dirty="0" smtClean="0">
                <a:solidFill>
                  <a:prstClr val="black"/>
                </a:solidFill>
                <a:latin typeface="Calibri" pitchFamily="34" charset="0"/>
                <a:ea typeface="Times New Roman" pitchFamily="18" charset="0"/>
                <a:cs typeface="B Zar" pitchFamily="2" charset="-78"/>
              </a:rPr>
              <a:t>ها و....</a:t>
            </a:r>
            <a:r>
              <a:rPr lang="fa-IR" sz="1000" dirty="0" smtClean="0">
                <a:solidFill>
                  <a:prstClr val="black"/>
                </a:solidFill>
                <a:latin typeface="Calibri" pitchFamily="34" charset="0"/>
                <a:ea typeface="Times New Roman" pitchFamily="18" charset="0"/>
                <a:cs typeface="Arial" pitchFamily="34" charset="0"/>
              </a:rPr>
              <a:t> </a:t>
            </a:r>
            <a:endParaRPr lang="fa-IR"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63915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45417553"/>
              </p:ext>
            </p:extLst>
          </p:nvPr>
        </p:nvGraphicFramePr>
        <p:xfrm>
          <a:off x="381001" y="838200"/>
          <a:ext cx="8534399" cy="5257800"/>
        </p:xfrm>
        <a:graphic>
          <a:graphicData uri="http://schemas.openxmlformats.org/drawingml/2006/table">
            <a:tbl>
              <a:tblPr rtl="1" firstRow="1" firstCol="1" bandRow="1">
                <a:tableStyleId>{E8B1032C-EA38-4F05-BA0D-38AFFFC7BED3}</a:tableStyleId>
              </a:tblPr>
              <a:tblGrid>
                <a:gridCol w="2831432"/>
                <a:gridCol w="649979"/>
                <a:gridCol w="206017"/>
                <a:gridCol w="1380871"/>
                <a:gridCol w="3466100"/>
              </a:tblGrid>
              <a:tr h="448588">
                <a:tc>
                  <a:txBody>
                    <a:bodyPr/>
                    <a:lstStyle/>
                    <a:p>
                      <a:pPr marL="0" marR="0" algn="ctr" rtl="1">
                        <a:lnSpc>
                          <a:spcPct val="115000"/>
                        </a:lnSpc>
                        <a:spcBef>
                          <a:spcPts val="200"/>
                        </a:spcBef>
                        <a:spcAft>
                          <a:spcPts val="0"/>
                        </a:spcAft>
                      </a:pPr>
                      <a:r>
                        <a:rPr lang="fa-IR" sz="1000" dirty="0">
                          <a:effectLst/>
                        </a:rPr>
                        <a:t>به اشتراک گذاشتن</a:t>
                      </a:r>
                      <a:endParaRPr lang="en-US" sz="1100" dirty="0">
                        <a:effectLst/>
                        <a:latin typeface="Calibri"/>
                        <a:ea typeface="Times New Roman"/>
                        <a:cs typeface="Arial"/>
                      </a:endParaRPr>
                    </a:p>
                  </a:txBody>
                  <a:tcPr marL="68580" marR="68580" marT="0" marB="0" anchor="ctr"/>
                </a:tc>
                <a:tc gridSpan="2">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c>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r>
              <a:tr h="448588">
                <a:tc>
                  <a:txBody>
                    <a:bodyPr/>
                    <a:lstStyle/>
                    <a:p>
                      <a:pPr marL="0" marR="0" algn="ctr" rtl="1">
                        <a:lnSpc>
                          <a:spcPct val="115000"/>
                        </a:lnSpc>
                        <a:spcBef>
                          <a:spcPts val="200"/>
                        </a:spcBef>
                        <a:spcAft>
                          <a:spcPts val="0"/>
                        </a:spcAft>
                      </a:pPr>
                      <a:r>
                        <a:rPr lang="fa-IR" sz="1000">
                          <a:effectLst/>
                        </a:rPr>
                        <a:t>فرآیند هدایت و ارائه بازخورد</a:t>
                      </a:r>
                      <a:endParaRPr lang="en-US" sz="1100">
                        <a:effectLst/>
                        <a:latin typeface="Calibri"/>
                        <a:ea typeface="Times New Roman"/>
                        <a:cs typeface="Arial"/>
                      </a:endParaRPr>
                    </a:p>
                  </a:txBody>
                  <a:tcPr marL="68580" marR="68580" marT="0" marB="0" anchor="ctr"/>
                </a:tc>
                <a:tc gridSpan="4">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48588">
                <a:tc>
                  <a:txBody>
                    <a:bodyPr/>
                    <a:lstStyle/>
                    <a:p>
                      <a:pPr marL="0" marR="0" algn="ctr" rtl="1">
                        <a:lnSpc>
                          <a:spcPct val="115000"/>
                        </a:lnSpc>
                        <a:spcBef>
                          <a:spcPts val="200"/>
                        </a:spcBef>
                        <a:spcAft>
                          <a:spcPts val="0"/>
                        </a:spcAft>
                      </a:pPr>
                      <a:r>
                        <a:rPr lang="fa-IR" sz="1000">
                          <a:effectLst/>
                        </a:rPr>
                        <a:t>تحلیل و تفسیر</a:t>
                      </a:r>
                      <a:endParaRPr lang="en-US" sz="1100">
                        <a:effectLst/>
                        <a:latin typeface="Calibri"/>
                        <a:ea typeface="Times New Roman"/>
                        <a:cs typeface="Arial"/>
                      </a:endParaRPr>
                    </a:p>
                  </a:txBody>
                  <a:tcPr marL="68580" marR="68580" marT="0" marB="0" anchor="ctr"/>
                </a:tc>
                <a:tc gridSpan="4">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48588">
                <a:tc>
                  <a:txBody>
                    <a:bodyPr/>
                    <a:lstStyle/>
                    <a:p>
                      <a:pPr marL="0" marR="0" algn="ctr" rtl="1">
                        <a:lnSpc>
                          <a:spcPct val="115000"/>
                        </a:lnSpc>
                        <a:spcBef>
                          <a:spcPts val="200"/>
                        </a:spcBef>
                        <a:spcAft>
                          <a:spcPts val="0"/>
                        </a:spcAft>
                      </a:pPr>
                      <a:r>
                        <a:rPr lang="fa-IR" sz="1000">
                          <a:effectLst/>
                        </a:rPr>
                        <a:t>انتقال به موقعیت جدید</a:t>
                      </a:r>
                      <a:endParaRPr lang="en-US" sz="1100">
                        <a:effectLst/>
                        <a:latin typeface="Calibri"/>
                        <a:ea typeface="Times New Roman"/>
                        <a:cs typeface="Arial"/>
                      </a:endParaRPr>
                    </a:p>
                  </a:txBody>
                  <a:tcPr marL="68580" marR="68580" marT="0" marB="0" anchor="ctr"/>
                </a:tc>
                <a:tc gridSpan="2">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c>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r>
              <a:tr h="448588">
                <a:tc>
                  <a:txBody>
                    <a:bodyPr/>
                    <a:lstStyle/>
                    <a:p>
                      <a:pPr marL="0" marR="0" algn="ctr" rtl="1">
                        <a:lnSpc>
                          <a:spcPct val="115000"/>
                        </a:lnSpc>
                        <a:spcBef>
                          <a:spcPts val="200"/>
                        </a:spcBef>
                        <a:spcAft>
                          <a:spcPts val="0"/>
                        </a:spcAft>
                      </a:pPr>
                      <a:r>
                        <a:rPr lang="fa-IR" sz="1000">
                          <a:effectLst/>
                        </a:rPr>
                        <a:t>فرآیندهدایت و ارائه بازخورد</a:t>
                      </a:r>
                      <a:endParaRPr lang="en-US" sz="1100">
                        <a:effectLst/>
                        <a:latin typeface="Calibri"/>
                        <a:ea typeface="Times New Roman"/>
                        <a:cs typeface="Arial"/>
                      </a:endParaRPr>
                    </a:p>
                  </a:txBody>
                  <a:tcPr marL="68580" marR="68580" marT="0" marB="0" anchor="ctr"/>
                </a:tc>
                <a:tc gridSpan="4">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48588">
                <a:tc>
                  <a:txBody>
                    <a:bodyPr/>
                    <a:lstStyle/>
                    <a:p>
                      <a:pPr marL="0" marR="0" algn="ctr" rtl="1">
                        <a:lnSpc>
                          <a:spcPct val="115000"/>
                        </a:lnSpc>
                        <a:spcBef>
                          <a:spcPts val="200"/>
                        </a:spcBef>
                        <a:spcAft>
                          <a:spcPts val="0"/>
                        </a:spcAft>
                      </a:pPr>
                      <a:r>
                        <a:rPr lang="fa-IR" sz="1000" dirty="0">
                          <a:effectLst/>
                        </a:rPr>
                        <a:t>تحلیل و تفسیر</a:t>
                      </a:r>
                      <a:endParaRPr lang="en-US" sz="1100" dirty="0">
                        <a:effectLst/>
                        <a:latin typeface="Calibri"/>
                        <a:ea typeface="Times New Roman"/>
                        <a:cs typeface="Arial"/>
                      </a:endParaRPr>
                    </a:p>
                  </a:txBody>
                  <a:tcPr marL="68580" marR="68580" marT="0" marB="0" anchor="ctr"/>
                </a:tc>
                <a:tc gridSpan="4">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48588">
                <a:tc>
                  <a:txBody>
                    <a:bodyPr/>
                    <a:lstStyle/>
                    <a:p>
                      <a:pPr marL="0" marR="0" algn="ctr" rtl="1">
                        <a:lnSpc>
                          <a:spcPct val="115000"/>
                        </a:lnSpc>
                        <a:spcBef>
                          <a:spcPts val="200"/>
                        </a:spcBef>
                        <a:spcAft>
                          <a:spcPts val="0"/>
                        </a:spcAft>
                      </a:pPr>
                      <a:r>
                        <a:rPr lang="fa-IR" sz="1000">
                          <a:effectLst/>
                        </a:rPr>
                        <a:t>سنجش‌آموخته‌ها</a:t>
                      </a:r>
                      <a:endParaRPr lang="en-US" sz="1100">
                        <a:effectLst/>
                        <a:latin typeface="Calibri"/>
                        <a:ea typeface="Times New Roman"/>
                        <a:cs typeface="Arial"/>
                      </a:endParaRPr>
                    </a:p>
                  </a:txBody>
                  <a:tcPr marL="68580" marR="68580" marT="0" marB="0" anchor="ctr"/>
                </a:tc>
                <a:tc gridSpan="2">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c>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r>
              <a:tr h="448588">
                <a:tc>
                  <a:txBody>
                    <a:bodyPr/>
                    <a:lstStyle/>
                    <a:p>
                      <a:pPr marL="0" marR="0" algn="ctr" rtl="1">
                        <a:lnSpc>
                          <a:spcPct val="115000"/>
                        </a:lnSpc>
                        <a:spcBef>
                          <a:spcPts val="200"/>
                        </a:spcBef>
                        <a:spcAft>
                          <a:spcPts val="0"/>
                        </a:spcAft>
                      </a:pPr>
                      <a:r>
                        <a:rPr lang="fa-IR" sz="1000">
                          <a:effectLst/>
                        </a:rPr>
                        <a:t>تحليل و تفسير</a:t>
                      </a:r>
                      <a:endParaRPr lang="en-US" sz="1100">
                        <a:effectLst/>
                        <a:latin typeface="Calibri"/>
                        <a:ea typeface="Times New Roman"/>
                        <a:cs typeface="Arial"/>
                      </a:endParaRPr>
                    </a:p>
                  </a:txBody>
                  <a:tcPr marL="68580" marR="68580" marT="0" marB="0" anchor="ctr"/>
                </a:tc>
                <a:tc gridSpan="2">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c>
                  <a:txBody>
                    <a:bodyPr/>
                    <a:lstStyle/>
                    <a:p>
                      <a:pPr marL="0" marR="0" algn="ctr" rtl="1">
                        <a:lnSpc>
                          <a:spcPct val="115000"/>
                        </a:lnSpc>
                        <a:spcBef>
                          <a:spcPts val="200"/>
                        </a:spcBef>
                        <a:spcAft>
                          <a:spcPts val="0"/>
                        </a:spcAft>
                      </a:pPr>
                      <a:r>
                        <a:rPr lang="fa-IR" sz="1000">
                          <a:effectLst/>
                        </a:rPr>
                        <a:t> </a:t>
                      </a:r>
                      <a:endParaRPr lang="en-US" sz="1100">
                        <a:effectLst/>
                        <a:latin typeface="Calibri"/>
                        <a:ea typeface="Times New Roman"/>
                        <a:cs typeface="Arial"/>
                      </a:endParaRPr>
                    </a:p>
                  </a:txBody>
                  <a:tcPr marL="68580" marR="68580" marT="0" marB="0" anchor="ctr"/>
                </a:tc>
              </a:tr>
              <a:tr h="1025046">
                <a:tc gridSpan="5">
                  <a:txBody>
                    <a:bodyPr/>
                    <a:lstStyle/>
                    <a:p>
                      <a:pPr marL="0" marR="0" algn="ctr" rtl="1">
                        <a:lnSpc>
                          <a:spcPct val="115000"/>
                        </a:lnSpc>
                        <a:spcBef>
                          <a:spcPts val="200"/>
                        </a:spcBef>
                        <a:spcAft>
                          <a:spcPts val="0"/>
                        </a:spcAft>
                      </a:pPr>
                      <a:r>
                        <a:rPr lang="fa-IR" sz="1000" dirty="0">
                          <a:effectLst/>
                        </a:rPr>
                        <a:t> </a:t>
                      </a:r>
                      <a:endParaRPr lang="en-US" sz="1100" dirty="0">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4050">
                <a:tc gridSpan="2">
                  <a:txBody>
                    <a:bodyPr/>
                    <a:lstStyle/>
                    <a:p>
                      <a:pPr marL="0" marR="0" algn="just" rtl="1">
                        <a:lnSpc>
                          <a:spcPct val="115000"/>
                        </a:lnSpc>
                        <a:spcBef>
                          <a:spcPts val="900"/>
                        </a:spcBef>
                        <a:spcAft>
                          <a:spcPts val="900"/>
                        </a:spcAft>
                      </a:pPr>
                      <a:r>
                        <a:rPr lang="fa-IR" sz="1000">
                          <a:effectLst/>
                        </a:rPr>
                        <a:t>استاد راهنماي تحصصي:</a:t>
                      </a:r>
                      <a:endParaRPr lang="en-US" sz="1100">
                        <a:effectLst/>
                        <a:latin typeface="Calibri"/>
                        <a:ea typeface="Times New Roman"/>
                        <a:cs typeface="Arial"/>
                      </a:endParaRPr>
                    </a:p>
                  </a:txBody>
                  <a:tcPr marL="68580" marR="68580" marT="0" marB="0" anchor="ctr"/>
                </a:tc>
                <a:tc hMerge="1">
                  <a:txBody>
                    <a:bodyPr/>
                    <a:lstStyle/>
                    <a:p>
                      <a:endParaRPr lang="en-US"/>
                    </a:p>
                  </a:txBody>
                  <a:tcPr/>
                </a:tc>
                <a:tc gridSpan="3">
                  <a:txBody>
                    <a:bodyPr/>
                    <a:lstStyle/>
                    <a:p>
                      <a:pPr marL="0" marR="0" algn="just" rtl="1">
                        <a:lnSpc>
                          <a:spcPct val="115000"/>
                        </a:lnSpc>
                        <a:spcBef>
                          <a:spcPts val="900"/>
                        </a:spcBef>
                        <a:spcAft>
                          <a:spcPts val="900"/>
                        </a:spcAft>
                      </a:pPr>
                      <a:r>
                        <a:rPr lang="fa-IR" sz="1000" dirty="0">
                          <a:effectLst/>
                        </a:rPr>
                        <a:t>استاد راهنماي علوم تربيتي:</a:t>
                      </a:r>
                      <a:endParaRPr lang="en-US" sz="1100" dirty="0">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r>
            </a:tbl>
          </a:graphicData>
        </a:graphic>
      </p:graphicFrame>
      <p:sp>
        <p:nvSpPr>
          <p:cNvPr id="6" name="Rectangle 5"/>
          <p:cNvSpPr/>
          <p:nvPr/>
        </p:nvSpPr>
        <p:spPr>
          <a:xfrm>
            <a:off x="381000" y="6096000"/>
            <a:ext cx="8534400" cy="600164"/>
          </a:xfrm>
          <a:prstGeom prst="rect">
            <a:avLst/>
          </a:prstGeom>
        </p:spPr>
        <p:txBody>
          <a:bodyPr wrap="square">
            <a:spAutoFit/>
          </a:bodyPr>
          <a:lstStyle/>
          <a:p>
            <a:pPr algn="r" rtl="1"/>
            <a:r>
              <a:rPr lang="fa-IR" sz="1100" b="1" dirty="0">
                <a:solidFill>
                  <a:prstClr val="black"/>
                </a:solidFill>
                <a:latin typeface="Arial" pitchFamily="34" charset="0"/>
                <a:cs typeface="Arial" pitchFamily="34" charset="0"/>
              </a:rPr>
              <a:t>تحلیل و تفسیر شامل: پیش‌بینی‌ها/ محدودیت‌ها و فرصت‌ها در فرآیند اجرا و نحوه مدیریت آن/ آن‌چه آموختم</a:t>
            </a:r>
            <a:endParaRPr lang="en-US" sz="1100" dirty="0">
              <a:solidFill>
                <a:prstClr val="black"/>
              </a:solidFill>
              <a:latin typeface="Arial" pitchFamily="34" charset="0"/>
              <a:cs typeface="Arial" pitchFamily="34" charset="0"/>
            </a:endParaRPr>
          </a:p>
          <a:p>
            <a:pPr algn="r" rtl="1"/>
            <a:r>
              <a:rPr lang="fa-IR" sz="1100" b="1" dirty="0">
                <a:solidFill>
                  <a:prstClr val="black"/>
                </a:solidFill>
                <a:latin typeface="Arial" pitchFamily="34" charset="0"/>
                <a:cs typeface="Arial" pitchFamily="34" charset="0"/>
              </a:rPr>
              <a:t>مفاهیم و مهارت‌ها: از تحلیل محتوای کتاب درسی استخراج می‌شود.</a:t>
            </a:r>
            <a:endParaRPr lang="en-US" sz="1100" dirty="0">
              <a:solidFill>
                <a:prstClr val="black"/>
              </a:solidFill>
              <a:latin typeface="Arial" pitchFamily="34" charset="0"/>
              <a:cs typeface="Arial" pitchFamily="34" charset="0"/>
            </a:endParaRPr>
          </a:p>
          <a:p>
            <a:pPr algn="r"/>
            <a:r>
              <a:rPr lang="fa-IR" sz="1100" b="1" dirty="0">
                <a:solidFill>
                  <a:prstClr val="black"/>
                </a:solidFill>
                <a:latin typeface="Arial" pitchFamily="34" charset="0"/>
                <a:cs typeface="Arial" pitchFamily="34" charset="0"/>
              </a:rPr>
              <a:t>این فرم برای حداقل 6 جلسه تدریس تکمیل گردد</a:t>
            </a:r>
            <a:endParaRPr lang="en-US" sz="11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534486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717702"/>
            <a:ext cx="4572000" cy="369332"/>
          </a:xfrm>
          <a:prstGeom prst="rect">
            <a:avLst/>
          </a:prstGeom>
        </p:spPr>
        <p:txBody>
          <a:bodyPr>
            <a:spAutoFit/>
          </a:bodyPr>
          <a:lstStyle/>
          <a:p>
            <a:pPr algn="ctr" rtl="1"/>
            <a:r>
              <a:rPr lang="fa-IR" b="1" dirty="0">
                <a:solidFill>
                  <a:prstClr val="black"/>
                </a:solidFill>
              </a:rPr>
              <a:t> </a:t>
            </a:r>
            <a:r>
              <a:rPr lang="fa-IR" b="1" dirty="0" smtClean="0">
                <a:solidFill>
                  <a:prstClr val="black"/>
                </a:solidFill>
              </a:rPr>
              <a:t>كارورزي3فرم </a:t>
            </a:r>
            <a:r>
              <a:rPr lang="fa-IR" b="1" dirty="0">
                <a:solidFill>
                  <a:prstClr val="black"/>
                </a:solidFill>
              </a:rPr>
              <a:t>الف:  نگارش گزارش روزانه کارورز</a:t>
            </a:r>
            <a:endParaRPr lang="en-US"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351865670"/>
              </p:ext>
            </p:extLst>
          </p:nvPr>
        </p:nvGraphicFramePr>
        <p:xfrm>
          <a:off x="380999" y="1087035"/>
          <a:ext cx="8458201" cy="5564072"/>
        </p:xfrm>
        <a:graphic>
          <a:graphicData uri="http://schemas.openxmlformats.org/drawingml/2006/table">
            <a:tbl>
              <a:tblPr rtl="1" firstRow="1" firstCol="1" bandRow="1">
                <a:tableStyleId>{93296810-A885-4BE3-A3E7-6D5BEEA58F35}</a:tableStyleId>
              </a:tblPr>
              <a:tblGrid>
                <a:gridCol w="917469"/>
                <a:gridCol w="148725"/>
                <a:gridCol w="148725"/>
                <a:gridCol w="148725"/>
                <a:gridCol w="2964439"/>
                <a:gridCol w="2065059"/>
                <a:gridCol w="2065059"/>
              </a:tblGrid>
              <a:tr h="259403">
                <a:tc gridSpan="3">
                  <a:txBody>
                    <a:bodyPr/>
                    <a:lstStyle/>
                    <a:p>
                      <a:pPr marL="0" marR="0" algn="just" rtl="1">
                        <a:lnSpc>
                          <a:spcPct val="115000"/>
                        </a:lnSpc>
                        <a:spcBef>
                          <a:spcPts val="0"/>
                        </a:spcBef>
                        <a:spcAft>
                          <a:spcPts val="0"/>
                        </a:spcAft>
                      </a:pPr>
                      <a:r>
                        <a:rPr lang="fa-IR" sz="1600" b="1" dirty="0">
                          <a:solidFill>
                            <a:schemeClr val="tx1"/>
                          </a:solidFill>
                          <a:effectLst/>
                        </a:rPr>
                        <a:t>نام مدرسه:</a:t>
                      </a:r>
                      <a:endParaRPr lang="en-US" sz="1600" b="1" dirty="0">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just" rtl="1">
                        <a:lnSpc>
                          <a:spcPct val="115000"/>
                        </a:lnSpc>
                        <a:spcBef>
                          <a:spcPts val="0"/>
                        </a:spcBef>
                        <a:spcAft>
                          <a:spcPts val="0"/>
                        </a:spcAft>
                      </a:pPr>
                      <a:r>
                        <a:rPr lang="fa-IR" sz="1600" b="1">
                          <a:solidFill>
                            <a:schemeClr val="tx1"/>
                          </a:solidFill>
                          <a:effectLst/>
                        </a:rPr>
                        <a:t>نام معلم راهنما: </a:t>
                      </a:r>
                      <a:endParaRPr lang="en-US" sz="1600" b="1">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c>
                  <a:txBody>
                    <a:bodyPr/>
                    <a:lstStyle/>
                    <a:p>
                      <a:pPr marL="0" marR="0" algn="just" rtl="1">
                        <a:lnSpc>
                          <a:spcPct val="115000"/>
                        </a:lnSpc>
                        <a:spcBef>
                          <a:spcPts val="0"/>
                        </a:spcBef>
                        <a:spcAft>
                          <a:spcPts val="0"/>
                        </a:spcAft>
                      </a:pPr>
                      <a:r>
                        <a:rPr lang="fa-IR" sz="1600" b="1" dirty="0">
                          <a:solidFill>
                            <a:schemeClr val="tx1"/>
                          </a:solidFill>
                          <a:effectLst/>
                        </a:rPr>
                        <a:t>جلسه: </a:t>
                      </a:r>
                      <a:endParaRPr lang="en-US" sz="1600" b="1" dirty="0">
                        <a:solidFill>
                          <a:schemeClr val="tx1"/>
                        </a:solidFill>
                        <a:effectLst/>
                        <a:latin typeface="Arial" pitchFamily="34" charset="0"/>
                        <a:ea typeface="Times New Roman"/>
                        <a:cs typeface="Arial" pitchFamily="34" charset="0"/>
                      </a:endParaRPr>
                    </a:p>
                  </a:txBody>
                  <a:tcPr marL="68580" marR="68580" marT="0" marB="0"/>
                </a:tc>
                <a:tc>
                  <a:txBody>
                    <a:bodyPr/>
                    <a:lstStyle/>
                    <a:p>
                      <a:pPr marL="0" marR="0" algn="just" rtl="1">
                        <a:lnSpc>
                          <a:spcPct val="115000"/>
                        </a:lnSpc>
                        <a:spcBef>
                          <a:spcPts val="0"/>
                        </a:spcBef>
                        <a:spcAft>
                          <a:spcPts val="0"/>
                        </a:spcAft>
                      </a:pPr>
                      <a:r>
                        <a:rPr lang="fa-IR" sz="1600" b="1">
                          <a:solidFill>
                            <a:schemeClr val="tx1"/>
                          </a:solidFill>
                          <a:effectLst/>
                        </a:rPr>
                        <a:t>تاریخ:   -.-/ -.-/   139</a:t>
                      </a:r>
                      <a:endParaRPr lang="en-US" sz="1600" b="1">
                        <a:solidFill>
                          <a:schemeClr val="tx1"/>
                        </a:solidFill>
                        <a:effectLst/>
                        <a:latin typeface="Arial" pitchFamily="34" charset="0"/>
                        <a:ea typeface="Times New Roman"/>
                        <a:cs typeface="Arial" pitchFamily="34" charset="0"/>
                      </a:endParaRPr>
                    </a:p>
                  </a:txBody>
                  <a:tcPr marL="68580" marR="68580" marT="0" marB="0"/>
                </a:tc>
              </a:tr>
              <a:tr h="826495">
                <a:tc gridSpan="2">
                  <a:txBody>
                    <a:bodyPr/>
                    <a:lstStyle/>
                    <a:p>
                      <a:pPr marL="0" marR="0" algn="ctr" rtl="1">
                        <a:lnSpc>
                          <a:spcPct val="115000"/>
                        </a:lnSpc>
                        <a:spcBef>
                          <a:spcPts val="0"/>
                        </a:spcBef>
                        <a:spcAft>
                          <a:spcPts val="0"/>
                        </a:spcAft>
                      </a:pPr>
                      <a:r>
                        <a:rPr lang="fa-IR" sz="1600" b="1" dirty="0">
                          <a:solidFill>
                            <a:schemeClr val="tx1"/>
                          </a:solidFill>
                          <a:effectLst/>
                        </a:rPr>
                        <a:t>هدف(چالش ذهنی) کارورز</a:t>
                      </a:r>
                      <a:endParaRPr lang="en-US" sz="1600" b="1" dirty="0">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c gridSpan="5">
                  <a:txBody>
                    <a:bodyPr/>
                    <a:lstStyle/>
                    <a:p>
                      <a:pPr marL="0" marR="0" algn="just" rtl="1">
                        <a:lnSpc>
                          <a:spcPct val="115000"/>
                        </a:lnSpc>
                        <a:spcBef>
                          <a:spcPts val="0"/>
                        </a:spcBef>
                        <a:spcAft>
                          <a:spcPts val="0"/>
                        </a:spcAft>
                      </a:pPr>
                      <a:r>
                        <a:rPr lang="fa-IR" sz="1600" b="1" dirty="0">
                          <a:solidFill>
                            <a:schemeClr val="tx1"/>
                          </a:solidFill>
                          <a:effectLst/>
                        </a:rPr>
                        <a:t>انتظار دارم.....................</a:t>
                      </a:r>
                      <a:endParaRPr lang="en-US" sz="1600" b="1" dirty="0">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6495">
                <a:tc>
                  <a:txBody>
                    <a:bodyPr/>
                    <a:lstStyle/>
                    <a:p>
                      <a:pPr marL="0" marR="0" algn="ctr" rtl="1">
                        <a:lnSpc>
                          <a:spcPct val="115000"/>
                        </a:lnSpc>
                        <a:spcBef>
                          <a:spcPts val="0"/>
                        </a:spcBef>
                        <a:spcAft>
                          <a:spcPts val="0"/>
                        </a:spcAft>
                      </a:pPr>
                      <a:r>
                        <a:rPr lang="fa-IR" sz="1600" b="1" dirty="0">
                          <a:solidFill>
                            <a:schemeClr val="tx1"/>
                          </a:solidFill>
                          <a:effectLst/>
                        </a:rPr>
                        <a:t> </a:t>
                      </a:r>
                      <a:endParaRPr lang="en-US" sz="1600" b="1" dirty="0">
                        <a:solidFill>
                          <a:schemeClr val="tx1"/>
                        </a:solidFill>
                        <a:effectLst/>
                        <a:latin typeface="Arial" pitchFamily="34" charset="0"/>
                        <a:ea typeface="Times New Roman"/>
                        <a:cs typeface="Arial" pitchFamily="34" charset="0"/>
                      </a:endParaRPr>
                    </a:p>
                  </a:txBody>
                  <a:tcPr marL="68580" marR="68580" marT="0" marB="0"/>
                </a:tc>
                <a:tc gridSpan="3">
                  <a:txBody>
                    <a:bodyPr/>
                    <a:lstStyle/>
                    <a:p>
                      <a:pPr marL="0" marR="0" algn="ctr" rtl="1">
                        <a:lnSpc>
                          <a:spcPct val="115000"/>
                        </a:lnSpc>
                        <a:spcBef>
                          <a:spcPts val="0"/>
                        </a:spcBef>
                        <a:spcAft>
                          <a:spcPts val="0"/>
                        </a:spcAft>
                      </a:pPr>
                      <a:r>
                        <a:rPr lang="fa-IR" sz="1600" b="1" dirty="0">
                          <a:solidFill>
                            <a:schemeClr val="tx1"/>
                          </a:solidFill>
                          <a:effectLst/>
                        </a:rPr>
                        <a:t>پیش بینی ها</a:t>
                      </a:r>
                      <a:endParaRPr lang="en-US" sz="1600" b="1" dirty="0">
                        <a:solidFill>
                          <a:schemeClr val="tx1"/>
                        </a:solidFill>
                        <a:effectLst/>
                        <a:latin typeface="Arial" pitchFamily="34" charset="0"/>
                        <a:ea typeface="Times New Roman"/>
                        <a:cs typeface="Arial"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rtl="1">
                        <a:lnSpc>
                          <a:spcPct val="115000"/>
                        </a:lnSpc>
                        <a:spcBef>
                          <a:spcPts val="0"/>
                        </a:spcBef>
                        <a:spcAft>
                          <a:spcPts val="0"/>
                        </a:spcAft>
                      </a:pPr>
                      <a:r>
                        <a:rPr lang="fa-IR" sz="1600" b="1" dirty="0">
                          <a:solidFill>
                            <a:schemeClr val="tx1"/>
                          </a:solidFill>
                          <a:effectLst/>
                        </a:rPr>
                        <a:t>رخداد ها/ وقایع</a:t>
                      </a:r>
                      <a:endParaRPr lang="en-US" sz="1600" b="1" dirty="0">
                        <a:solidFill>
                          <a:schemeClr val="tx1"/>
                        </a:solidFill>
                        <a:effectLst/>
                        <a:latin typeface="Arial" pitchFamily="34" charset="0"/>
                        <a:ea typeface="Times New Roman"/>
                        <a:cs typeface="Arial" pitchFamily="34" charset="0"/>
                      </a:endParaRPr>
                    </a:p>
                  </a:txBody>
                  <a:tcPr marL="68580" marR="68580" marT="0" marB="0" anchor="ctr"/>
                </a:tc>
                <a:tc gridSpan="2">
                  <a:txBody>
                    <a:bodyPr/>
                    <a:lstStyle/>
                    <a:p>
                      <a:pPr marL="0" marR="0" algn="ctr" rtl="1">
                        <a:lnSpc>
                          <a:spcPct val="115000"/>
                        </a:lnSpc>
                        <a:spcBef>
                          <a:spcPts val="0"/>
                        </a:spcBef>
                        <a:spcAft>
                          <a:spcPts val="0"/>
                        </a:spcAft>
                      </a:pPr>
                      <a:r>
                        <a:rPr lang="fa-IR" sz="1600" b="1" dirty="0">
                          <a:solidFill>
                            <a:schemeClr val="tx1"/>
                          </a:solidFill>
                          <a:effectLst/>
                        </a:rPr>
                        <a:t>تأملات</a:t>
                      </a:r>
                      <a:endParaRPr lang="en-US" sz="1600" b="1" dirty="0">
                        <a:solidFill>
                          <a:schemeClr val="tx1"/>
                        </a:solidFill>
                        <a:effectLst/>
                        <a:latin typeface="Arial" pitchFamily="34" charset="0"/>
                        <a:ea typeface="Times New Roman"/>
                        <a:cs typeface="Arial" pitchFamily="34" charset="0"/>
                      </a:endParaRPr>
                    </a:p>
                  </a:txBody>
                  <a:tcPr marL="68580" marR="68580" marT="0" marB="0" anchor="ctr"/>
                </a:tc>
                <a:tc hMerge="1">
                  <a:txBody>
                    <a:bodyPr/>
                    <a:lstStyle/>
                    <a:p>
                      <a:endParaRPr lang="en-US"/>
                    </a:p>
                  </a:txBody>
                  <a:tcPr/>
                </a:tc>
              </a:tr>
              <a:tr h="339458">
                <a:tc>
                  <a:txBody>
                    <a:bodyPr/>
                    <a:lstStyle/>
                    <a:p>
                      <a:pPr marL="0" marR="0" algn="ctr" rtl="1">
                        <a:lnSpc>
                          <a:spcPct val="115000"/>
                        </a:lnSpc>
                        <a:spcBef>
                          <a:spcPts val="0"/>
                        </a:spcBef>
                        <a:spcAft>
                          <a:spcPts val="0"/>
                        </a:spcAft>
                      </a:pPr>
                      <a:r>
                        <a:rPr lang="fa-IR" sz="1600" b="1">
                          <a:solidFill>
                            <a:schemeClr val="tx1"/>
                          </a:solidFill>
                          <a:effectLst/>
                        </a:rPr>
                        <a:t>ساعت اول</a:t>
                      </a:r>
                      <a:endParaRPr lang="en-US" sz="1600" b="1">
                        <a:solidFill>
                          <a:schemeClr val="tx1"/>
                        </a:solidFill>
                        <a:effectLst/>
                        <a:latin typeface="Arial" pitchFamily="34" charset="0"/>
                        <a:ea typeface="Times New Roman"/>
                        <a:cs typeface="Arial" pitchFamily="34" charset="0"/>
                      </a:endParaRPr>
                    </a:p>
                  </a:txBody>
                  <a:tcPr marL="68580" marR="68580" marT="0" marB="0" anchor="ctr"/>
                </a:tc>
                <a:tc gridSpan="3">
                  <a:txBody>
                    <a:bodyPr/>
                    <a:lstStyle/>
                    <a:p>
                      <a:pPr marL="0" marR="0" algn="ctr" rtl="1">
                        <a:lnSpc>
                          <a:spcPct val="115000"/>
                        </a:lnSpc>
                        <a:spcBef>
                          <a:spcPts val="0"/>
                        </a:spcBef>
                        <a:spcAft>
                          <a:spcPts val="0"/>
                        </a:spcAft>
                      </a:pPr>
                      <a:r>
                        <a:rPr lang="fa-IR" sz="1600" b="1" dirty="0">
                          <a:solidFill>
                            <a:schemeClr val="tx1"/>
                          </a:solidFill>
                          <a:effectLst/>
                        </a:rPr>
                        <a:t> </a:t>
                      </a:r>
                      <a:endParaRPr lang="en-US" sz="1600" b="1" dirty="0">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just" rtl="1">
                        <a:lnSpc>
                          <a:spcPct val="115000"/>
                        </a:lnSpc>
                        <a:spcBef>
                          <a:spcPts val="0"/>
                        </a:spcBef>
                        <a:spcAft>
                          <a:spcPts val="0"/>
                        </a:spcAft>
                      </a:pPr>
                      <a:r>
                        <a:rPr lang="fa-IR" sz="1600" b="1">
                          <a:solidFill>
                            <a:schemeClr val="tx1"/>
                          </a:solidFill>
                          <a:effectLst/>
                        </a:rPr>
                        <a:t> </a:t>
                      </a:r>
                      <a:endParaRPr lang="en-US" sz="1600" b="1">
                        <a:solidFill>
                          <a:schemeClr val="tx1"/>
                        </a:solidFill>
                        <a:effectLst/>
                        <a:latin typeface="Arial" pitchFamily="34" charset="0"/>
                        <a:ea typeface="Times New Roman"/>
                        <a:cs typeface="Arial" pitchFamily="34" charset="0"/>
                      </a:endParaRPr>
                    </a:p>
                  </a:txBody>
                  <a:tcPr marL="68580" marR="68580" marT="0" marB="0"/>
                </a:tc>
                <a:tc gridSpan="2">
                  <a:txBody>
                    <a:bodyPr/>
                    <a:lstStyle/>
                    <a:p>
                      <a:pPr marL="0" marR="0" algn="just" rtl="1">
                        <a:lnSpc>
                          <a:spcPct val="115000"/>
                        </a:lnSpc>
                        <a:spcBef>
                          <a:spcPts val="0"/>
                        </a:spcBef>
                        <a:spcAft>
                          <a:spcPts val="0"/>
                        </a:spcAft>
                      </a:pPr>
                      <a:r>
                        <a:rPr lang="fa-IR" sz="1600" b="1">
                          <a:solidFill>
                            <a:schemeClr val="tx1"/>
                          </a:solidFill>
                          <a:effectLst/>
                        </a:rPr>
                        <a:t> </a:t>
                      </a:r>
                      <a:endParaRPr lang="en-US" sz="1600" b="1">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r>
              <a:tr h="339458">
                <a:tc>
                  <a:txBody>
                    <a:bodyPr/>
                    <a:lstStyle/>
                    <a:p>
                      <a:pPr marL="0" marR="0" algn="ctr" rtl="1">
                        <a:lnSpc>
                          <a:spcPct val="115000"/>
                        </a:lnSpc>
                        <a:spcBef>
                          <a:spcPts val="0"/>
                        </a:spcBef>
                        <a:spcAft>
                          <a:spcPts val="0"/>
                        </a:spcAft>
                      </a:pPr>
                      <a:r>
                        <a:rPr lang="fa-IR" sz="1600" b="1">
                          <a:solidFill>
                            <a:schemeClr val="tx1"/>
                          </a:solidFill>
                          <a:effectLst/>
                        </a:rPr>
                        <a:t>ساعت دوم</a:t>
                      </a:r>
                      <a:endParaRPr lang="en-US" sz="1600" b="1">
                        <a:solidFill>
                          <a:schemeClr val="tx1"/>
                        </a:solidFill>
                        <a:effectLst/>
                        <a:latin typeface="Arial" pitchFamily="34" charset="0"/>
                        <a:ea typeface="Times New Roman"/>
                        <a:cs typeface="Arial" pitchFamily="34" charset="0"/>
                      </a:endParaRPr>
                    </a:p>
                  </a:txBody>
                  <a:tcPr marL="68580" marR="68580" marT="0" marB="0" anchor="ctr"/>
                </a:tc>
                <a:tc gridSpan="3">
                  <a:txBody>
                    <a:bodyPr/>
                    <a:lstStyle/>
                    <a:p>
                      <a:pPr marL="0" marR="0" algn="ctr" rtl="1">
                        <a:lnSpc>
                          <a:spcPct val="115000"/>
                        </a:lnSpc>
                        <a:spcBef>
                          <a:spcPts val="0"/>
                        </a:spcBef>
                        <a:spcAft>
                          <a:spcPts val="0"/>
                        </a:spcAft>
                      </a:pPr>
                      <a:r>
                        <a:rPr lang="fa-IR" sz="1600" b="1">
                          <a:solidFill>
                            <a:schemeClr val="tx1"/>
                          </a:solidFill>
                          <a:effectLst/>
                        </a:rPr>
                        <a:t> </a:t>
                      </a:r>
                      <a:endParaRPr lang="en-US" sz="1600" b="1">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just" rtl="1">
                        <a:lnSpc>
                          <a:spcPct val="115000"/>
                        </a:lnSpc>
                        <a:spcBef>
                          <a:spcPts val="0"/>
                        </a:spcBef>
                        <a:spcAft>
                          <a:spcPts val="0"/>
                        </a:spcAft>
                      </a:pPr>
                      <a:r>
                        <a:rPr lang="fa-IR" sz="1600" b="1">
                          <a:solidFill>
                            <a:schemeClr val="tx1"/>
                          </a:solidFill>
                          <a:effectLst/>
                        </a:rPr>
                        <a:t> </a:t>
                      </a:r>
                      <a:endParaRPr lang="en-US" sz="1600" b="1">
                        <a:solidFill>
                          <a:schemeClr val="tx1"/>
                        </a:solidFill>
                        <a:effectLst/>
                        <a:latin typeface="Arial" pitchFamily="34" charset="0"/>
                        <a:ea typeface="Times New Roman"/>
                        <a:cs typeface="Arial" pitchFamily="34" charset="0"/>
                      </a:endParaRPr>
                    </a:p>
                  </a:txBody>
                  <a:tcPr marL="68580" marR="68580" marT="0" marB="0"/>
                </a:tc>
                <a:tc gridSpan="2">
                  <a:txBody>
                    <a:bodyPr/>
                    <a:lstStyle/>
                    <a:p>
                      <a:pPr marL="0" marR="0" algn="just" rtl="1">
                        <a:lnSpc>
                          <a:spcPct val="115000"/>
                        </a:lnSpc>
                        <a:spcBef>
                          <a:spcPts val="0"/>
                        </a:spcBef>
                        <a:spcAft>
                          <a:spcPts val="0"/>
                        </a:spcAft>
                      </a:pPr>
                      <a:r>
                        <a:rPr lang="fa-IR" sz="1600" b="1">
                          <a:solidFill>
                            <a:schemeClr val="tx1"/>
                          </a:solidFill>
                          <a:effectLst/>
                        </a:rPr>
                        <a:t> </a:t>
                      </a:r>
                      <a:endParaRPr lang="en-US" sz="1600" b="1">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r>
              <a:tr h="339458">
                <a:tc>
                  <a:txBody>
                    <a:bodyPr/>
                    <a:lstStyle/>
                    <a:p>
                      <a:pPr marL="0" marR="0" algn="ctr" rtl="1">
                        <a:lnSpc>
                          <a:spcPct val="115000"/>
                        </a:lnSpc>
                        <a:spcBef>
                          <a:spcPts val="0"/>
                        </a:spcBef>
                        <a:spcAft>
                          <a:spcPts val="0"/>
                        </a:spcAft>
                      </a:pPr>
                      <a:r>
                        <a:rPr lang="fa-IR" sz="1600" b="1">
                          <a:solidFill>
                            <a:schemeClr val="tx1"/>
                          </a:solidFill>
                          <a:effectLst/>
                        </a:rPr>
                        <a:t>ساعت سوم</a:t>
                      </a:r>
                      <a:endParaRPr lang="en-US" sz="1600" b="1">
                        <a:solidFill>
                          <a:schemeClr val="tx1"/>
                        </a:solidFill>
                        <a:effectLst/>
                        <a:latin typeface="Arial" pitchFamily="34" charset="0"/>
                        <a:ea typeface="Times New Roman"/>
                        <a:cs typeface="Arial" pitchFamily="34" charset="0"/>
                      </a:endParaRPr>
                    </a:p>
                  </a:txBody>
                  <a:tcPr marL="68580" marR="68580" marT="0" marB="0" anchor="ctr"/>
                </a:tc>
                <a:tc gridSpan="3">
                  <a:txBody>
                    <a:bodyPr/>
                    <a:lstStyle/>
                    <a:p>
                      <a:pPr marL="0" marR="0" algn="ctr" rtl="1">
                        <a:lnSpc>
                          <a:spcPct val="115000"/>
                        </a:lnSpc>
                        <a:spcBef>
                          <a:spcPts val="0"/>
                        </a:spcBef>
                        <a:spcAft>
                          <a:spcPts val="0"/>
                        </a:spcAft>
                      </a:pPr>
                      <a:r>
                        <a:rPr lang="fa-IR" sz="1600" b="1" dirty="0">
                          <a:solidFill>
                            <a:schemeClr val="tx1"/>
                          </a:solidFill>
                          <a:effectLst/>
                        </a:rPr>
                        <a:t> </a:t>
                      </a:r>
                      <a:endParaRPr lang="en-US" sz="1600" b="1" dirty="0">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just" rtl="1">
                        <a:lnSpc>
                          <a:spcPct val="115000"/>
                        </a:lnSpc>
                        <a:spcBef>
                          <a:spcPts val="0"/>
                        </a:spcBef>
                        <a:spcAft>
                          <a:spcPts val="0"/>
                        </a:spcAft>
                      </a:pPr>
                      <a:r>
                        <a:rPr lang="fa-IR" sz="1600" b="1">
                          <a:solidFill>
                            <a:schemeClr val="tx1"/>
                          </a:solidFill>
                          <a:effectLst/>
                        </a:rPr>
                        <a:t> </a:t>
                      </a:r>
                      <a:endParaRPr lang="en-US" sz="1600" b="1">
                        <a:solidFill>
                          <a:schemeClr val="tx1"/>
                        </a:solidFill>
                        <a:effectLst/>
                        <a:latin typeface="Arial" pitchFamily="34" charset="0"/>
                        <a:ea typeface="Times New Roman"/>
                        <a:cs typeface="Arial" pitchFamily="34" charset="0"/>
                      </a:endParaRPr>
                    </a:p>
                  </a:txBody>
                  <a:tcPr marL="68580" marR="68580" marT="0" marB="0"/>
                </a:tc>
                <a:tc gridSpan="2">
                  <a:txBody>
                    <a:bodyPr/>
                    <a:lstStyle/>
                    <a:p>
                      <a:pPr marL="0" marR="0" algn="just" rtl="1">
                        <a:lnSpc>
                          <a:spcPct val="115000"/>
                        </a:lnSpc>
                        <a:spcBef>
                          <a:spcPts val="0"/>
                        </a:spcBef>
                        <a:spcAft>
                          <a:spcPts val="0"/>
                        </a:spcAft>
                      </a:pPr>
                      <a:r>
                        <a:rPr lang="fa-IR" sz="1600" b="1">
                          <a:solidFill>
                            <a:schemeClr val="tx1"/>
                          </a:solidFill>
                          <a:effectLst/>
                        </a:rPr>
                        <a:t> </a:t>
                      </a:r>
                      <a:endParaRPr lang="en-US" sz="1600" b="1">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r>
              <a:tr h="542950">
                <a:tc>
                  <a:txBody>
                    <a:bodyPr/>
                    <a:lstStyle/>
                    <a:p>
                      <a:pPr marL="0" marR="0" algn="ctr" rtl="1">
                        <a:lnSpc>
                          <a:spcPct val="115000"/>
                        </a:lnSpc>
                        <a:spcBef>
                          <a:spcPts val="0"/>
                        </a:spcBef>
                        <a:spcAft>
                          <a:spcPts val="0"/>
                        </a:spcAft>
                      </a:pPr>
                      <a:r>
                        <a:rPr lang="fa-IR" sz="1600" b="1">
                          <a:solidFill>
                            <a:schemeClr val="tx1"/>
                          </a:solidFill>
                          <a:effectLst/>
                        </a:rPr>
                        <a:t>ساعت‏چهارم</a:t>
                      </a:r>
                      <a:endParaRPr lang="en-US" sz="1600" b="1">
                        <a:solidFill>
                          <a:schemeClr val="tx1"/>
                        </a:solidFill>
                        <a:effectLst/>
                        <a:latin typeface="Arial" pitchFamily="34" charset="0"/>
                        <a:ea typeface="Times New Roman"/>
                        <a:cs typeface="Arial" pitchFamily="34" charset="0"/>
                      </a:endParaRPr>
                    </a:p>
                  </a:txBody>
                  <a:tcPr marL="68580" marR="68580" marT="0" marB="0" anchor="ctr"/>
                </a:tc>
                <a:tc gridSpan="3">
                  <a:txBody>
                    <a:bodyPr/>
                    <a:lstStyle/>
                    <a:p>
                      <a:pPr marL="0" marR="0" algn="ctr" rtl="1">
                        <a:lnSpc>
                          <a:spcPct val="115000"/>
                        </a:lnSpc>
                        <a:spcBef>
                          <a:spcPts val="0"/>
                        </a:spcBef>
                        <a:spcAft>
                          <a:spcPts val="0"/>
                        </a:spcAft>
                      </a:pPr>
                      <a:r>
                        <a:rPr lang="fa-IR" sz="1600" b="1">
                          <a:solidFill>
                            <a:schemeClr val="tx1"/>
                          </a:solidFill>
                          <a:effectLst/>
                        </a:rPr>
                        <a:t> </a:t>
                      </a:r>
                      <a:endParaRPr lang="en-US" sz="1600" b="1">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just" rtl="1">
                        <a:lnSpc>
                          <a:spcPct val="115000"/>
                        </a:lnSpc>
                        <a:spcBef>
                          <a:spcPts val="0"/>
                        </a:spcBef>
                        <a:spcAft>
                          <a:spcPts val="0"/>
                        </a:spcAft>
                      </a:pPr>
                      <a:r>
                        <a:rPr lang="fa-IR" sz="1600" b="1">
                          <a:solidFill>
                            <a:schemeClr val="tx1"/>
                          </a:solidFill>
                          <a:effectLst/>
                        </a:rPr>
                        <a:t> </a:t>
                      </a:r>
                      <a:endParaRPr lang="en-US" sz="1600" b="1">
                        <a:solidFill>
                          <a:schemeClr val="tx1"/>
                        </a:solidFill>
                        <a:effectLst/>
                        <a:latin typeface="Arial" pitchFamily="34" charset="0"/>
                        <a:ea typeface="Times New Roman"/>
                        <a:cs typeface="Arial" pitchFamily="34" charset="0"/>
                      </a:endParaRPr>
                    </a:p>
                  </a:txBody>
                  <a:tcPr marL="68580" marR="68580" marT="0" marB="0"/>
                </a:tc>
                <a:tc gridSpan="2">
                  <a:txBody>
                    <a:bodyPr/>
                    <a:lstStyle/>
                    <a:p>
                      <a:pPr marL="0" marR="0" algn="just" rtl="1">
                        <a:lnSpc>
                          <a:spcPct val="115000"/>
                        </a:lnSpc>
                        <a:spcBef>
                          <a:spcPts val="0"/>
                        </a:spcBef>
                        <a:spcAft>
                          <a:spcPts val="0"/>
                        </a:spcAft>
                      </a:pPr>
                      <a:r>
                        <a:rPr lang="fa-IR" sz="1600" b="1">
                          <a:solidFill>
                            <a:schemeClr val="tx1"/>
                          </a:solidFill>
                          <a:effectLst/>
                        </a:rPr>
                        <a:t> </a:t>
                      </a:r>
                      <a:endParaRPr lang="en-US" sz="1600" b="1">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r>
              <a:tr h="339458">
                <a:tc>
                  <a:txBody>
                    <a:bodyPr/>
                    <a:lstStyle/>
                    <a:p>
                      <a:pPr marL="0" marR="0" algn="ctr" rtl="1">
                        <a:lnSpc>
                          <a:spcPct val="115000"/>
                        </a:lnSpc>
                        <a:spcBef>
                          <a:spcPts val="0"/>
                        </a:spcBef>
                        <a:spcAft>
                          <a:spcPts val="0"/>
                        </a:spcAft>
                      </a:pPr>
                      <a:r>
                        <a:rPr lang="fa-IR" sz="1600" b="1">
                          <a:solidFill>
                            <a:schemeClr val="tx1"/>
                          </a:solidFill>
                          <a:effectLst/>
                        </a:rPr>
                        <a:t>ساعت پنجم</a:t>
                      </a:r>
                      <a:endParaRPr lang="en-US" sz="1600" b="1">
                        <a:solidFill>
                          <a:schemeClr val="tx1"/>
                        </a:solidFill>
                        <a:effectLst/>
                        <a:latin typeface="Arial" pitchFamily="34" charset="0"/>
                        <a:ea typeface="Times New Roman"/>
                        <a:cs typeface="Arial" pitchFamily="34" charset="0"/>
                      </a:endParaRPr>
                    </a:p>
                  </a:txBody>
                  <a:tcPr marL="68580" marR="68580" marT="0" marB="0" anchor="ctr"/>
                </a:tc>
                <a:tc gridSpan="3">
                  <a:txBody>
                    <a:bodyPr/>
                    <a:lstStyle/>
                    <a:p>
                      <a:pPr marL="0" marR="0" algn="ctr" rtl="1">
                        <a:lnSpc>
                          <a:spcPct val="115000"/>
                        </a:lnSpc>
                        <a:spcBef>
                          <a:spcPts val="0"/>
                        </a:spcBef>
                        <a:spcAft>
                          <a:spcPts val="0"/>
                        </a:spcAft>
                      </a:pPr>
                      <a:r>
                        <a:rPr lang="fa-IR" sz="1600" b="1" dirty="0">
                          <a:solidFill>
                            <a:schemeClr val="tx1"/>
                          </a:solidFill>
                          <a:effectLst/>
                        </a:rPr>
                        <a:t> </a:t>
                      </a:r>
                      <a:endParaRPr lang="en-US" sz="1600" b="1" dirty="0">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just" rtl="1">
                        <a:lnSpc>
                          <a:spcPct val="115000"/>
                        </a:lnSpc>
                        <a:spcBef>
                          <a:spcPts val="0"/>
                        </a:spcBef>
                        <a:spcAft>
                          <a:spcPts val="0"/>
                        </a:spcAft>
                      </a:pPr>
                      <a:r>
                        <a:rPr lang="fa-IR" sz="1600" b="1">
                          <a:solidFill>
                            <a:schemeClr val="tx1"/>
                          </a:solidFill>
                          <a:effectLst/>
                        </a:rPr>
                        <a:t> </a:t>
                      </a:r>
                      <a:endParaRPr lang="en-US" sz="1600" b="1">
                        <a:solidFill>
                          <a:schemeClr val="tx1"/>
                        </a:solidFill>
                        <a:effectLst/>
                        <a:latin typeface="Arial" pitchFamily="34" charset="0"/>
                        <a:ea typeface="Times New Roman"/>
                        <a:cs typeface="Arial" pitchFamily="34" charset="0"/>
                      </a:endParaRPr>
                    </a:p>
                  </a:txBody>
                  <a:tcPr marL="68580" marR="68580" marT="0" marB="0"/>
                </a:tc>
                <a:tc gridSpan="2">
                  <a:txBody>
                    <a:bodyPr/>
                    <a:lstStyle/>
                    <a:p>
                      <a:pPr marL="0" marR="0" algn="just" rtl="1">
                        <a:lnSpc>
                          <a:spcPct val="115000"/>
                        </a:lnSpc>
                        <a:spcBef>
                          <a:spcPts val="0"/>
                        </a:spcBef>
                        <a:spcAft>
                          <a:spcPts val="0"/>
                        </a:spcAft>
                      </a:pPr>
                      <a:r>
                        <a:rPr lang="fa-IR" sz="1600" b="1">
                          <a:solidFill>
                            <a:schemeClr val="tx1"/>
                          </a:solidFill>
                          <a:effectLst/>
                        </a:rPr>
                        <a:t> </a:t>
                      </a:r>
                      <a:endParaRPr lang="en-US" sz="1600" b="1">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r>
              <a:tr h="826495">
                <a:tc gridSpan="7">
                  <a:txBody>
                    <a:bodyPr/>
                    <a:lstStyle/>
                    <a:p>
                      <a:pPr marL="0" marR="0" algn="just" rtl="1">
                        <a:lnSpc>
                          <a:spcPct val="115000"/>
                        </a:lnSpc>
                        <a:spcBef>
                          <a:spcPts val="0"/>
                        </a:spcBef>
                        <a:spcAft>
                          <a:spcPts val="0"/>
                        </a:spcAft>
                      </a:pPr>
                      <a:r>
                        <a:rPr lang="fa-IR" sz="1600" b="1" dirty="0">
                          <a:solidFill>
                            <a:schemeClr val="tx1"/>
                          </a:solidFill>
                          <a:effectLst/>
                        </a:rPr>
                        <a:t>توصیه‌های معلم راهنما :</a:t>
                      </a:r>
                      <a:endParaRPr lang="en-US" sz="1600" b="1" dirty="0">
                        <a:solidFill>
                          <a:schemeClr val="tx1"/>
                        </a:solidFill>
                        <a:effectLst/>
                      </a:endParaRPr>
                    </a:p>
                    <a:p>
                      <a:pPr marL="0" marR="0" algn="ctr" rtl="1">
                        <a:lnSpc>
                          <a:spcPct val="115000"/>
                        </a:lnSpc>
                        <a:spcBef>
                          <a:spcPts val="0"/>
                        </a:spcBef>
                        <a:spcAft>
                          <a:spcPts val="0"/>
                        </a:spcAft>
                      </a:pPr>
                      <a:r>
                        <a:rPr lang="fa-IR" sz="1600" b="1" dirty="0">
                          <a:solidFill>
                            <a:schemeClr val="tx1"/>
                          </a:solidFill>
                          <a:effectLst/>
                        </a:rPr>
                        <a:t> </a:t>
                      </a:r>
                      <a:endParaRPr lang="en-US" sz="1600" b="1" dirty="0">
                        <a:solidFill>
                          <a:schemeClr val="tx1"/>
                        </a:solidFill>
                        <a:effectLst/>
                      </a:endParaRPr>
                    </a:p>
                    <a:p>
                      <a:pPr marL="0" marR="0" algn="ctr" rtl="1">
                        <a:lnSpc>
                          <a:spcPct val="115000"/>
                        </a:lnSpc>
                        <a:spcBef>
                          <a:spcPts val="0"/>
                        </a:spcBef>
                        <a:spcAft>
                          <a:spcPts val="0"/>
                        </a:spcAft>
                      </a:pPr>
                      <a:r>
                        <a:rPr lang="fa-IR" sz="1600" b="1" dirty="0">
                          <a:solidFill>
                            <a:schemeClr val="tx1"/>
                          </a:solidFill>
                          <a:effectLst/>
                        </a:rPr>
                        <a:t> </a:t>
                      </a:r>
                      <a:endParaRPr lang="en-US" sz="1600" b="1" dirty="0">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6495">
                <a:tc gridSpan="7">
                  <a:txBody>
                    <a:bodyPr/>
                    <a:lstStyle/>
                    <a:p>
                      <a:pPr marL="0" marR="0" algn="just" rtl="1">
                        <a:lnSpc>
                          <a:spcPct val="115000"/>
                        </a:lnSpc>
                        <a:spcBef>
                          <a:spcPts val="0"/>
                        </a:spcBef>
                        <a:spcAft>
                          <a:spcPts val="0"/>
                        </a:spcAft>
                      </a:pPr>
                      <a:r>
                        <a:rPr lang="fa-IR" sz="1600" b="1" dirty="0">
                          <a:solidFill>
                            <a:schemeClr val="tx1"/>
                          </a:solidFill>
                          <a:effectLst/>
                        </a:rPr>
                        <a:t>توصیه‌های استاد راهنما :</a:t>
                      </a:r>
                      <a:endParaRPr lang="en-US" sz="1600" b="1" dirty="0">
                        <a:solidFill>
                          <a:schemeClr val="tx1"/>
                        </a:solidFill>
                        <a:effectLst/>
                      </a:endParaRPr>
                    </a:p>
                    <a:p>
                      <a:pPr marL="0" marR="0" algn="ctr" rtl="1">
                        <a:lnSpc>
                          <a:spcPct val="115000"/>
                        </a:lnSpc>
                        <a:spcBef>
                          <a:spcPts val="0"/>
                        </a:spcBef>
                        <a:spcAft>
                          <a:spcPts val="0"/>
                        </a:spcAft>
                      </a:pPr>
                      <a:r>
                        <a:rPr lang="fa-IR" sz="1600" b="1" dirty="0">
                          <a:solidFill>
                            <a:schemeClr val="tx1"/>
                          </a:solidFill>
                          <a:effectLst/>
                        </a:rPr>
                        <a:t> </a:t>
                      </a:r>
                      <a:endParaRPr lang="en-US" sz="1600" b="1" dirty="0">
                        <a:solidFill>
                          <a:schemeClr val="tx1"/>
                        </a:solidFill>
                        <a:effectLst/>
                      </a:endParaRPr>
                    </a:p>
                    <a:p>
                      <a:pPr marL="0" marR="0" algn="ctr" rtl="1">
                        <a:lnSpc>
                          <a:spcPct val="115000"/>
                        </a:lnSpc>
                        <a:spcBef>
                          <a:spcPts val="0"/>
                        </a:spcBef>
                        <a:spcAft>
                          <a:spcPts val="0"/>
                        </a:spcAft>
                      </a:pPr>
                      <a:r>
                        <a:rPr lang="fa-IR" sz="1600" b="1" dirty="0">
                          <a:solidFill>
                            <a:schemeClr val="tx1"/>
                          </a:solidFill>
                          <a:effectLst/>
                        </a:rPr>
                        <a:t> </a:t>
                      </a:r>
                      <a:endParaRPr lang="en-US" sz="1600" b="1" dirty="0">
                        <a:solidFill>
                          <a:schemeClr val="tx1"/>
                        </a:solidFill>
                        <a:effectLst/>
                        <a:latin typeface="Arial" pitchFamily="34" charset="0"/>
                        <a:ea typeface="Times New Roman"/>
                        <a:cs typeface="Arial"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9" name="Rectangle 4"/>
          <p:cNvSpPr>
            <a:spLocks noChangeArrowheads="1"/>
          </p:cNvSpPr>
          <p:nvPr/>
        </p:nvSpPr>
        <p:spPr bwMode="auto">
          <a:xfrm>
            <a:off x="1150938" y="2395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mtClean="0">
                <a:solidFill>
                  <a:prstClr val="black"/>
                </a:solidFill>
                <a:latin typeface="Arial" pitchFamily="34" charset="0"/>
                <a:cs typeface="Arial" pitchFamily="34" charset="0"/>
              </a:rPr>
              <a:t/>
            </a:r>
            <a:br>
              <a:rPr lang="en-US" smtClean="0">
                <a:solidFill>
                  <a:prstClr val="black"/>
                </a:solidFill>
                <a:latin typeface="Arial" pitchFamily="34" charset="0"/>
                <a:cs typeface="Arial" pitchFamily="34" charset="0"/>
              </a:rPr>
            </a:br>
            <a:endParaRPr 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9204113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23551701"/>
              </p:ext>
            </p:extLst>
          </p:nvPr>
        </p:nvGraphicFramePr>
        <p:xfrm>
          <a:off x="208548" y="914400"/>
          <a:ext cx="8859252" cy="3878651"/>
        </p:xfrm>
        <a:graphic>
          <a:graphicData uri="http://schemas.openxmlformats.org/drawingml/2006/table">
            <a:tbl>
              <a:tblPr rtl="1" firstRow="1" firstCol="1" bandRow="1">
                <a:tableStyleId>{8799B23B-EC83-4686-B30A-512413B5E67A}</a:tableStyleId>
              </a:tblPr>
              <a:tblGrid>
                <a:gridCol w="1984276"/>
                <a:gridCol w="569655"/>
                <a:gridCol w="6305321"/>
              </a:tblGrid>
              <a:tr h="3429000">
                <a:tc>
                  <a:txBody>
                    <a:bodyPr/>
                    <a:lstStyle/>
                    <a:p>
                      <a:pPr marL="0" marR="0" algn="ctr" rtl="1">
                        <a:lnSpc>
                          <a:spcPct val="115000"/>
                        </a:lnSpc>
                        <a:spcBef>
                          <a:spcPts val="0"/>
                        </a:spcBef>
                        <a:spcAft>
                          <a:spcPts val="0"/>
                        </a:spcAft>
                      </a:pPr>
                      <a:r>
                        <a:rPr lang="fa-IR" sz="1800" dirty="0">
                          <a:effectLst/>
                        </a:rPr>
                        <a:t>تأملات/ دیدگاه کارورز :</a:t>
                      </a:r>
                      <a:endParaRPr lang="en-US" sz="1800" dirty="0">
                        <a:solidFill>
                          <a:schemeClr val="tx1"/>
                        </a:solidFill>
                        <a:effectLst/>
                        <a:latin typeface="Calibri"/>
                        <a:ea typeface="Times New Roman"/>
                        <a:cs typeface="Arial"/>
                      </a:endParaRPr>
                    </a:p>
                  </a:txBody>
                  <a:tcPr marL="68580" marR="68580" marT="0" marB="0"/>
                </a:tc>
                <a:tc gridSpan="2">
                  <a:txBody>
                    <a:bodyPr/>
                    <a:lstStyle/>
                    <a:p>
                      <a:pPr marL="0" marR="0" algn="just" rtl="1">
                        <a:lnSpc>
                          <a:spcPct val="115000"/>
                        </a:lnSpc>
                        <a:spcBef>
                          <a:spcPts val="0"/>
                        </a:spcBef>
                        <a:spcAft>
                          <a:spcPts val="0"/>
                        </a:spcAft>
                      </a:pPr>
                      <a:r>
                        <a:rPr lang="fa-IR" sz="1800" dirty="0">
                          <a:effectLst/>
                        </a:rPr>
                        <a:t>آن‌چه آموختم:</a:t>
                      </a:r>
                      <a:endParaRPr lang="en-US" sz="1800" dirty="0">
                        <a:effectLst/>
                      </a:endParaRPr>
                    </a:p>
                    <a:p>
                      <a:pPr marL="0" marR="0" algn="just" rtl="1">
                        <a:lnSpc>
                          <a:spcPct val="115000"/>
                        </a:lnSpc>
                        <a:spcBef>
                          <a:spcPts val="0"/>
                        </a:spcBef>
                        <a:spcAft>
                          <a:spcPts val="0"/>
                        </a:spcAft>
                      </a:pPr>
                      <a:r>
                        <a:rPr lang="fa-IR" sz="1800" dirty="0">
                          <a:effectLst/>
                        </a:rPr>
                        <a:t> </a:t>
                      </a:r>
                      <a:endParaRPr lang="en-US" sz="1800" dirty="0">
                        <a:effectLst/>
                      </a:endParaRPr>
                    </a:p>
                    <a:p>
                      <a:pPr marL="0" marR="0" algn="just" rtl="1">
                        <a:lnSpc>
                          <a:spcPct val="115000"/>
                        </a:lnSpc>
                        <a:spcBef>
                          <a:spcPts val="0"/>
                        </a:spcBef>
                        <a:spcAft>
                          <a:spcPts val="0"/>
                        </a:spcAft>
                      </a:pPr>
                      <a:r>
                        <a:rPr lang="fa-IR" sz="1800" dirty="0">
                          <a:effectLst/>
                        </a:rPr>
                        <a:t> </a:t>
                      </a:r>
                      <a:endParaRPr lang="en-US" sz="1800" dirty="0">
                        <a:effectLst/>
                      </a:endParaRPr>
                    </a:p>
                    <a:p>
                      <a:pPr marL="0" marR="0" algn="just" rtl="1">
                        <a:lnSpc>
                          <a:spcPct val="115000"/>
                        </a:lnSpc>
                        <a:spcBef>
                          <a:spcPts val="0"/>
                        </a:spcBef>
                        <a:spcAft>
                          <a:spcPts val="0"/>
                        </a:spcAft>
                      </a:pPr>
                      <a:r>
                        <a:rPr lang="fa-IR" sz="1800" dirty="0">
                          <a:effectLst/>
                        </a:rPr>
                        <a:t> </a:t>
                      </a:r>
                      <a:endParaRPr lang="en-US" sz="1800" dirty="0">
                        <a:effectLst/>
                      </a:endParaRPr>
                    </a:p>
                    <a:p>
                      <a:pPr marL="0" marR="0" algn="just" rtl="1">
                        <a:lnSpc>
                          <a:spcPct val="115000"/>
                        </a:lnSpc>
                        <a:spcBef>
                          <a:spcPts val="0"/>
                        </a:spcBef>
                        <a:spcAft>
                          <a:spcPts val="0"/>
                        </a:spcAft>
                      </a:pPr>
                      <a:r>
                        <a:rPr lang="fa-IR" sz="1800" dirty="0">
                          <a:effectLst/>
                        </a:rPr>
                        <a:t> </a:t>
                      </a:r>
                      <a:endParaRPr lang="en-US" sz="1800" dirty="0">
                        <a:effectLst/>
                      </a:endParaRPr>
                    </a:p>
                    <a:p>
                      <a:pPr marL="0" marR="0" algn="just" rtl="1">
                        <a:lnSpc>
                          <a:spcPct val="115000"/>
                        </a:lnSpc>
                        <a:spcBef>
                          <a:spcPts val="0"/>
                        </a:spcBef>
                        <a:spcAft>
                          <a:spcPts val="0"/>
                        </a:spcAft>
                      </a:pPr>
                      <a:r>
                        <a:rPr lang="fa-IR" sz="1800" dirty="0">
                          <a:effectLst/>
                        </a:rPr>
                        <a:t> </a:t>
                      </a:r>
                      <a:endParaRPr lang="en-US" sz="1800" dirty="0">
                        <a:effectLst/>
                      </a:endParaRPr>
                    </a:p>
                    <a:p>
                      <a:pPr marL="0" marR="0" algn="just" rtl="1">
                        <a:lnSpc>
                          <a:spcPct val="115000"/>
                        </a:lnSpc>
                        <a:spcBef>
                          <a:spcPts val="0"/>
                        </a:spcBef>
                        <a:spcAft>
                          <a:spcPts val="0"/>
                        </a:spcAft>
                      </a:pPr>
                      <a:r>
                        <a:rPr lang="fa-IR" sz="1800" dirty="0">
                          <a:effectLst/>
                        </a:rPr>
                        <a:t> </a:t>
                      </a:r>
                      <a:endParaRPr lang="en-US" sz="1800" dirty="0">
                        <a:effectLst/>
                      </a:endParaRPr>
                    </a:p>
                    <a:p>
                      <a:pPr marL="0" marR="0" algn="just" rtl="1">
                        <a:lnSpc>
                          <a:spcPct val="115000"/>
                        </a:lnSpc>
                        <a:spcBef>
                          <a:spcPts val="0"/>
                        </a:spcBef>
                        <a:spcAft>
                          <a:spcPts val="0"/>
                        </a:spcAft>
                      </a:pPr>
                      <a:r>
                        <a:rPr lang="fa-IR" sz="1800" dirty="0">
                          <a:effectLst/>
                        </a:rPr>
                        <a:t>پرسش‌هایی که باید به آن پاسخ دهم:</a:t>
                      </a:r>
                      <a:endParaRPr lang="en-US" sz="1800" dirty="0">
                        <a:effectLst/>
                      </a:endParaRPr>
                    </a:p>
                    <a:p>
                      <a:pPr marL="0" marR="0" algn="just" rtl="1">
                        <a:lnSpc>
                          <a:spcPct val="115000"/>
                        </a:lnSpc>
                        <a:spcBef>
                          <a:spcPts val="0"/>
                        </a:spcBef>
                        <a:spcAft>
                          <a:spcPts val="0"/>
                        </a:spcAft>
                      </a:pPr>
                      <a:r>
                        <a:rPr lang="fa-IR" sz="1800" dirty="0">
                          <a:effectLst/>
                        </a:rPr>
                        <a:t> </a:t>
                      </a:r>
                      <a:endParaRPr lang="en-US" sz="1800" dirty="0">
                        <a:effectLst/>
                      </a:endParaRPr>
                    </a:p>
                    <a:p>
                      <a:pPr marL="0" marR="0" algn="just" rtl="1">
                        <a:lnSpc>
                          <a:spcPct val="115000"/>
                        </a:lnSpc>
                        <a:spcBef>
                          <a:spcPts val="0"/>
                        </a:spcBef>
                        <a:spcAft>
                          <a:spcPts val="0"/>
                        </a:spcAft>
                      </a:pPr>
                      <a:r>
                        <a:rPr lang="fa-IR" sz="1800" dirty="0">
                          <a:effectLst/>
                        </a:rPr>
                        <a:t> </a:t>
                      </a:r>
                      <a:endParaRPr lang="en-US" sz="1800" dirty="0">
                        <a:solidFill>
                          <a:schemeClr val="tx1"/>
                        </a:solidFill>
                        <a:effectLst/>
                        <a:latin typeface="Calibri"/>
                        <a:ea typeface="Times New Roman"/>
                        <a:cs typeface="Arial"/>
                      </a:endParaRPr>
                    </a:p>
                  </a:txBody>
                  <a:tcPr marL="68580" marR="68580" marT="0" marB="0"/>
                </a:tc>
                <a:tc hMerge="1">
                  <a:txBody>
                    <a:bodyPr/>
                    <a:lstStyle/>
                    <a:p>
                      <a:endParaRPr lang="en-US"/>
                    </a:p>
                  </a:txBody>
                  <a:tcPr/>
                </a:tc>
              </a:tr>
              <a:tr h="449651">
                <a:tc gridSpan="2">
                  <a:txBody>
                    <a:bodyPr/>
                    <a:lstStyle/>
                    <a:p>
                      <a:pPr marL="0" marR="0" algn="just" rtl="1">
                        <a:lnSpc>
                          <a:spcPct val="80000"/>
                        </a:lnSpc>
                        <a:spcBef>
                          <a:spcPts val="900"/>
                        </a:spcBef>
                        <a:spcAft>
                          <a:spcPts val="900"/>
                        </a:spcAft>
                      </a:pPr>
                      <a:r>
                        <a:rPr lang="fa-IR" sz="1800">
                          <a:effectLst/>
                        </a:rPr>
                        <a:t>استاد راهنماي تحصصي:</a:t>
                      </a:r>
                      <a:endParaRPr lang="en-US" sz="1800">
                        <a:solidFill>
                          <a:schemeClr val="tx1"/>
                        </a:solidFill>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just" rtl="1">
                        <a:lnSpc>
                          <a:spcPct val="80000"/>
                        </a:lnSpc>
                        <a:spcBef>
                          <a:spcPts val="900"/>
                        </a:spcBef>
                        <a:spcAft>
                          <a:spcPts val="900"/>
                        </a:spcAft>
                      </a:pPr>
                      <a:r>
                        <a:rPr lang="fa-IR" sz="1800" dirty="0">
                          <a:effectLst/>
                        </a:rPr>
                        <a:t>استاد راهنماي علوم تربيتي:</a:t>
                      </a:r>
                      <a:endParaRPr lang="en-US" sz="1800" dirty="0">
                        <a:solidFill>
                          <a:schemeClr val="tx1"/>
                        </a:solidFill>
                        <a:effectLst/>
                        <a:latin typeface="Calibri"/>
                        <a:ea typeface="Times New Roman"/>
                        <a:cs typeface="Arial"/>
                      </a:endParaRPr>
                    </a:p>
                  </a:txBody>
                  <a:tcPr marL="68580" marR="68580" marT="0" marB="0" anchor="ctr"/>
                </a:tc>
              </a:tr>
            </a:tbl>
          </a:graphicData>
        </a:graphic>
      </p:graphicFrame>
      <p:sp>
        <p:nvSpPr>
          <p:cNvPr id="4" name="Rectangle 3"/>
          <p:cNvSpPr/>
          <p:nvPr/>
        </p:nvSpPr>
        <p:spPr>
          <a:xfrm>
            <a:off x="381000" y="4876800"/>
            <a:ext cx="8534400" cy="1897955"/>
          </a:xfrm>
          <a:prstGeom prst="rect">
            <a:avLst/>
          </a:prstGeom>
        </p:spPr>
        <p:txBody>
          <a:bodyPr wrap="square">
            <a:spAutoFit/>
          </a:bodyPr>
          <a:lstStyle/>
          <a:p>
            <a:pPr algn="r" rtl="1"/>
            <a:r>
              <a:rPr lang="fa-IR" sz="1600" baseline="30000" dirty="0">
                <a:solidFill>
                  <a:prstClr val="black"/>
                </a:solidFill>
              </a:rPr>
              <a:t>- در دوره متوسطه سه ساعت 90 دقیقه و در دوره ابتدایی 5 ساعت 45 دقیقه. این گزارش مربط به حضور دانشجو در طول روز در واحد آموزشی است و گزارش تدریس بر اساس فرم شماره 3 تدوین می‌گردد.</a:t>
            </a:r>
            <a:endParaRPr lang="en-US" sz="1600" baseline="30000" dirty="0">
              <a:solidFill>
                <a:prstClr val="black"/>
              </a:solidFill>
            </a:endParaRPr>
          </a:p>
          <a:p>
            <a:pPr algn="r" rtl="1"/>
            <a:r>
              <a:rPr lang="fa-IR" sz="1600" dirty="0">
                <a:solidFill>
                  <a:prstClr val="black"/>
                </a:solidFill>
              </a:rPr>
              <a:t>ساير فعاليت‌هايي كه دانشجو در طول حضور خود در مدرسه انجام خواهد داد شامل: </a:t>
            </a:r>
            <a:endParaRPr lang="en-US" sz="1600" dirty="0">
              <a:solidFill>
                <a:prstClr val="black"/>
              </a:solidFill>
            </a:endParaRPr>
          </a:p>
          <a:p>
            <a:pPr algn="r" rtl="1"/>
            <a:r>
              <a:rPr lang="fa-IR" sz="1600" dirty="0">
                <a:solidFill>
                  <a:prstClr val="black"/>
                </a:solidFill>
              </a:rPr>
              <a:t>الف- مشاهده و تحليل و تفسير عملكرد معلم در ساير پايه‌ها/ كلاس‌ها/ ساعات/؛ </a:t>
            </a:r>
            <a:endParaRPr lang="en-US" sz="1600" dirty="0">
              <a:solidFill>
                <a:prstClr val="black"/>
              </a:solidFill>
            </a:endParaRPr>
          </a:p>
          <a:p>
            <a:pPr algn="r" rtl="1"/>
            <a:r>
              <a:rPr lang="fa-IR" sz="1600" dirty="0">
                <a:solidFill>
                  <a:prstClr val="black"/>
                </a:solidFill>
              </a:rPr>
              <a:t>ب- مشاركت در اجراي فعاليت در سطح مدرسه شامل: مشاركت با مدير/ معاونين/ ساير كاركنان در انجام وظايف روزانه؛ </a:t>
            </a:r>
            <a:endParaRPr lang="en-US" sz="1600" dirty="0">
              <a:solidFill>
                <a:prstClr val="black"/>
              </a:solidFill>
            </a:endParaRPr>
          </a:p>
          <a:p>
            <a:pPr algn="r" rtl="1"/>
            <a:r>
              <a:rPr lang="fa-IR" sz="1600" dirty="0">
                <a:solidFill>
                  <a:prstClr val="black"/>
                </a:solidFill>
              </a:rPr>
              <a:t>ج- مطالعه موقعيت در ابعاد ذكر شده در كارورزي 1/تعاملات، آشنايي با ساختار و سازمان مدرسه (قوانين و مقررات و...). </a:t>
            </a:r>
            <a:endParaRPr lang="en-US" sz="1600" dirty="0">
              <a:solidFill>
                <a:prstClr val="black"/>
              </a:solidFill>
            </a:endParaRPr>
          </a:p>
          <a:p>
            <a:pPr algn="r"/>
            <a:r>
              <a:rPr lang="fa-IR" sz="1600" dirty="0">
                <a:solidFill>
                  <a:prstClr val="black"/>
                </a:solidFill>
              </a:rPr>
              <a:t>گزارش عملكرد ضميمه اين فرم خواهد شد و واكاوي تجارب كسب شده در فرايند فعاليت‌ها در گزارش پاياني مورد استفاده قرار خواهد گرفت</a:t>
            </a:r>
            <a:endParaRPr lang="en-US" sz="1600" dirty="0">
              <a:solidFill>
                <a:prstClr val="black"/>
              </a:solidFill>
            </a:endParaRPr>
          </a:p>
        </p:txBody>
      </p:sp>
    </p:spTree>
    <p:extLst>
      <p:ext uri="{BB962C8B-B14F-4D97-AF65-F5344CB8AC3E}">
        <p14:creationId xmlns:p14="http://schemas.microsoft.com/office/powerpoint/2010/main" val="542986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842" y="685800"/>
            <a:ext cx="8458200" cy="646331"/>
          </a:xfrm>
          <a:prstGeom prst="rect">
            <a:avLst/>
          </a:prstGeom>
        </p:spPr>
        <p:txBody>
          <a:bodyPr wrap="square">
            <a:spAutoFit/>
          </a:bodyPr>
          <a:lstStyle/>
          <a:p>
            <a:pPr algn="r" rtl="1"/>
            <a:r>
              <a:rPr lang="fa-IR" b="1" dirty="0">
                <a:solidFill>
                  <a:prstClr val="black"/>
                </a:solidFill>
              </a:rPr>
              <a:t> </a:t>
            </a:r>
            <a:r>
              <a:rPr lang="fa-IR" b="1" dirty="0" smtClean="0">
                <a:solidFill>
                  <a:prstClr val="black"/>
                </a:solidFill>
              </a:rPr>
              <a:t>كارورزي3</a:t>
            </a:r>
            <a:r>
              <a:rPr lang="fa-IR" dirty="0">
                <a:solidFill>
                  <a:prstClr val="black"/>
                </a:solidFill>
              </a:rPr>
              <a:t> </a:t>
            </a:r>
            <a:r>
              <a:rPr lang="fa-IR" dirty="0" smtClean="0">
                <a:solidFill>
                  <a:prstClr val="black"/>
                </a:solidFill>
              </a:rPr>
              <a:t>   </a:t>
            </a:r>
            <a:r>
              <a:rPr lang="fa-IR" b="1" dirty="0" smtClean="0">
                <a:solidFill>
                  <a:prstClr val="black"/>
                </a:solidFill>
              </a:rPr>
              <a:t>فرم </a:t>
            </a:r>
            <a:r>
              <a:rPr lang="fa-IR" b="1" dirty="0">
                <a:solidFill>
                  <a:prstClr val="black"/>
                </a:solidFill>
              </a:rPr>
              <a:t>ب: گزارش جلسات بحث و گفتگو با استاد/ گروه‌های کوچک/ بحث‌های جمعی/ سمینارها:</a:t>
            </a:r>
            <a:endParaRPr lang="en-US" dirty="0">
              <a:solidFill>
                <a:prstClr val="black"/>
              </a:solidFill>
            </a:endParaRPr>
          </a:p>
          <a:p>
            <a:r>
              <a:rPr lang="en-US" dirty="0">
                <a:solidFill>
                  <a:prstClr val="black"/>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1465104157"/>
              </p:ext>
            </p:extLst>
          </p:nvPr>
        </p:nvGraphicFramePr>
        <p:xfrm>
          <a:off x="152399" y="1105228"/>
          <a:ext cx="8915401" cy="5591037"/>
        </p:xfrm>
        <a:graphic>
          <a:graphicData uri="http://schemas.openxmlformats.org/drawingml/2006/table">
            <a:tbl>
              <a:tblPr rtl="1" firstRow="1" firstCol="1" bandRow="1">
                <a:tableStyleId>{E8B1032C-EA38-4F05-BA0D-38AFFFC7BED3}</a:tableStyleId>
              </a:tblPr>
              <a:tblGrid>
                <a:gridCol w="1202889"/>
                <a:gridCol w="1346573"/>
                <a:gridCol w="2285849"/>
                <a:gridCol w="175742"/>
                <a:gridCol w="565263"/>
                <a:gridCol w="3339085"/>
              </a:tblGrid>
              <a:tr h="457200">
                <a:tc gridSpan="6">
                  <a:txBody>
                    <a:bodyPr/>
                    <a:lstStyle/>
                    <a:p>
                      <a:pPr marL="0" marR="0" algn="just" rtl="1">
                        <a:lnSpc>
                          <a:spcPct val="115000"/>
                        </a:lnSpc>
                        <a:spcBef>
                          <a:spcPts val="0"/>
                        </a:spcBef>
                        <a:spcAft>
                          <a:spcPts val="0"/>
                        </a:spcAft>
                      </a:pPr>
                      <a:r>
                        <a:rPr lang="fa-IR" sz="1600" dirty="0">
                          <a:effectLst/>
                        </a:rPr>
                        <a:t>نام دانشجو:                                                              مدرسه:                                           </a:t>
                      </a:r>
                      <a:r>
                        <a:rPr lang="fa-IR" sz="1600" dirty="0" smtClean="0">
                          <a:effectLst/>
                        </a:rPr>
                        <a:t>       معلم </a:t>
                      </a:r>
                      <a:r>
                        <a:rPr lang="fa-IR" sz="1600" dirty="0">
                          <a:effectLst/>
                        </a:rPr>
                        <a:t>راهنما:</a:t>
                      </a:r>
                      <a:endParaRPr lang="en-US" sz="1600" b="1" dirty="0">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1709">
                <a:tc>
                  <a:txBody>
                    <a:bodyPr/>
                    <a:lstStyle/>
                    <a:p>
                      <a:pPr marL="0" marR="0" algn="ctr" rtl="1">
                        <a:lnSpc>
                          <a:spcPct val="115000"/>
                        </a:lnSpc>
                        <a:spcBef>
                          <a:spcPts val="0"/>
                        </a:spcBef>
                        <a:spcAft>
                          <a:spcPts val="0"/>
                        </a:spcAft>
                      </a:pPr>
                      <a:r>
                        <a:rPr lang="fa-IR" sz="1600">
                          <a:effectLst/>
                        </a:rPr>
                        <a:t> </a:t>
                      </a:r>
                      <a:endParaRPr lang="en-US" sz="1600">
                        <a:effectLst/>
                      </a:endParaRPr>
                    </a:p>
                    <a:p>
                      <a:pPr marL="0" marR="0" algn="ctr" rtl="1">
                        <a:lnSpc>
                          <a:spcPct val="115000"/>
                        </a:lnSpc>
                        <a:spcBef>
                          <a:spcPts val="0"/>
                        </a:spcBef>
                        <a:spcAft>
                          <a:spcPts val="0"/>
                        </a:spcAft>
                      </a:pPr>
                      <a:r>
                        <a:rPr lang="fa-IR" sz="1600">
                          <a:effectLst/>
                        </a:rPr>
                        <a:t>جلسات</a:t>
                      </a:r>
                      <a:endParaRPr lang="en-US" sz="1600" b="1">
                        <a:effectLst/>
                        <a:latin typeface="Calibri"/>
                        <a:ea typeface="Times New Roman"/>
                        <a:cs typeface="Arial"/>
                      </a:endParaRPr>
                    </a:p>
                  </a:txBody>
                  <a:tcPr marL="68580" marR="68580" marT="0" marB="0" anchor="ctr"/>
                </a:tc>
                <a:tc>
                  <a:txBody>
                    <a:bodyPr/>
                    <a:lstStyle/>
                    <a:p>
                      <a:pPr marL="0" marR="0" algn="ctr" rtl="1">
                        <a:lnSpc>
                          <a:spcPct val="115000"/>
                        </a:lnSpc>
                        <a:spcBef>
                          <a:spcPts val="0"/>
                        </a:spcBef>
                        <a:spcAft>
                          <a:spcPts val="0"/>
                        </a:spcAft>
                      </a:pPr>
                      <a:r>
                        <a:rPr lang="fa-IR" sz="1600" dirty="0">
                          <a:effectLst/>
                        </a:rPr>
                        <a:t>زمان</a:t>
                      </a:r>
                      <a:endParaRPr lang="en-US" sz="1600" b="1" dirty="0">
                        <a:effectLst/>
                        <a:latin typeface="Calibri"/>
                        <a:ea typeface="Times New Roman"/>
                        <a:cs typeface="Arial"/>
                      </a:endParaRPr>
                    </a:p>
                  </a:txBody>
                  <a:tcPr marL="68580" marR="68580" marT="0" marB="0" anchor="ctr"/>
                </a:tc>
                <a:tc>
                  <a:txBody>
                    <a:bodyPr/>
                    <a:lstStyle/>
                    <a:p>
                      <a:pPr marL="0" marR="0" algn="ctr" rtl="1">
                        <a:lnSpc>
                          <a:spcPct val="115000"/>
                        </a:lnSpc>
                        <a:spcBef>
                          <a:spcPts val="0"/>
                        </a:spcBef>
                        <a:spcAft>
                          <a:spcPts val="0"/>
                        </a:spcAft>
                      </a:pPr>
                      <a:r>
                        <a:rPr lang="fa-IR" sz="1600">
                          <a:effectLst/>
                        </a:rPr>
                        <a:t>ارائه دهنده:</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115000"/>
                        </a:lnSpc>
                        <a:spcBef>
                          <a:spcPts val="0"/>
                        </a:spcBef>
                        <a:spcAft>
                          <a:spcPts val="0"/>
                        </a:spcAft>
                      </a:pPr>
                      <a:r>
                        <a:rPr lang="fa-IR" sz="1600">
                          <a:effectLst/>
                        </a:rPr>
                        <a:t>محتواي بحث‌ها:</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fa-IR" sz="1600">
                          <a:effectLst/>
                        </a:rPr>
                        <a:t>يافته‌ها/ پرسش‌ها</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اول</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دوم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سوم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چهارم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پنجم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ششم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dirty="0">
                          <a:effectLst/>
                        </a:rPr>
                        <a:t> </a:t>
                      </a:r>
                      <a:endParaRPr lang="en-US" sz="1600" b="1" dirty="0">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هفتم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هشتم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نهم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دهم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dirty="0">
                          <a:effectLst/>
                        </a:rPr>
                        <a:t> </a:t>
                      </a:r>
                      <a:endParaRPr lang="en-US" sz="1600" b="1" dirty="0">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يازدهم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دوازدهم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سيزدهم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چهاردهم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پانزدهم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207726">
                <a:tc>
                  <a:txBody>
                    <a:bodyPr/>
                    <a:lstStyle/>
                    <a:p>
                      <a:pPr marL="0" marR="0" algn="ctr" rtl="1">
                        <a:lnSpc>
                          <a:spcPct val="90000"/>
                        </a:lnSpc>
                        <a:spcBef>
                          <a:spcPts val="900"/>
                        </a:spcBef>
                        <a:spcAft>
                          <a:spcPts val="900"/>
                        </a:spcAft>
                      </a:pPr>
                      <a:r>
                        <a:rPr lang="fa-IR" sz="1600">
                          <a:effectLst/>
                        </a:rPr>
                        <a:t>شانزدهم</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gridSpan="2">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90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65860">
                <a:tc gridSpan="3">
                  <a:txBody>
                    <a:bodyPr/>
                    <a:lstStyle/>
                    <a:p>
                      <a:pPr marL="0" marR="0" algn="ctr" rtl="1">
                        <a:lnSpc>
                          <a:spcPct val="115000"/>
                        </a:lnSpc>
                        <a:spcBef>
                          <a:spcPts val="900"/>
                        </a:spcBef>
                        <a:spcAft>
                          <a:spcPts val="900"/>
                        </a:spcAft>
                      </a:pPr>
                      <a:r>
                        <a:rPr lang="fa-IR" sz="1600">
                          <a:effectLst/>
                        </a:rPr>
                        <a:t>جمع بندی و تحلیل نهایی</a:t>
                      </a:r>
                      <a:endParaRPr lang="en-US" sz="1600" b="1">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c gridSpan="2">
                  <a:txBody>
                    <a:bodyPr/>
                    <a:lstStyle/>
                    <a:p>
                      <a:pPr marL="0" marR="0" algn="ctr" rtl="1">
                        <a:lnSpc>
                          <a:spcPct val="115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c hMerge="1">
                  <a:txBody>
                    <a:bodyPr/>
                    <a:lstStyle/>
                    <a:p>
                      <a:endParaRPr lang="en-US"/>
                    </a:p>
                  </a:txBody>
                  <a:tcPr/>
                </a:tc>
                <a:tc>
                  <a:txBody>
                    <a:bodyPr/>
                    <a:lstStyle/>
                    <a:p>
                      <a:pPr marL="0" marR="0" algn="ctr" rtl="1">
                        <a:lnSpc>
                          <a:spcPct val="115000"/>
                        </a:lnSpc>
                        <a:spcBef>
                          <a:spcPts val="900"/>
                        </a:spcBef>
                        <a:spcAft>
                          <a:spcPts val="900"/>
                        </a:spcAft>
                      </a:pPr>
                      <a:r>
                        <a:rPr lang="fa-IR" sz="1600">
                          <a:effectLst/>
                        </a:rPr>
                        <a:t> </a:t>
                      </a:r>
                      <a:endParaRPr lang="en-US" sz="1600" b="1">
                        <a:effectLst/>
                        <a:latin typeface="Calibri"/>
                        <a:ea typeface="Times New Roman"/>
                        <a:cs typeface="Arial"/>
                      </a:endParaRPr>
                    </a:p>
                  </a:txBody>
                  <a:tcPr marL="68580" marR="68580" marT="0" marB="0" anchor="ctr"/>
                </a:tc>
              </a:tr>
              <a:tr h="0">
                <a:tc gridSpan="4">
                  <a:txBody>
                    <a:bodyPr/>
                    <a:lstStyle/>
                    <a:p>
                      <a:pPr marL="0" marR="0" algn="just" rtl="1">
                        <a:lnSpc>
                          <a:spcPct val="115000"/>
                        </a:lnSpc>
                        <a:spcBef>
                          <a:spcPts val="900"/>
                        </a:spcBef>
                        <a:spcAft>
                          <a:spcPts val="900"/>
                        </a:spcAft>
                      </a:pPr>
                      <a:r>
                        <a:rPr lang="fa-IR" sz="1600">
                          <a:effectLst/>
                        </a:rPr>
                        <a:t>استاد راهنماي تحصصي:</a:t>
                      </a:r>
                      <a:endParaRPr lang="en-US" sz="1600" b="1">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just" rtl="1">
                        <a:lnSpc>
                          <a:spcPct val="115000"/>
                        </a:lnSpc>
                        <a:spcBef>
                          <a:spcPts val="900"/>
                        </a:spcBef>
                        <a:spcAft>
                          <a:spcPts val="900"/>
                        </a:spcAft>
                      </a:pPr>
                      <a:r>
                        <a:rPr lang="fa-IR" sz="1600" dirty="0">
                          <a:effectLst/>
                        </a:rPr>
                        <a:t>استاد راهنماي علوم تربيتي:</a:t>
                      </a:r>
                      <a:endParaRPr lang="en-US" sz="1600" b="1" dirty="0">
                        <a:effectLst/>
                        <a:latin typeface="Calibri"/>
                        <a:ea typeface="Times New Roman"/>
                        <a:cs typeface="Arial"/>
                      </a:endParaRPr>
                    </a:p>
                  </a:txBody>
                  <a:tcPr marL="68580" marR="68580" marT="0" marB="0" anchor="ctr"/>
                </a:tc>
                <a:tc hMerge="1">
                  <a:txBody>
                    <a:bodyPr/>
                    <a:lstStyle/>
                    <a:p>
                      <a:endParaRPr lang="en-US"/>
                    </a:p>
                  </a:txBody>
                  <a:tcPr/>
                </a:tc>
              </a:tr>
            </a:tbl>
          </a:graphicData>
        </a:graphic>
      </p:graphicFrame>
    </p:spTree>
    <p:extLst>
      <p:ext uri="{BB962C8B-B14F-4D97-AF65-F5344CB8AC3E}">
        <p14:creationId xmlns:p14="http://schemas.microsoft.com/office/powerpoint/2010/main" val="6354620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uble Brace 1"/>
          <p:cNvSpPr>
            <a:spLocks noChangeArrowheads="1"/>
          </p:cNvSpPr>
          <p:nvPr/>
        </p:nvSpPr>
        <p:spPr bwMode="auto">
          <a:xfrm>
            <a:off x="764464" y="846893"/>
            <a:ext cx="1309687" cy="5640888"/>
          </a:xfrm>
          <a:prstGeom prst="bracePair">
            <a:avLst>
              <a:gd name="adj" fmla="val 8333"/>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solidFill>
                <a:prstClr val="black"/>
              </a:solidFill>
            </a:endParaRPr>
          </a:p>
        </p:txBody>
      </p:sp>
      <p:sp>
        <p:nvSpPr>
          <p:cNvPr id="4" name="Text Box 2"/>
          <p:cNvSpPr txBox="1">
            <a:spLocks noChangeArrowheads="1"/>
          </p:cNvSpPr>
          <p:nvPr/>
        </p:nvSpPr>
        <p:spPr bwMode="auto">
          <a:xfrm>
            <a:off x="1015833" y="589128"/>
            <a:ext cx="949325" cy="52879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rtl="1" fontAlgn="base">
              <a:spcBef>
                <a:spcPct val="0"/>
              </a:spcBef>
              <a:spcAft>
                <a:spcPct val="0"/>
              </a:spcAft>
            </a:pPr>
            <a:r>
              <a:rPr lang="fa-IR" sz="1100" b="1" smtClean="0">
                <a:solidFill>
                  <a:srgbClr val="FF0000"/>
                </a:solidFill>
                <a:latin typeface="Arial" pitchFamily="34" charset="0"/>
                <a:ea typeface="Calibri" pitchFamily="34" charset="0"/>
                <a:cs typeface="B Nazanin" pitchFamily="2" charset="-78"/>
              </a:rPr>
              <a:t>کل این فرایند گفتگو میان استاد و دانشجو/ قبل و پس از اجرا در طی گزارش مکتوب و با لحاظ کردن سه سطح بازخورد تاملی</a:t>
            </a:r>
            <a:endParaRPr lang="fa-IR" smtClean="0">
              <a:solidFill>
                <a:prstClr val="black"/>
              </a:solidFill>
              <a:latin typeface="Arial" pitchFamily="34" charset="0"/>
              <a:cs typeface="Arial"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8" name="Rectangle 7"/>
          <p:cNvSpPr/>
          <p:nvPr/>
        </p:nvSpPr>
        <p:spPr>
          <a:xfrm>
            <a:off x="1981200" y="589128"/>
            <a:ext cx="6934200" cy="5985613"/>
          </a:xfrm>
          <a:prstGeom prst="rect">
            <a:avLst/>
          </a:prstGeom>
        </p:spPr>
        <p:txBody>
          <a:bodyPr wrap="square">
            <a:spAutoFit/>
          </a:bodyPr>
          <a:lstStyle/>
          <a:p>
            <a:pPr algn="r" rtl="1">
              <a:lnSpc>
                <a:spcPct val="107000"/>
              </a:lnSpc>
              <a:spcAft>
                <a:spcPts val="800"/>
              </a:spcAft>
            </a:pPr>
            <a:r>
              <a:rPr lang="fa-IR" sz="1400" dirty="0">
                <a:solidFill>
                  <a:srgbClr val="FF0000"/>
                </a:solidFill>
                <a:latin typeface="Calibri"/>
                <a:ea typeface="Calibri"/>
                <a:cs typeface="Arial"/>
              </a:rPr>
              <a:t>- </a:t>
            </a:r>
            <a:r>
              <a:rPr lang="fa-IR" sz="1400" b="1" dirty="0">
                <a:solidFill>
                  <a:srgbClr val="FF0000"/>
                </a:solidFill>
                <a:latin typeface="Calibri"/>
                <a:ea typeface="Calibri"/>
                <a:cs typeface="B Nazanin"/>
              </a:rPr>
              <a:t>مروری گزارش پایانی( واکاوی تجربه)کارورزی 1و 2</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srgbClr val="FF0000"/>
                </a:solidFill>
                <a:latin typeface="Calibri"/>
                <a:ea typeface="Calibri"/>
                <a:cs typeface="B Nazanin"/>
              </a:rPr>
              <a:t>2- طرح سوالات / کفایت گزارشها برای ادامه و یا در صورت لزوم تکمیل مطالعه</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srgbClr val="FF0000"/>
                </a:solidFill>
                <a:latin typeface="Calibri"/>
                <a:ea typeface="Calibri"/>
                <a:cs typeface="B Nazanin"/>
              </a:rPr>
              <a:t>3-شناسایی ظرفیتها: ایجاد درگیری ذهنی/ تفاوتهای فردی/ ظرفیت بالقوه جمعی</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srgbClr val="FF0000"/>
                </a:solidFill>
                <a:latin typeface="Calibri"/>
                <a:ea typeface="Calibri"/>
                <a:cs typeface="B Nazanin"/>
              </a:rPr>
              <a:t>4- تهیه طرح آموزش</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محتوا( کتاب درسی / برنامه درسی) در قالب مفاهیم و مهارتها</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پیامد یادگیری</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برقراری ارتباط</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تجربه کردن</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به کاربستن</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به اشتراک گذاشتن</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انتقال به موقعیت جدید</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سنجش</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5</a:t>
            </a:r>
            <a:r>
              <a:rPr lang="fa-IR" sz="1400" b="1" dirty="0">
                <a:solidFill>
                  <a:srgbClr val="FF0000"/>
                </a:solidFill>
                <a:latin typeface="Calibri"/>
                <a:ea typeface="Calibri"/>
                <a:cs typeface="B Nazanin"/>
              </a:rPr>
              <a:t>- اجرا</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محتوا( کتاب درسی / برنامه درسی) در قالب مفاهیم و مهارتها</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پیامد یادگیری</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برقراری ارتباط</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هدایت و بازخورد</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تجربه </a:t>
            </a:r>
            <a:r>
              <a:rPr lang="fa-IR" sz="1400" b="1" dirty="0" smtClean="0">
                <a:solidFill>
                  <a:prstClr val="black"/>
                </a:solidFill>
                <a:latin typeface="Calibri"/>
                <a:ea typeface="Calibri"/>
                <a:cs typeface="B Nazanin"/>
              </a:rPr>
              <a:t>کردن</a:t>
            </a:r>
            <a:endParaRPr lang="en-US" sz="1400" dirty="0">
              <a:solidFill>
                <a:prstClr val="black"/>
              </a:solidFill>
              <a:latin typeface="Calibri"/>
              <a:ea typeface="Calibri"/>
              <a:cs typeface="Arial"/>
            </a:endParaRPr>
          </a:p>
        </p:txBody>
      </p:sp>
      <p:sp>
        <p:nvSpPr>
          <p:cNvPr id="9" name="Rectangle 8"/>
          <p:cNvSpPr/>
          <p:nvPr/>
        </p:nvSpPr>
        <p:spPr>
          <a:xfrm>
            <a:off x="1981200" y="826396"/>
            <a:ext cx="1981200" cy="5780429"/>
          </a:xfrm>
          <a:prstGeom prst="rect">
            <a:avLst/>
          </a:prstGeom>
        </p:spPr>
        <p:txBody>
          <a:bodyPr wrap="square">
            <a:spAutoFit/>
          </a:bodyPr>
          <a:lstStyle/>
          <a:p>
            <a:pPr algn="r" rtl="1">
              <a:lnSpc>
                <a:spcPct val="107000"/>
              </a:lnSpc>
              <a:spcAft>
                <a:spcPts val="800"/>
              </a:spcAft>
            </a:pPr>
            <a:r>
              <a:rPr lang="fa-IR" sz="1400" b="1" dirty="0">
                <a:solidFill>
                  <a:prstClr val="black"/>
                </a:solidFill>
                <a:latin typeface="Calibri"/>
                <a:ea typeface="Calibri"/>
                <a:cs typeface="B Nazanin"/>
              </a:rPr>
              <a:t>هدایت و بازخورد</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به کاربستن</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هدایت و بازخورد</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به اشتراک گذاشتن</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هدایت و بازخورد</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انتقال به موقعیت جدید</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هدایت و بازخورد</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سنجش</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5</a:t>
            </a:r>
            <a:r>
              <a:rPr lang="fa-IR" sz="1400" b="1" dirty="0">
                <a:solidFill>
                  <a:srgbClr val="FF0000"/>
                </a:solidFill>
                <a:latin typeface="Calibri"/>
                <a:ea typeface="Calibri"/>
                <a:cs typeface="B Nazanin"/>
              </a:rPr>
              <a:t>- تحلیل و تفسیر</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محتوا( کتاب درسی / برنامه درسی) در قالب مفاهیم و مهارتها</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پیامد یادگیری</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برقراری ارتباط</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تجربه کردن</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به کاربستن</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به اشتراک گذاشتن</a:t>
            </a:r>
            <a:endParaRPr lang="en-US" sz="1400" dirty="0">
              <a:solidFill>
                <a:prstClr val="black"/>
              </a:solidFill>
              <a:latin typeface="Calibri"/>
              <a:ea typeface="Calibri"/>
              <a:cs typeface="Arial"/>
            </a:endParaRPr>
          </a:p>
          <a:p>
            <a:pPr algn="r" rtl="1">
              <a:lnSpc>
                <a:spcPct val="107000"/>
              </a:lnSpc>
              <a:spcAft>
                <a:spcPts val="800"/>
              </a:spcAft>
            </a:pPr>
            <a:r>
              <a:rPr lang="fa-IR" sz="1400" b="1" dirty="0">
                <a:solidFill>
                  <a:prstClr val="black"/>
                </a:solidFill>
                <a:latin typeface="Calibri"/>
                <a:ea typeface="Calibri"/>
                <a:cs typeface="B Nazanin"/>
              </a:rPr>
              <a:t>انتقال به موقعیت جدید</a:t>
            </a:r>
            <a:endParaRPr lang="en-US" sz="1400" dirty="0">
              <a:solidFill>
                <a:prstClr val="black"/>
              </a:solidFill>
              <a:latin typeface="Calibri"/>
              <a:ea typeface="Calibri"/>
              <a:cs typeface="Arial"/>
            </a:endParaRPr>
          </a:p>
        </p:txBody>
      </p:sp>
    </p:spTree>
    <p:extLst>
      <p:ext uri="{BB962C8B-B14F-4D97-AF65-F5344CB8AC3E}">
        <p14:creationId xmlns:p14="http://schemas.microsoft.com/office/powerpoint/2010/main" val="34779733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228600" y="838200"/>
            <a:ext cx="8382000" cy="5486400"/>
          </a:xfrm>
          <a:prstGeom prst="ribbon">
            <a:avLst/>
          </a:prstGeom>
          <a:solidFill>
            <a:srgbClr val="CCFF99"/>
          </a:solidFill>
          <a:ln>
            <a:solidFill>
              <a:srgbClr val="FF0000"/>
            </a:solidFill>
          </a:ln>
          <a:effectLst>
            <a:glow rad="228600">
              <a:schemeClr val="accent3">
                <a:satMod val="175000"/>
                <a:alpha val="40000"/>
              </a:schemeClr>
            </a:glow>
            <a:outerShdw blurRad="57150" dist="38100" dir="5400000" algn="ctr" rotWithShape="0">
              <a:schemeClr val="accent2">
                <a:shade val="9000"/>
                <a:satMod val="105000"/>
                <a:alpha val="48000"/>
              </a:schemeClr>
            </a:outerShdw>
            <a:reflection blurRad="6350" stA="50000" endA="300" endPos="55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1" anchor="ctr"/>
          <a:lstStyle/>
          <a:p>
            <a:pPr algn="ctr" fontAlgn="base">
              <a:spcBef>
                <a:spcPct val="0"/>
              </a:spcBef>
              <a:spcAft>
                <a:spcPct val="0"/>
              </a:spcAft>
              <a:defRPr/>
            </a:pPr>
            <a:r>
              <a:rPr lang="fa-IR" sz="3600" b="1" dirty="0" smtClean="0">
                <a:solidFill>
                  <a:srgbClr val="C00000"/>
                </a:solidFill>
                <a:latin typeface="Arial" pitchFamily="34" charset="0"/>
                <a:cs typeface="B Jadid" pitchFamily="2" charset="-78"/>
              </a:rPr>
              <a:t>ازتلاش </a:t>
            </a:r>
            <a:r>
              <a:rPr lang="fa-IR" sz="3600" b="1" dirty="0">
                <a:solidFill>
                  <a:srgbClr val="C00000"/>
                </a:solidFill>
                <a:latin typeface="Arial" pitchFamily="34" charset="0"/>
                <a:cs typeface="B Jadid" pitchFamily="2" charset="-78"/>
              </a:rPr>
              <a:t>هاي </a:t>
            </a:r>
            <a:r>
              <a:rPr lang="fa-IR" sz="3600" b="1" dirty="0" smtClean="0">
                <a:solidFill>
                  <a:srgbClr val="C00000"/>
                </a:solidFill>
                <a:latin typeface="Arial" pitchFamily="34" charset="0"/>
                <a:cs typeface="B Jadid" pitchFamily="2" charset="-78"/>
              </a:rPr>
              <a:t>مستمروتحمل شما عزیزان تقدير وتشكر مي شود </a:t>
            </a:r>
            <a:r>
              <a:rPr lang="en-US" sz="3600" b="1" dirty="0" smtClean="0">
                <a:solidFill>
                  <a:srgbClr val="C00000"/>
                </a:solidFill>
                <a:latin typeface="Arial" pitchFamily="34" charset="0"/>
                <a:cs typeface="B Jadid" pitchFamily="2" charset="-78"/>
              </a:rPr>
              <a:t/>
            </a:r>
            <a:br>
              <a:rPr lang="en-US" sz="3600" b="1" dirty="0" smtClean="0">
                <a:solidFill>
                  <a:srgbClr val="C00000"/>
                </a:solidFill>
                <a:latin typeface="Arial" pitchFamily="34" charset="0"/>
                <a:cs typeface="B Jadid" pitchFamily="2" charset="-78"/>
              </a:rPr>
            </a:br>
            <a:endParaRPr lang="fa-IR" sz="3600" dirty="0">
              <a:solidFill>
                <a:srgbClr val="C00000"/>
              </a:solidFill>
              <a:cs typeface="B Jadid" pitchFamily="2" charset="-78"/>
            </a:endParaRPr>
          </a:p>
        </p:txBody>
      </p:sp>
    </p:spTree>
    <p:extLst>
      <p:ext uri="{BB962C8B-B14F-4D97-AF65-F5344CB8AC3E}">
        <p14:creationId xmlns:p14="http://schemas.microsoft.com/office/powerpoint/2010/main" val="15953498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58674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p>
            <a:pPr lvl="0" algn="ctr" fontAlgn="base">
              <a:spcAft>
                <a:spcPct val="0"/>
              </a:spcAft>
            </a:pPr>
            <a:r>
              <a:rPr lang="fa-IR" sz="3200" b="1" dirty="0">
                <a:solidFill>
                  <a:srgbClr val="FF0000"/>
                </a:solidFill>
                <a:latin typeface="Arial" pitchFamily="34" charset="0"/>
                <a:ea typeface="+mn-ea"/>
                <a:cs typeface="B Homa" pitchFamily="2" charset="-78"/>
              </a:rPr>
              <a:t>باتشکر وسپاس از توجه وعنایت شما </a:t>
            </a:r>
            <a:r>
              <a:rPr lang="fa-IR" sz="3200" b="1" dirty="0" smtClean="0">
                <a:solidFill>
                  <a:srgbClr val="FF0000"/>
                </a:solidFill>
                <a:latin typeface="Arial" pitchFamily="34" charset="0"/>
                <a:ea typeface="+mn-ea"/>
                <a:cs typeface="B Homa" pitchFamily="2" charset="-78"/>
              </a:rPr>
              <a:t>عزیزان</a:t>
            </a:r>
            <a:r>
              <a:rPr lang="fa-IR" sz="3200" b="1" dirty="0">
                <a:solidFill>
                  <a:srgbClr val="FF0000"/>
                </a:solidFill>
                <a:latin typeface="Arial" pitchFamily="34" charset="0"/>
                <a:ea typeface="+mn-ea"/>
                <a:cs typeface="B Homa" pitchFamily="2" charset="-78"/>
              </a:rPr>
              <a:t/>
            </a:r>
            <a:br>
              <a:rPr lang="fa-IR" sz="3200" b="1" dirty="0">
                <a:solidFill>
                  <a:srgbClr val="FF0000"/>
                </a:solidFill>
                <a:latin typeface="Arial" pitchFamily="34" charset="0"/>
                <a:ea typeface="+mn-ea"/>
                <a:cs typeface="B Homa" pitchFamily="2" charset="-78"/>
              </a:rPr>
            </a:br>
            <a:r>
              <a:rPr lang="fa-IR" sz="3200" b="1" dirty="0">
                <a:solidFill>
                  <a:srgbClr val="FF0000"/>
                </a:solidFill>
                <a:latin typeface="Arial" pitchFamily="34" charset="0"/>
                <a:ea typeface="+mn-ea"/>
                <a:cs typeface="B Homa" pitchFamily="2" charset="-78"/>
              </a:rPr>
              <a:t>تعجیل در فرج قائم آل محمد (ص ) حضرت مهدی صاحب عصر والزمان(عج) وطول عمر باعزت وبركت مقام عظماي ولايت وتوفيق بيشتر دولت تدبير واميد صـــــــــــــلوات</a:t>
            </a:r>
            <a:br>
              <a:rPr lang="fa-IR" sz="3200" b="1" dirty="0">
                <a:solidFill>
                  <a:srgbClr val="FF0000"/>
                </a:solidFill>
                <a:latin typeface="Arial" pitchFamily="34" charset="0"/>
                <a:ea typeface="+mn-ea"/>
                <a:cs typeface="B Homa" pitchFamily="2" charset="-78"/>
              </a:rPr>
            </a:br>
            <a:r>
              <a:rPr lang="fa-IR" sz="3200" dirty="0">
                <a:solidFill>
                  <a:srgbClr val="FF0000"/>
                </a:solidFill>
                <a:latin typeface="Arial" pitchFamily="34" charset="0"/>
                <a:ea typeface="+mn-ea"/>
                <a:cs typeface="Arial" pitchFamily="34" charset="0"/>
              </a:rPr>
              <a:t/>
            </a:r>
            <a:br>
              <a:rPr lang="fa-IR" sz="3200" dirty="0">
                <a:solidFill>
                  <a:srgbClr val="FF0000"/>
                </a:solidFill>
                <a:latin typeface="Arial" pitchFamily="34" charset="0"/>
                <a:ea typeface="+mn-ea"/>
                <a:cs typeface="Arial" pitchFamily="34" charset="0"/>
              </a:rPr>
            </a:br>
            <a:r>
              <a:rPr lang="fa-IR" sz="3200" dirty="0">
                <a:solidFill>
                  <a:srgbClr val="FF0000"/>
                </a:solidFill>
                <a:latin typeface="Arial" pitchFamily="34" charset="0"/>
                <a:ea typeface="+mn-ea"/>
                <a:cs typeface="Arial" pitchFamily="34" charset="0"/>
              </a:rPr>
              <a:t> </a:t>
            </a:r>
            <a:r>
              <a:rPr lang="en-US" sz="3200" dirty="0">
                <a:solidFill>
                  <a:srgbClr val="FF0000"/>
                </a:solidFill>
                <a:latin typeface="Arial" pitchFamily="34" charset="0"/>
                <a:ea typeface="+mn-ea"/>
                <a:cs typeface="Arial" pitchFamily="34" charset="0"/>
              </a:rPr>
              <a:t/>
            </a:r>
            <a:br>
              <a:rPr lang="en-US" sz="3200" dirty="0">
                <a:solidFill>
                  <a:srgbClr val="FF0000"/>
                </a:solidFill>
                <a:latin typeface="Arial" pitchFamily="34" charset="0"/>
                <a:ea typeface="+mn-ea"/>
                <a:cs typeface="Arial" pitchFamily="34" charset="0"/>
              </a:rPr>
            </a:br>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17372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endParaRPr lang="en-US" sz="2400" dirty="0">
              <a:latin typeface="Arial" pitchFamily="34" charset="0"/>
              <a:cs typeface="Arial" pitchFamily="34" charset="0"/>
            </a:endParaRPr>
          </a:p>
        </p:txBody>
      </p:sp>
      <p:pic>
        <p:nvPicPr>
          <p:cNvPr id="3" name="Picture 2" descr="خبرگزاری فارس: کارناوال گل در شهر مشهد به راه می‌افت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686800" cy="54102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pic>
      <p:sp>
        <p:nvSpPr>
          <p:cNvPr id="4" name="Rectangle 3"/>
          <p:cNvSpPr/>
          <p:nvPr/>
        </p:nvSpPr>
        <p:spPr>
          <a:xfrm>
            <a:off x="2133600" y="3276600"/>
            <a:ext cx="6248400" cy="3046988"/>
          </a:xfrm>
          <a:prstGeom prst="rect">
            <a:avLst/>
          </a:prstGeom>
        </p:spPr>
        <p:txBody>
          <a:bodyPr wrap="square">
            <a:spAutoFit/>
          </a:bodyPr>
          <a:lstStyle/>
          <a:p>
            <a:pPr algn="ctr"/>
            <a:r>
              <a:rPr lang="fa-IR" sz="9600" dirty="0" smtClean="0">
                <a:solidFill>
                  <a:srgbClr val="FFFF00"/>
                </a:solidFill>
                <a:latin typeface="110_Besmellah" pitchFamily="2" charset="0"/>
                <a:cs typeface="B Jadid" pitchFamily="2" charset="-78"/>
              </a:rPr>
              <a:t>پایدارباشید</a:t>
            </a:r>
          </a:p>
          <a:p>
            <a:pPr algn="ctr"/>
            <a:r>
              <a:rPr lang="fa-IR" sz="9600" dirty="0" smtClean="0">
                <a:solidFill>
                  <a:srgbClr val="FFFF00"/>
                </a:solidFill>
                <a:latin typeface="110_Besmellah" pitchFamily="2" charset="0"/>
                <a:cs typeface="B Jadid" pitchFamily="2" charset="-78"/>
              </a:rPr>
              <a:t>پایان</a:t>
            </a:r>
            <a:endParaRPr lang="fa-IR" sz="9600" dirty="0">
              <a:solidFill>
                <a:srgbClr val="FFFF00"/>
              </a:solidFill>
              <a:latin typeface="110_Besmellah" pitchFamily="2" charset="0"/>
              <a:cs typeface="B Jadid" pitchFamily="2" charset="-78"/>
            </a:endParaRPr>
          </a:p>
        </p:txBody>
      </p:sp>
    </p:spTree>
    <p:extLst>
      <p:ext uri="{BB962C8B-B14F-4D97-AF65-F5344CB8AC3E}">
        <p14:creationId xmlns:p14="http://schemas.microsoft.com/office/powerpoint/2010/main" val="436853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72289944"/>
              </p:ext>
            </p:extLst>
          </p:nvPr>
        </p:nvGraphicFramePr>
        <p:xfrm>
          <a:off x="228600" y="2438400"/>
          <a:ext cx="8610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09600" y="733920"/>
            <a:ext cx="7848600" cy="830997"/>
          </a:xfrm>
          <a:prstGeom prst="rect">
            <a:avLst/>
          </a:prstGeom>
          <a:solidFill>
            <a:schemeClr val="tx2"/>
          </a:solidFill>
          <a:ln>
            <a:solidFill>
              <a:srgbClr val="FFC000"/>
            </a:solidFill>
          </a:ln>
          <a:scene3d>
            <a:camera prst="perspectiveContrastingLeftFacing"/>
            <a:lightRig rig="threePt" dir="t"/>
          </a:scene3d>
        </p:spPr>
        <p:txBody>
          <a:bodyPr wrap="square">
            <a:spAutoFit/>
          </a:bodyPr>
          <a:lstStyle/>
          <a:p>
            <a:pPr algn="ctr" rtl="1"/>
            <a:r>
              <a:rPr lang="fa-IR" sz="4800" b="1" dirty="0">
                <a:solidFill>
                  <a:srgbClr val="FFFF00"/>
                </a:solidFill>
                <a:cs typeface="B Jadid" pitchFamily="2" charset="-78"/>
              </a:rPr>
              <a:t>اهداف کارگاه:</a:t>
            </a:r>
            <a:endParaRPr lang="en-US" sz="4800" dirty="0">
              <a:solidFill>
                <a:srgbClr val="FFFF00"/>
              </a:solidFill>
              <a:cs typeface="B Jadid" pitchFamily="2" charset="-78"/>
            </a:endParaRPr>
          </a:p>
        </p:txBody>
      </p:sp>
    </p:spTree>
    <p:extLst>
      <p:ext uri="{BB962C8B-B14F-4D97-AF65-F5344CB8AC3E}">
        <p14:creationId xmlns:p14="http://schemas.microsoft.com/office/powerpoint/2010/main" val="2299044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929063"/>
            <a:ext cx="7786742" cy="3429024"/>
          </a:xfrm>
        </p:spPr>
        <p:txBody>
          <a:bodyPr>
            <a:normAutofit/>
          </a:bodyPr>
          <a:lstStyle/>
          <a:p>
            <a:pPr algn="ctr">
              <a:lnSpc>
                <a:spcPct val="150000"/>
              </a:lnSpc>
            </a:pPr>
            <a:endParaRPr lang="fa-IR" sz="3600" b="1" dirty="0" smtClean="0">
              <a:solidFill>
                <a:schemeClr val="accent1"/>
              </a:solidFill>
              <a:cs typeface="B Jadid" pitchFamily="2" charset="-78"/>
            </a:endParaRPr>
          </a:p>
          <a:p>
            <a:pPr algn="ctr">
              <a:lnSpc>
                <a:spcPct val="150000"/>
              </a:lnSpc>
            </a:pPr>
            <a:endParaRPr lang="fa-IR" sz="3600" b="1" dirty="0" smtClean="0">
              <a:solidFill>
                <a:schemeClr val="accent1"/>
              </a:solidFill>
              <a:cs typeface="B Jadid" pitchFamily="2" charset="-78"/>
            </a:endParaRPr>
          </a:p>
          <a:p>
            <a:pPr algn="ctr">
              <a:lnSpc>
                <a:spcPct val="150000"/>
              </a:lnSpc>
            </a:pPr>
            <a:r>
              <a:rPr lang="fa-IR" sz="3600" b="1" dirty="0" smtClean="0">
                <a:solidFill>
                  <a:schemeClr val="accent1"/>
                </a:solidFill>
                <a:cs typeface="B Jadid" pitchFamily="2" charset="-78"/>
              </a:rPr>
              <a:t>طراحی آموزشی و قرار گرفتن درچرخه کنش پژوهی بر اساس تجربیات کسب شده</a:t>
            </a:r>
          </a:p>
          <a:p>
            <a:pPr algn="ctr">
              <a:lnSpc>
                <a:spcPct val="150000"/>
              </a:lnSpc>
            </a:pPr>
            <a:endParaRPr lang="fa-IR" sz="3600" b="1" dirty="0">
              <a:solidFill>
                <a:schemeClr val="accent1"/>
              </a:solidFill>
              <a:cs typeface="B Jadid" pitchFamily="2" charset="-78"/>
            </a:endParaRPr>
          </a:p>
        </p:txBody>
      </p:sp>
      <p:sp>
        <p:nvSpPr>
          <p:cNvPr id="4" name="5-Point Star 3"/>
          <p:cNvSpPr/>
          <p:nvPr/>
        </p:nvSpPr>
        <p:spPr>
          <a:xfrm>
            <a:off x="2261937" y="372979"/>
            <a:ext cx="5029200" cy="3048000"/>
          </a:xfrm>
          <a:prstGeom prst="star5">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Titr" pitchFamily="2" charset="-78"/>
              </a:rPr>
              <a:t>کارورزی 3</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9439684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
                                            <p:txEl>
                                              <p:pRg st="2" end="2"/>
                                            </p:txEl>
                                          </p:spTgt>
                                        </p:tgtEl>
                                      </p:cBhvr>
                                    </p:animEffect>
                                    <p:anim calcmode="lin" valueType="num">
                                      <p:cBhvr>
                                        <p:cTn id="7" dur="20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2" end="2"/>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rect Access Storage 1"/>
          <p:cNvSpPr/>
          <p:nvPr/>
        </p:nvSpPr>
        <p:spPr>
          <a:xfrm>
            <a:off x="1371600" y="2362200"/>
            <a:ext cx="6477000" cy="2133600"/>
          </a:xfrm>
          <a:prstGeom prst="flowChartMagneticDrum">
            <a:avLst/>
          </a:prstGeom>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a-IR" sz="3600" b="1" dirty="0">
                <a:solidFill>
                  <a:srgbClr val="FFFF00"/>
                </a:solidFill>
                <a:latin typeface="Arial" pitchFamily="34" charset="0"/>
                <a:cs typeface="B Jadid" pitchFamily="2" charset="-78"/>
              </a:rPr>
              <a:t>اصول کارورزی</a:t>
            </a:r>
            <a:endParaRPr lang="en-US" sz="3600" dirty="0">
              <a:solidFill>
                <a:srgbClr val="FFFF00"/>
              </a:solidFill>
              <a:cs typeface="B Jadid" pitchFamily="2" charset="-78"/>
            </a:endParaRPr>
          </a:p>
        </p:txBody>
      </p:sp>
    </p:spTree>
    <p:extLst>
      <p:ext uri="{BB962C8B-B14F-4D97-AF65-F5344CB8AC3E}">
        <p14:creationId xmlns:p14="http://schemas.microsoft.com/office/powerpoint/2010/main" val="362302780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228600" y="685800"/>
            <a:ext cx="8610600" cy="5715000"/>
          </a:xfrm>
        </p:spPr>
        <p:txBody>
          <a:bodyPr>
            <a:normAutofit fontScale="90000"/>
          </a:bodyPr>
          <a:lstStyle/>
          <a:p>
            <a:pPr algn="r">
              <a:lnSpc>
                <a:spcPct val="150000"/>
              </a:lnSpc>
            </a:pPr>
            <a:r>
              <a:rPr lang="fa-IR" sz="3600" b="1" dirty="0" smtClean="0">
                <a:solidFill>
                  <a:srgbClr val="002060"/>
                </a:solidFill>
                <a:latin typeface="Arial" pitchFamily="34" charset="0"/>
                <a:cs typeface="Arial" pitchFamily="34" charset="0"/>
              </a:rPr>
              <a:t>اصول کارورزی</a:t>
            </a:r>
            <a:r>
              <a:rPr lang="fa-IR" sz="2400" b="1" dirty="0" smtClean="0">
                <a:solidFill>
                  <a:srgbClr val="002060"/>
                </a:solidFill>
                <a:latin typeface="Arial" pitchFamily="34" charset="0"/>
                <a:cs typeface="Arial" pitchFamily="34" charset="0"/>
              </a:rPr>
              <a:t/>
            </a:r>
            <a:br>
              <a:rPr lang="fa-IR" sz="2400" b="1" dirty="0" smtClean="0">
                <a:solidFill>
                  <a:srgbClr val="002060"/>
                </a:solidFill>
                <a:latin typeface="Arial" pitchFamily="34" charset="0"/>
                <a:cs typeface="Arial" pitchFamily="34" charset="0"/>
              </a:rPr>
            </a:br>
            <a:r>
              <a:rPr lang="fa-IR" sz="2400" dirty="0" smtClean="0">
                <a:solidFill>
                  <a:srgbClr val="002060"/>
                </a:solidFill>
                <a:latin typeface="Arial" pitchFamily="34" charset="0"/>
                <a:cs typeface="Arial" pitchFamily="34" charset="0"/>
              </a:rPr>
              <a:t>1- </a:t>
            </a:r>
            <a:r>
              <a:rPr lang="fa-IR" sz="2400" b="1" dirty="0" smtClean="0">
                <a:solidFill>
                  <a:srgbClr val="FF0000"/>
                </a:solidFill>
                <a:latin typeface="Arial" pitchFamily="34" charset="0"/>
                <a:cs typeface="Arial" pitchFamily="34" charset="0"/>
              </a:rPr>
              <a:t>سالانه و پیوسته بودن برنامه کارورزی </a:t>
            </a:r>
            <a:r>
              <a:rPr lang="fa-IR" sz="2400" dirty="0" smtClean="0">
                <a:solidFill>
                  <a:srgbClr val="002060"/>
                </a:solidFill>
                <a:latin typeface="Arial" pitchFamily="34" charset="0"/>
                <a:cs typeface="Arial" pitchFamily="34" charset="0"/>
              </a:rPr>
              <a:t>( ولی در هر دو  نیمسال انتخاب واحد می شود ) یعنی دانشجو از روز ورود    بچه ها به مدرسه تا پایان مدرسه حضور دارند .</a:t>
            </a:r>
            <a:br>
              <a:rPr lang="fa-IR" sz="2400" dirty="0" smtClean="0">
                <a:solidFill>
                  <a:srgbClr val="002060"/>
                </a:solidFill>
                <a:latin typeface="Arial" pitchFamily="34" charset="0"/>
                <a:cs typeface="Arial" pitchFamily="34" charset="0"/>
              </a:rPr>
            </a:br>
            <a:r>
              <a:rPr lang="fa-IR" sz="2400" dirty="0" smtClean="0">
                <a:solidFill>
                  <a:srgbClr val="002060"/>
                </a:solidFill>
                <a:latin typeface="Arial" pitchFamily="34" charset="0"/>
                <a:cs typeface="Arial" pitchFamily="34" charset="0"/>
              </a:rPr>
              <a:t>2- </a:t>
            </a:r>
            <a:r>
              <a:rPr lang="fa-IR" sz="2400" b="1" dirty="0" smtClean="0">
                <a:solidFill>
                  <a:srgbClr val="FF0000"/>
                </a:solidFill>
                <a:latin typeface="Arial" pitchFamily="34" charset="0"/>
                <a:cs typeface="Arial" pitchFamily="34" charset="0"/>
              </a:rPr>
              <a:t>کانونی بودن برنامه کارورزی </a:t>
            </a:r>
            <a:r>
              <a:rPr lang="fa-IR" sz="2400" dirty="0" smtClean="0">
                <a:solidFill>
                  <a:srgbClr val="002060"/>
                </a:solidFill>
                <a:latin typeface="Arial" pitchFamily="34" charset="0"/>
                <a:cs typeface="Arial" pitchFamily="34" charset="0"/>
              </a:rPr>
              <a:t>: یعنی دانشجو دانش تربیتی و حرفه ای خود را در مدرسه زیر نظر معلم راهنما و مدرس راهنما تمرین می کند .( کارورزی محور و تاروپود تمام برنامه های تربیت معلم است ) .</a:t>
            </a:r>
            <a:br>
              <a:rPr lang="fa-IR" sz="2400" dirty="0" smtClean="0">
                <a:solidFill>
                  <a:srgbClr val="002060"/>
                </a:solidFill>
                <a:latin typeface="Arial" pitchFamily="34" charset="0"/>
                <a:cs typeface="Arial" pitchFamily="34" charset="0"/>
              </a:rPr>
            </a:br>
            <a:r>
              <a:rPr lang="fa-IR" sz="2400" b="1" dirty="0" smtClean="0">
                <a:solidFill>
                  <a:srgbClr val="FF0000"/>
                </a:solidFill>
                <a:latin typeface="Arial" pitchFamily="34" charset="0"/>
                <a:cs typeface="Arial" pitchFamily="34" charset="0"/>
              </a:rPr>
              <a:t>3- اصل پوشش دوره های تحصیلی </a:t>
            </a:r>
            <a:r>
              <a:rPr lang="fa-IR" sz="2400" dirty="0" smtClean="0">
                <a:solidFill>
                  <a:srgbClr val="002060"/>
                </a:solidFill>
                <a:latin typeface="Arial" pitchFamily="34" charset="0"/>
                <a:cs typeface="Arial" pitchFamily="34" charset="0"/>
              </a:rPr>
              <a:t>: برای همه دوره های ابتدایی و متوسطه ، یعنی در کارورزی دانشجویان هم دوره ابتدایی و هم دوره متوسطه را تجربه کنند .</a:t>
            </a:r>
            <a:br>
              <a:rPr lang="fa-IR" sz="2400" dirty="0" smtClean="0">
                <a:solidFill>
                  <a:srgbClr val="002060"/>
                </a:solidFill>
                <a:latin typeface="Arial" pitchFamily="34" charset="0"/>
                <a:cs typeface="Arial" pitchFamily="34" charset="0"/>
              </a:rPr>
            </a:br>
            <a:endParaRPr lang="fa-I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3344889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4315</TotalTime>
  <Words>3218</Words>
  <Application>Microsoft Office PowerPoint</Application>
  <PresentationFormat>On-screen Show (4:3)</PresentationFormat>
  <Paragraphs>441</Paragraphs>
  <Slides>59</Slides>
  <Notes>4</Notes>
  <HiddenSlides>0</HiddenSlides>
  <MMClips>0</MMClips>
  <ScaleCrop>false</ScaleCrop>
  <HeadingPairs>
    <vt:vector size="6" baseType="variant">
      <vt:variant>
        <vt:lpstr>Fonts Used</vt:lpstr>
      </vt:variant>
      <vt:variant>
        <vt:i4>25</vt:i4>
      </vt:variant>
      <vt:variant>
        <vt:lpstr>Theme</vt:lpstr>
      </vt:variant>
      <vt:variant>
        <vt:i4>6</vt:i4>
      </vt:variant>
      <vt:variant>
        <vt:lpstr>Slide Titles</vt:lpstr>
      </vt:variant>
      <vt:variant>
        <vt:i4>59</vt:i4>
      </vt:variant>
    </vt:vector>
  </HeadingPairs>
  <TitlesOfParts>
    <vt:vector size="90" baseType="lpstr">
      <vt:lpstr>Arial Unicode MS</vt:lpstr>
      <vt:lpstr>0 Bardiya</vt:lpstr>
      <vt:lpstr>110_Besmellah</vt:lpstr>
      <vt:lpstr>2  Titr</vt:lpstr>
      <vt:lpstr>Aban</vt:lpstr>
      <vt:lpstr>Arial</vt:lpstr>
      <vt:lpstr>Armin_nazanin Bold</vt:lpstr>
      <vt:lpstr>Armin_Zar</vt:lpstr>
      <vt:lpstr>B Esfehan</vt:lpstr>
      <vt:lpstr>B Homa</vt:lpstr>
      <vt:lpstr>B Jadid</vt:lpstr>
      <vt:lpstr>B Lotus</vt:lpstr>
      <vt:lpstr>B Nazanin</vt:lpstr>
      <vt:lpstr>B Titr</vt:lpstr>
      <vt:lpstr>B Traffic</vt:lpstr>
      <vt:lpstr>B Zar</vt:lpstr>
      <vt:lpstr>Calibri</vt:lpstr>
      <vt:lpstr>Candara</vt:lpstr>
      <vt:lpstr>Constantia</vt:lpstr>
      <vt:lpstr>Georgia</vt:lpstr>
      <vt:lpstr>Majalla UI</vt:lpstr>
      <vt:lpstr>Times New Roman</vt:lpstr>
      <vt:lpstr>Verdana</vt:lpstr>
      <vt:lpstr>Wingdings</vt:lpstr>
      <vt:lpstr>Wingdings 2</vt:lpstr>
      <vt:lpstr>Civic</vt:lpstr>
      <vt:lpstr>Aspect</vt:lpstr>
      <vt:lpstr>3_Office Theme</vt:lpstr>
      <vt:lpstr>6_Flow</vt:lpstr>
      <vt:lpstr>Flow</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اصول کارورزی 1- سالانه و پیوسته بودن برنامه کارورزی ( ولی در هر دو  نیمسال انتخاب واحد می شود ) یعنی دانشجو از روز ورود    بچه ها به مدرسه تا پایان مدرسه حضور دارند . 2- کانونی بودن برنامه کارورزی : یعنی دانشجو دانش تربیتی و حرفه ای خود را در مدرسه زیر نظر معلم راهنما و مدرس راهنما تمرین می کند .( کارورزی محور و تاروپود تمام برنامه های تربیت معلم است ) . 3- اصل پوشش دوره های تحصیلی : برای همه دوره های ابتدایی و متوسطه ، یعنی در کارورزی دانشجویان هم دوره ابتدایی و هم دوره متوسطه را تجربه کنند . </vt:lpstr>
      <vt:lpstr>4- اصل معلم بنیاد بودن : در کارورزی جدید دانشجو را به معلم راهنما می سپاریم ، تمام ویژگی های معلم راهنما از هر حیث برای ما مهم است ، مدرسان مسئولیت دارند در قبال انتخاب معلمانی که انتخاب می کنند  . 5- اصل کرامت انسانی : دانشجو بایستی کرامتش حفظ شود بنابراین رفتار با آنها بایستی مبتنی بر احترام و همکاری باشد ، رفتار مدرسان و معلمان راهنما با دانشجویان بایستی معلمانه و همکارانه باشد  </vt:lpstr>
      <vt:lpstr>      فعالیت های مربوط به کارورزی 3    1-مطالعه موقعیت یادگیری و شناسایی ظرفیت های آن برای تهیه طرح آموزشی  2- گزارش روایتی در خصوص چگونگی مطالعه موقعیت یادگیری و شناسایی  مسئله ای که براساس آن طرح آموزشی صورت خواهد گرفت   3- تهیه شش طرح آموزشی (طرح یاددهی – یادگیری )  4- برگزاری جلسات مصاحبه بین استاد با دانشجو ( فردی یا گروهی ) در خصوص چگونگی تهیه طرح آموزشی  </vt:lpstr>
      <vt:lpstr> فعالیت های مربوط به کارورزی 3  5- اجرای طرح آموزشی    6- گزارش طرح آموزشی در قالب کنش پژوهی   7-واکاوی گزارش ها و تجربیات ( کد گذاری )   8 - برگزاری سمینارها </vt:lpstr>
      <vt:lpstr>PowerPoint Presentation</vt:lpstr>
      <vt:lpstr>                          چارچوب تهیه طرح آموزشی مشخصات :  نام مدرسه :               پایه تحصیلی :          موضوع :      درس جلسه :      نام معلم راهنما :                                                   زمان : محتوا : یکی از عناصر طراحی است ، محتوا شامل : مفاهیم ، قوانین ، مهارتها و حقایق می شود . وقتی کتاب را تحلیل می نماییم مفاهیمی از آن بیرون می آید که قرار است آموزش داده شود .    نکته : مشخص شود که محتوا مفهوم است یا مهارت مثال : محتوا :مهارت حل مسئله ی جمع آوری شده وتحلیل داده ها ،الگوها ، تخمین ، مفهوم عدد    حل مسائل عددی  نکته : همه پیامد ها یک محصول یادگیری دارد که باید ارزیابی شود .                              </vt:lpstr>
      <vt:lpstr>                 هدف / پیامد یادگیری : بخشی از هدفها براسا س آنچه که کتاب مشخص نموده و بخشی دیگر برآمده از موقعیت یادگیری می باشد ( هدف هم باید آموزشی باشد و هم برآمده از موقعیت باشد ) مثال : پیامد یادگیری :توانایی بکارگیری مهارت تخمین و الگویابی در حل مسائل عددی  نکته : همه پیامد ها یک محصول یادگیری دارد که باید ارزیابی شود .                              </vt:lpstr>
      <vt:lpstr>1- برقراری ارتباط : ایجاد ارتباط بین محتوا ( مفهوم یا مهارت ) با زندگی روزمره دانش آموزان ویا مسئله و موضوع برخاسته از مسائل دانش آموزان باشد . فعالیت هایی نظیر : پخش فیلم ، گروهبندی دانش آموزان ، مطرح کردن سوال   </vt:lpstr>
      <vt:lpstr> 2- مرحله به تجربه گذاشتن :  در این مرحله معلم به دانش آموزان کمک می کند تا ایده ها ، فرضیه هاو راه حل ها و . . . خود را در میان بگذارند و یا تجربه وآزمایش کنند . کمک به آنها تا با بروز خلاقیت های خود کشف کنند ، اختراع کنند و به ایده های نو بیاندیشند و یا از طریق پرسش و پاسخ خود را بیابند . ( این فعالیت ها قلب یادگیری هستند) فعالیت هایی نظیر : قرار گرفتن خودشان در آن موقعیت ( شبیه سازی شده ) و در میان گذاشتن نظراتشان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مشخصات درس نوع درس: کارورزی تعداد واحد: 2  زمان درس: 128 ساعت پیش‌نیاز: کارورزی 2 و طراحی آموزشی نحوه آموزش: مشترک نام درس: کارورزی 3  اهداف/ پیامدهای یادگیری: در پایان این واحد یادگیری دانشجو قادر خواهد بود:  با تحلیل محتوای برنامه‌درسی/ کتاب درسی مفاهیم و مهارت‌های اساسی را شناسایی و طرح یادگیری را طراحی، اجرا و ارزیابی نموده، و تأثیرات آن بر نتایج توانایی دانش‌آموزان در انتقال آموخته‌ها به موقعیت جدید را مورد ارزیابی قرار دهد. نتایج تجربیات خود از فرآیند طراحی، اجرا و ارزیابی و بازبینی و بازاندیشی را با تکیه بر عقلانیت عملی در قالب کنش‌پژوهی فردی گزارش کند.  </vt:lpstr>
      <vt:lpstr>PowerPoint Presentation</vt:lpstr>
      <vt:lpstr>2. فرصت¬های یادگیری، محتوای درس و ساختار آن جلسه اول:  معرفی برنامه کارورزی و فرآیند کنش‌پژوهی فردی، نحوه تهیه طرح یادگیری با تمرکز بر فرایند پیش‌بینی شده، شیوه ثبت تجربیات و واکاوی آن در هر یک از مراحل کنش پژوهی، ساختار گزارش کنش پژوهی، برنامه زمان‌بندی سمینارها در سطح مدرسه و واحد آموزشی و چگونگی ارزیابی از عملکرد دانشجویان بر اساس پیامدهای یادگیری و ملاک ها  و سطوح موفقیت.  </vt:lpstr>
      <vt:lpstr>جلسه دوم تا شانزدهم:  تهیه طرح‌های یادگیری برای بر عهده گرفتن مسئولیت تدریس در سطح کلاس درس مبتنی بر محتوای برنامه درسی(کتاب درسی)، اجرا و بررسی تأثیر آن در کسب توانایی دانش‌آموزان برای انتقال آموخته‌ها به موقعیت جدید است. استاد راهنما (برای دوره متوسطه مشارکت استاد راهنمای تربیتی و تخصصی- برای دوره ابتدایی استاد تربیتی و مشاوره تخصصی بر حسب نیاز موضوعات درسی) باید بر فرآیند تهیه طرح کنش پژوهی فردی و اجرای آن تا مرحله تهیه گزارش نظارت داشته باشد و بازخوردهای ارائه شده به منظور ارزیابی عملکرد دانشجو در پوشه توسعه‌حرفه‏ای ثبت و ضبط گردد.</vt:lpstr>
      <vt:lpstr>فرآیند تحلیل محتوای برنامه‌درسی و استخراج مفاهیم و مهارت‌های اساسی برای تهیه طرح یادگیری و تولید مواد و منابع آموزشی مورد نیاز نیز زیر نظر استاد راهنما و با مشارکت معلم راهنما صورت می‌گیرد. از نظر زمانی تنظیم جلسات برای بررسی طرح و تولیدات دانشجو باید به گونه‏ای صورت گیرد که دانشجو بتواند طرح کنش پژوهی فردی پیش‌بینی شده را اجرا و نتایج آن را گزارش نماید. در طول این جلسات حضور دانشجو در مدرسه ضروری است و جلسات بررسی برای بازخورد دادن، انتقال تجربیات و... در قالب سمینارها بر حسب مورد می‌تواند در سطح مدرسه یا واحد آموزشی تشکیل شود</vt:lpstr>
      <vt:lpstr>تکالیف عملکردی:  1) تهیه طرح کنش پژوهی و تأیید آن توسط استاد راهنما بر مبنای چرخه کنش پژوهی فردی - تعریف واضح و روشن از مسئله  - تحلیل موقعیتی که قرار است دانشجو در آن دست به عمل بزند - فرضیه‌های مربوط به عمل/ ایده‌ها/ راه‌حل‌های عملی - تدوین طرح برای عمل - بازکاوی و ارزشیابی نقشه عمل در گفتگو با استاد راهنما/ معلم راهنما (قبل و بعد از عمل) -  اجرای طرح - تأمل درباره عمل انجام شده، تبیین و فهم آن و بازگشت به مرحله اول (به صورت رفت و برگشت تا حل مسئله) - ثبت و ارائه یافته‌ها </vt:lpstr>
      <vt:lpstr>1. ثبت و واکاوی تجربیات در طول ترم  2) تهیه طرح یادگیری - مطالعه موقعیت یادگیری و شناسایی ظرفیت‌های آن (ظرفیت‌های فردی/جمعی در بافت/ زمینه یادگیری) برای تهیه طرح یادگیری - تهیه طرح یادگیری بر اساس تحلیل برنامه درسی (کتاب درسی)، شناسایی مفاهیم و مهارت‌های اساسی و طراحی تکالیف یادگیری و عملکردی - تولید مواد آموزشی مورد نیاز برای اجرای طرح یادگیری - هدایت فرآیند یادگیری در سطح کلاس درس/ مدرسه - ارزیابی از توانایی دانش‌آموزان در انتقال آموخته‌ها به موقعیت جدید ساختار تهیه طرح یاددهی یادگیری:  - مفاهیم و مهارت‌های اساسی در برنامه‌درسی/ کتاب‌درسی - پیامد یادگیری </vt:lpstr>
      <vt:lpstr>- مراحل/گام‌های اجرای تکالیف یادگیری/ عملکردی - برقراری ارتباط (فرصت یادگیری تدارک دیده شده در ارتباط با زندگی روزمره دانش‌آموز بوده و  برخاسته از مسایل/ چالش‌هایی است که دانش‌آموز با آن روبرو است)  - تجربه‌کردن (فرصت یادگیری تدارک دیده شده قابل تجربه/ آزمایش/ بررسی باشد، به یادگیرنده کمک کند تا با بروز خلاقیت خود به کشف روابط/ راه‌حل‌ها دست پیدا کند، اختراع کند و به ایده‌های نو بیاندیشد/ از طریق پژوهش به پرسش‌های خود پاسخ دهد)  </vt:lpstr>
      <vt:lpstr>به کار بستن :(فرصت کاربردی نمودن مفاهیم و اطلاعات کسب شده برای دستیابی به درک عمیق و به کارگیری آن توسط دانش‌آموز فراهم شود. مثل: ایجاد ارتباط بین تئوری و عمل یا به دست‌آوردن یک تصور حرفه‏ای در ارتباط با مسئله/ حل مسئله یا پژوهش انجام شده ) - به اشتراک‌گذاشتن : (فرصت یادگیری تا حد امکان دانش‌آموزان را به کار گروهی تشویق کند و آن‌ها را در موقعیتی قرار دهد تا برای انجام پژوهش یا جمع‌آوری اطلاعات و تجزیه و تحلیل آن‌ها نیاز به تعامل و تلفیق یافته‌ها/ مطالعه موضوع از زوایای مختلف کند) - انتقال آموخته‌ها  به موقعیت جدید (فرصت‌های جدیدی برای به کارگیری و بسط آموخته‌ها به موقعیت جدید فراهم شود) </vt:lpstr>
      <vt:lpstr>- مواد/ منابع آموزشی موردنیاز/ تدارک دیدن فضای یادگیری - روش بازخورد دادن به دانش‌آموزان در فرایند یادگیری - سنجش آموخته‌ها/ سنجش عملکرد تأمل و واکاوی تجربیات حرفه‏ای - بررسی پیش‌بینی‌ها (با مطالعه مجدد تجربیات واکاوی شده در ترم اول و دوم ظرفیت‌های ممکن موقعیت یادگیری (فردی/ جمعی که در بافت و زمینه وجود دارد) را شناسایی نموده و چگونگی بهره‌گیری از این ظرفیت برای ورود به مرحله برقراری ارتباط را مشخص نماید.  - تعیین موانع و محدودیت‌ها و چگونگی مدیریت آن در فرایند آموزش - بررسی علل تغییرات طرح در فرآیند اجرا (تطبیق با شرایط/ نیازهای یادگیری و...)  - بررسی نتایج یادگیری و چگونگی دستیابی به آن</vt:lpstr>
      <vt:lpstr>- واکاوی فرایند عمل حرفه‏ای و تجربیات کسب شده - شناسایی نقاط قوت و ظرفیت‌های خود برای بهره‌گیری از آن در موقعیت بعدی آموزش - اتخاذ تصمیمات برای به کارگیری تجربیات در موقعیت بعدی  </vt:lpstr>
      <vt:lpstr>سمینارها الف) جلسات بحث و گفتگوی فردی/ گروهی/ جمعی قبل از طراحی به منظور گفتگو پیرامون ظرفیت‌های شناسایی شده در موقیت و چگونگی پیوند آن با پیامد یادگیری/ فرصت‌های یادگیری (مراحل برقراری ارتباط و....) و سنجش؛ نحوه هدایت یادگیری در سطح کلاس و مقاصد حرفه‏ای که دانشجو به دنبال دست‌یابی به آن است. توصیه می‌شود این جلسات در سطح مرکز یا پردیس تشکیل شود. </vt:lpstr>
      <vt:lpstr>ب) جلسات بحث و گفتگو پس از اجرا که همراه با بازخورد های ارائه شده از سوی دانشجو در هر یک از مراحل آموزش به همراه تحلیل و تفسیر دانشجو است. این جلسات باید به دانشجو کمک کند تا تصویر روشن‌تری نسبت به ظرفیت‌های حرفه‏ای خود و چگونگی بهره گیری از آن در موقعیت بعدی به دست آورد. این مهم به کمک بازخوردهای (در سطه سطح تأمل بر روی عمل) ارائه شده از سوی استاد امکان‌پذیر می‌شود.</vt:lpstr>
      <vt:lpstr>سمینارهای پس از اجرا می‌تواند در دو شکل زیر اجرا شود: الف: در سطح مدرسه و پس از مشاهده عملکرد دانشجو در اجرای برنامه پیش‌بینی شده با هماهنگی معلم راهنما و ارائه بازخورد برای ادامه کار  ب: در سطح مرکز یا پردیس به صورت مشارکتی برای به مشارکت گذاشتن تجربیات و یافته ها و دستیابی به درک عمیق تر از تجربیات کسب شده. با توجه به این که در این ترم فعالیت های دانشجویان در قالب کنش پژوهی فردی دنبال می‌شود برگزاری سمینارها در هر یک از مراحل قبل و پس از اجرای هر مرحله به شیوه مشارکتی به درک انتظارات و انتقال تجربیات کمک می‌کند. سمینارها فرصت ارزشمندی را از طریق به اشتراک گذاشتن تجربیات برای کسب مهارت‌های حرفه‏ای  در اختیار دانشجویان قرار می‌دهد.  </vt:lpstr>
      <vt:lpstr>انواع سمینارها سمینار با حضور استاد راهنما/ دانشجویان و معلمان راهنما  سمینارهای گروهی برای انتقال یافته‌ها و تجربیات و تبادل نظر به صورت ماهیانه و الزامی(با برنامه‌ریزی و اعلام قبلی از سوی استاد) سمینار گروهی دانشجویان بر حسب موضوعات مشترک (اختیاری و با درخواست استاد/ دانشجویان)  3. راهبردهای تدریس و یادگیری راهبردهای مستقیم، غیرمستقیم، در قالب ارائه شیوه مشاهده تأملی، به کارگیری راهبردهای شناختی در تحلیل موقعیت‌های واقعی، تحلیل نقادانه برای شناسایی و تبیین مسئله، راهبردهای مشارکتی، پژوهش روایتی، سمینارهای گروهی و فردی ارائه می‌گردد.  </vt:lpstr>
      <vt:lpstr>. راهبردهای ارزشیابی یادگیری ارزشیابی پایانی: ارزشیابی پایانی در درس کارورزی 3 در قالب سمینار پایانی صورت می‌گیرد که در آن دانشجویان باید یافته‌های خود از نتایج کنش پژوهی فردی ارائه و از آن دفاع نمایند. این جلسه می‌تواند با حضور معلمان راهنما تشکیل می¬شود. ارزشیابی فرآیند: ارزشیابی فرآیند بر اساس بازخوردهای داده شده به گزارش‌های ارائه شده در طول ترم و سمینارهای سطح مدرسه و واحد آموزشی صورت می‌گیرد. میزان مشارکت در بحث‌ها، ارائه یافته‌های جدید، پاسخ به بازخوردهای داده شده و...  </vt:lpstr>
      <vt:lpstr>ارزیابی پوشه‌کار: کلیه گزارش‌ها در مراحل مختلف کنش پژوهی فردی به همراه بازخوردهای داده شده در پوشه توسعه حرفه‌ای دانشجو ضبط و مبنای برنامه‌ریزی برای آموزش‌های بعدی و نیز دفاع از توانایی‌های حرفه‏ای در پایان دوره قرار می‌گیرد. یک نسخه از پوشه در اختیار دانشجو و یک نسخه در واحد آموزشی ثبت و ضبط می‌گردد.  ارزشیابی عوامل مدرسه (مدیر و معلم راهنما): بخشی از ارزیابی دانشجو در پایان ترم مربوط به گزارش عملکردی است که از سوی معلم راهنما و مدیر مدرسه ارائه می‌گردد.  </vt:lpstr>
      <vt:lpstr>امتیاز درس کارورزی بر مبنای 100 و به شرح زیر محاسبه می‌شود:  ـ شرکت فعال در جلسات کلاسی، سمینارها و مدرسه:  20 امتیاز  ـ گزارش‌های عملکردی مرحله‌ای:   30 امتیاز  ـ گزارش کنش پژوهی فردی:  30 امتیاز  ـ دفاع در جلسه پایانی 20 امتیاز - مبنای قبولی کسب حداقل 70% امتیاز از مجموع امتیازها است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باتشکر وسپاس از توجه وعنایت شما عزیزان تعجیل در فرج قائم آل محمد (ص ) حضرت مهدی صاحب عصر والزمان(عج) وطول عمر باعزت وبركت مقام عظماي ولايت وتوفيق بيشتر دولت تدبير واميد صـــــــــــــلوات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amene</dc:creator>
  <cp:lastModifiedBy>Class220</cp:lastModifiedBy>
  <cp:revision>193</cp:revision>
  <dcterms:created xsi:type="dcterms:W3CDTF">2006-08-16T00:00:00Z</dcterms:created>
  <dcterms:modified xsi:type="dcterms:W3CDTF">2019-09-25T06:53:39Z</dcterms:modified>
</cp:coreProperties>
</file>